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899" r:id="rId5"/>
    <p:sldMasterId id="2147483907" r:id="rId6"/>
  </p:sldMasterIdLst>
  <p:notesMasterIdLst>
    <p:notesMasterId r:id="rId72"/>
  </p:notesMasterIdLst>
  <p:sldIdLst>
    <p:sldId id="397" r:id="rId7"/>
    <p:sldId id="567" r:id="rId8"/>
    <p:sldId id="563" r:id="rId9"/>
    <p:sldId id="552" r:id="rId10"/>
    <p:sldId id="278" r:id="rId11"/>
    <p:sldId id="1411" r:id="rId12"/>
    <p:sldId id="1415" r:id="rId13"/>
    <p:sldId id="1409" r:id="rId14"/>
    <p:sldId id="1414" r:id="rId15"/>
    <p:sldId id="351" r:id="rId16"/>
    <p:sldId id="1412" r:id="rId17"/>
    <p:sldId id="1413" r:id="rId18"/>
    <p:sldId id="279" r:id="rId19"/>
    <p:sldId id="285" r:id="rId20"/>
    <p:sldId id="258" r:id="rId21"/>
    <p:sldId id="393" r:id="rId22"/>
    <p:sldId id="262" r:id="rId23"/>
    <p:sldId id="1408" r:id="rId24"/>
    <p:sldId id="294" r:id="rId25"/>
    <p:sldId id="371" r:id="rId26"/>
    <p:sldId id="300" r:id="rId27"/>
    <p:sldId id="263" r:id="rId28"/>
    <p:sldId id="340" r:id="rId29"/>
    <p:sldId id="308" r:id="rId30"/>
    <p:sldId id="292" r:id="rId31"/>
    <p:sldId id="1410" r:id="rId32"/>
    <p:sldId id="287" r:id="rId33"/>
    <p:sldId id="554" r:id="rId34"/>
    <p:sldId id="555" r:id="rId35"/>
    <p:sldId id="1386" r:id="rId36"/>
    <p:sldId id="1387" r:id="rId37"/>
    <p:sldId id="1403" r:id="rId38"/>
    <p:sldId id="1385" r:id="rId39"/>
    <p:sldId id="1406" r:id="rId40"/>
    <p:sldId id="1378" r:id="rId41"/>
    <p:sldId id="1365" r:id="rId42"/>
    <p:sldId id="1379" r:id="rId43"/>
    <p:sldId id="1384" r:id="rId44"/>
    <p:sldId id="1393" r:id="rId45"/>
    <p:sldId id="1400" r:id="rId46"/>
    <p:sldId id="1404" r:id="rId47"/>
    <p:sldId id="1381" r:id="rId48"/>
    <p:sldId id="1392" r:id="rId49"/>
    <p:sldId id="1395" r:id="rId50"/>
    <p:sldId id="1396" r:id="rId51"/>
    <p:sldId id="1405" r:id="rId52"/>
    <p:sldId id="1383" r:id="rId53"/>
    <p:sldId id="1388" r:id="rId54"/>
    <p:sldId id="261" r:id="rId55"/>
    <p:sldId id="269" r:id="rId56"/>
    <p:sldId id="271" r:id="rId57"/>
    <p:sldId id="256" r:id="rId58"/>
    <p:sldId id="1389" r:id="rId59"/>
    <p:sldId id="268" r:id="rId60"/>
    <p:sldId id="1390" r:id="rId61"/>
    <p:sldId id="264" r:id="rId62"/>
    <p:sldId id="265" r:id="rId63"/>
    <p:sldId id="266" r:id="rId64"/>
    <p:sldId id="267" r:id="rId65"/>
    <p:sldId id="270" r:id="rId66"/>
    <p:sldId id="273" r:id="rId67"/>
    <p:sldId id="272" r:id="rId68"/>
    <p:sldId id="274" r:id="rId69"/>
    <p:sldId id="1407" r:id="rId70"/>
    <p:sldId id="458" r:id="rId71"/>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000000"/>
    <a:srgbClr val="C3E3E8"/>
    <a:srgbClr val="73FEFF"/>
    <a:srgbClr val="F2B411"/>
    <a:srgbClr val="008770"/>
    <a:srgbClr val="55565A"/>
    <a:srgbClr val="D0D0CE"/>
    <a:srgbClr val="B1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autoAdjust="0"/>
    <p:restoredTop sz="95782" autoAdjust="0"/>
  </p:normalViewPr>
  <p:slideViewPr>
    <p:cSldViewPr snapToGrid="0">
      <p:cViewPr varScale="1">
        <p:scale>
          <a:sx n="83" d="100"/>
          <a:sy n="83" d="100"/>
        </p:scale>
        <p:origin x="872" y="224"/>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3/17/21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i.facebook.com/blog/state-of-the-art-open-source-chatbo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wardsdatascience.com/counting-no-of-parameters-in-deep-learning-models-by-hand-8f1716241889"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nalyticsvidhya.com/blog/2019/06/understanding-transformers-nlp-state-of-the-art-model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dmccreary/how-online-coding-clubs-will-transform-education-550faccff1f"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Lets define what we mean by nodes and edges.  Graph databases really have two fundamental units of storage: the vertex (or node) – which are usually the Nouns (People, Places and Things) and edges (or relationships) – which are the relationships between our </a:t>
            </a:r>
            <a:r>
              <a:rPr lang="en-US" dirty="0" err="1"/>
              <a:t>vertecies</a:t>
            </a:r>
            <a:r>
              <a:rPr lang="en-US" dirty="0"/>
              <a:t>.  In some types of graphs, nodes and edges each can have their own properties.  In graph databases, relationships are the primary consideration.</a:t>
            </a:r>
            <a:endParaRPr dirty="0"/>
          </a:p>
        </p:txBody>
      </p:sp>
    </p:spTree>
    <p:extLst>
      <p:ext uri="{BB962C8B-B14F-4D97-AF65-F5344CB8AC3E}">
        <p14:creationId xmlns:p14="http://schemas.microsoft.com/office/powerpoint/2010/main" val="176109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just to be very clear, when we are talking about a graph databases, we are </a:t>
            </a:r>
            <a:r>
              <a:rPr lang="en-US" b="1" dirty="0"/>
              <a:t>not</a:t>
            </a:r>
            <a:r>
              <a:rPr lang="en-US" dirty="0"/>
              <a:t> talking about databases of charts and other UI elements.  That is yet</a:t>
            </a:r>
            <a:r>
              <a:rPr lang="en-US" baseline="0" dirty="0"/>
              <a:t> another use-case.  We are talking about graph nodes and edges being the fundamental unit of storage in our system.</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116534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word “Graph” itself is also very confusing because it is used to describe many similar gut distinct things.  For many years we have been talking about video games that need specialized “Graphics Cards”.  There is also an entire new generation of databases that use the inherent parallel nature of this hardware, called GPU for Graphics Processing Units to solve these problems. GPUs are specialized hardware devices that have been tuned to perform some parallel tasks, like rotating a video image or solving systems of simultaneous equations.  Their core strength is fast matrix arithmetic. </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817391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1259628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549F"/>
                </a:solidFill>
                <a:hlinkClick r:id="rId3">
                  <a:extLst>
                    <a:ext uri="{A12FA001-AC4F-418D-AE19-62706E023703}">
                      <ahyp:hlinkClr xmlns:ahyp="http://schemas.microsoft.com/office/drawing/2018/hyperlinkcolor" val="tx"/>
                    </a:ext>
                  </a:extLst>
                </a:hlinkClick>
              </a:rPr>
              <a:t>https://ai.facebook.com/blog/state-of-the-art-open-source-chatbot</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2303870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https://towardsdatascience.com/counting-no-of-parameters-in-deep-learning-models-by-hand-8f1716241889</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1996760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 </a:t>
            </a:r>
            <a:r>
              <a:rPr lang="en-US" dirty="0">
                <a:hlinkClick r:id="rId3"/>
              </a:rPr>
              <a:t>https://www.analyticsvidhya.com/blog/2019/06/understanding-transformers-nlp-state-of-the-art-models/</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152138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28954"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2289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2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45</a:t>
            </a:fld>
            <a:endParaRPr lang="en-US"/>
          </a:p>
        </p:txBody>
      </p:sp>
    </p:spTree>
    <p:extLst>
      <p:ext uri="{BB962C8B-B14F-4D97-AF65-F5344CB8AC3E}">
        <p14:creationId xmlns:p14="http://schemas.microsoft.com/office/powerpoint/2010/main" val="430543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https://medium.com/@dmccreary/how-online-coding-clubs-will-transform-education-550faccff1f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7BF1C-D747-1F4A-90DA-CBBDAA6892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23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www.blog.google</a:t>
            </a:r>
            <a:r>
              <a:rPr lang="en-US" dirty="0"/>
              <a:t>/products/search/introducing-knowledge-graph-things-not/</a:t>
            </a:r>
          </a:p>
        </p:txBody>
      </p:sp>
      <p:sp>
        <p:nvSpPr>
          <p:cNvPr id="4" name="Slide Number Placeholder 3"/>
          <p:cNvSpPr>
            <a:spLocks noGrp="1"/>
          </p:cNvSpPr>
          <p:nvPr>
            <p:ph type="sldNum" sz="quarter" idx="10"/>
          </p:nvPr>
        </p:nvSpPr>
        <p:spPr/>
        <p:txBody>
          <a:bodyPr/>
          <a:lstStyle/>
          <a:p>
            <a:fld id="{BB6D38DD-AF93-9A4A-A336-39340BC39108}" type="slidenum">
              <a:rPr lang="en-US" smtClean="0"/>
              <a:t>15</a:t>
            </a:fld>
            <a:endParaRPr lang="en-US"/>
          </a:p>
        </p:txBody>
      </p:sp>
    </p:spTree>
    <p:extLst>
      <p:ext uri="{BB962C8B-B14F-4D97-AF65-F5344CB8AC3E}">
        <p14:creationId xmlns:p14="http://schemas.microsoft.com/office/powerpoint/2010/main" val="359665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Google and type “chest pain” you will note that a “Knowledge Summary” box appears in the right side.  Note that the keyword is mapped into a Preferred Term called “Angina” – which is the formal medical condition name.  You will also not that the term “Ischemic chest pain” is also shown as an alternate label.  The Knowledge summary has tabs for ABOUT, SYMPTOMS and TREATMENTS.  The summary box also indicates that this is a common condition that impacts over 3 million people per year in the US.</a:t>
            </a:r>
          </a:p>
          <a:p>
            <a:endParaRPr lang="en-US" dirty="0"/>
          </a:p>
          <a:p>
            <a:r>
              <a:rPr lang="en-US" dirty="0"/>
              <a:t>This is an example of using a Graph to group common concepts about a topic.  The keyword gets you to the right part of the graph, but the knowledge summary is a machine generated summary that has been carefully reviewed for quality by the Mayo Clinic.</a:t>
            </a:r>
          </a:p>
          <a:p>
            <a:endParaRPr lang="en-US" dirty="0"/>
          </a:p>
          <a:p>
            <a:r>
              <a:rPr lang="en-US" dirty="0"/>
              <a:t>Googles Knowledge Graph contains over 100 billion “facts” about things that people search for.  They build this graph by harvesting information from many web pages and using both Natural Language Processing (NLP) and machine learning based on what users actually click on to find the most relevant summary information for any topic in the graph.</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181673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This is a high-level agenda</a:t>
            </a:r>
            <a:r>
              <a:rPr lang="en-US" baseline="0" dirty="0"/>
              <a:t> of what we want to cover in this session.  We are going to start out with some external forces in the database market happening outside of Optum.  We will focus on how companies in the Bay Area, like Google, Facebook and LinkedIn have created a competitive advantage using graph technology.  We will then explain what a graph databases is and how it is different than a traditional relational database.  Next we will discuss graph use cases in healthcare and some of the standards and vendors in the marketplace today.  We will then wrap up with some issues around training and resource for you to learn more about graph technologies.</a:t>
            </a:r>
            <a:endParaRPr dirty="0"/>
          </a:p>
        </p:txBody>
      </p:sp>
    </p:spTree>
    <p:extLst>
      <p:ext uri="{BB962C8B-B14F-4D97-AF65-F5344CB8AC3E}">
        <p14:creationId xmlns:p14="http://schemas.microsoft.com/office/powerpoint/2010/main" val="14088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aima.cs.berkeley.edu</a:t>
            </a:r>
            <a:r>
              <a:rPr lang="en-US" dirty="0"/>
              <a:t>/</a:t>
            </a:r>
          </a:p>
        </p:txBody>
      </p:sp>
      <p:sp>
        <p:nvSpPr>
          <p:cNvPr id="4" name="Slide Number Placeholder 3"/>
          <p:cNvSpPr>
            <a:spLocks noGrp="1"/>
          </p:cNvSpPr>
          <p:nvPr>
            <p:ph type="sldNum" sz="quarter" idx="10"/>
          </p:nvPr>
        </p:nvSpPr>
        <p:spPr/>
        <p:txBody>
          <a:bodyPr/>
          <a:lstStyle/>
          <a:p>
            <a:fld id="{BB6D38DD-AF93-9A4A-A336-39340BC39108}" type="slidenum">
              <a:rPr lang="en-US" smtClean="0"/>
              <a:t>18</a:t>
            </a:fld>
            <a:endParaRPr lang="en-US"/>
          </a:p>
        </p:txBody>
      </p:sp>
    </p:spTree>
    <p:extLst>
      <p:ext uri="{BB962C8B-B14F-4D97-AF65-F5344CB8AC3E}">
        <p14:creationId xmlns:p14="http://schemas.microsoft.com/office/powerpoint/2010/main" val="127650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20</a:t>
            </a:fld>
            <a:endParaRPr lang="en-US" dirty="0"/>
          </a:p>
        </p:txBody>
      </p:sp>
    </p:spTree>
    <p:extLst>
      <p:ext uri="{BB962C8B-B14F-4D97-AF65-F5344CB8AC3E}">
        <p14:creationId xmlns:p14="http://schemas.microsoft.com/office/powerpoint/2010/main" val="53437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21</a:t>
            </a:fld>
            <a:endParaRPr lang="en-US"/>
          </a:p>
        </p:txBody>
      </p:sp>
    </p:spTree>
    <p:extLst>
      <p:ext uri="{BB962C8B-B14F-4D97-AF65-F5344CB8AC3E}">
        <p14:creationId xmlns:p14="http://schemas.microsoft.com/office/powerpoint/2010/main" val="163766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3/17/21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3/17/21</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16295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53"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3/17/21</a:t>
            </a:fld>
            <a:endParaRPr lang="en-US"/>
          </a:p>
        </p:txBody>
      </p:sp>
      <p:sp>
        <p:nvSpPr>
          <p:cNvPr id="3" name="Footer Placeholder 2"/>
          <p:cNvSpPr>
            <a:spLocks noGrp="1"/>
          </p:cNvSpPr>
          <p:nvPr>
            <p:ph type="ftr" sz="quarter" idx="11"/>
          </p:nvPr>
        </p:nvSpPr>
        <p:spPr>
          <a:xfrm>
            <a:off x="7767320" y="9514242"/>
            <a:ext cx="8689339" cy="535517"/>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3/17/21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946258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vl2pPr marL="295273" indent="-295273">
              <a:buSzPct val="110000"/>
              <a:tabLst/>
              <a:defRPr/>
            </a:lvl2pPr>
            <a:lvl3pPr marL="747710" indent="-339724">
              <a:buFont typeface="Arial" charset="0"/>
              <a:buChar char="•"/>
              <a:tabLst/>
              <a:defRPr/>
            </a:lvl3pPr>
            <a:lvl4pPr marL="915985" indent="-395286">
              <a:tabLst/>
              <a:defRPr/>
            </a:lvl4pPr>
            <a:lvl5pPr marL="1028696" indent="-338136">
              <a:tabLst/>
              <a:defRPr/>
            </a:lvl5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3/17/21</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9"/>
            <a:ext cx="16596360"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31842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78FB-474E-1C4B-A0CF-6587B5290612}"/>
              </a:ext>
            </a:extLst>
          </p:cNvPr>
          <p:cNvSpPr>
            <a:spLocks noGrp="1"/>
          </p:cNvSpPr>
          <p:nvPr>
            <p:ph type="ctrTitle"/>
          </p:nvPr>
        </p:nvSpPr>
        <p:spPr>
          <a:xfrm>
            <a:off x="2235200" y="1646133"/>
            <a:ext cx="13411200" cy="3501813"/>
          </a:xfrm>
        </p:spPr>
        <p:txBody>
          <a:bodyPr anchor="b"/>
          <a:lstStyle>
            <a:lvl1pPr algn="ctr">
              <a:defRPr sz="8800"/>
            </a:lvl1pPr>
          </a:lstStyle>
          <a:p>
            <a:r>
              <a:rPr lang="en-US"/>
              <a:t>Click to edit Master title style</a:t>
            </a:r>
          </a:p>
        </p:txBody>
      </p:sp>
      <p:sp>
        <p:nvSpPr>
          <p:cNvPr id="3" name="Subtitle 2">
            <a:extLst>
              <a:ext uri="{FF2B5EF4-FFF2-40B4-BE49-F238E27FC236}">
                <a16:creationId xmlns:a16="http://schemas.microsoft.com/office/drawing/2014/main" id="{7341CD28-38D5-DE48-A671-12102214D421}"/>
              </a:ext>
            </a:extLst>
          </p:cNvPr>
          <p:cNvSpPr>
            <a:spLocks noGrp="1"/>
          </p:cNvSpPr>
          <p:nvPr>
            <p:ph type="subTitle" idx="1"/>
          </p:nvPr>
        </p:nvSpPr>
        <p:spPr>
          <a:xfrm>
            <a:off x="2235200" y="5282989"/>
            <a:ext cx="134112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Click to edit Master subtitle style</a:t>
            </a:r>
          </a:p>
        </p:txBody>
      </p:sp>
      <p:sp>
        <p:nvSpPr>
          <p:cNvPr id="4" name="Date Placeholder 3">
            <a:extLst>
              <a:ext uri="{FF2B5EF4-FFF2-40B4-BE49-F238E27FC236}">
                <a16:creationId xmlns:a16="http://schemas.microsoft.com/office/drawing/2014/main" id="{348792E6-C7B4-384F-91C5-AAA7805A9B72}"/>
              </a:ext>
            </a:extLst>
          </p:cNvPr>
          <p:cNvSpPr>
            <a:spLocks noGrp="1"/>
          </p:cNvSpPr>
          <p:nvPr>
            <p:ph type="dt" sz="half" idx="10"/>
          </p:nvPr>
        </p:nvSpPr>
        <p:spPr>
          <a:xfrm>
            <a:off x="11958321" y="9315764"/>
            <a:ext cx="1511190" cy="535517"/>
          </a:xfrm>
        </p:spPr>
        <p:txBody>
          <a:bodyPr/>
          <a:lstStyle/>
          <a:p>
            <a:fld id="{714C4A73-6DF3-704F-A155-D1A33755E0F7}" type="datetime1">
              <a:rPr lang="en-US" smtClean="0"/>
              <a:t>3/17/21</a:t>
            </a:fld>
            <a:endParaRPr lang="en-US"/>
          </a:p>
        </p:txBody>
      </p:sp>
      <p:sp>
        <p:nvSpPr>
          <p:cNvPr id="5" name="Footer Placeholder 4">
            <a:extLst>
              <a:ext uri="{FF2B5EF4-FFF2-40B4-BE49-F238E27FC236}">
                <a16:creationId xmlns:a16="http://schemas.microsoft.com/office/drawing/2014/main" id="{311DDFB4-7A12-734D-9616-ABFD34736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F6BC0-CB8B-4A48-B4D0-0F64EA570F52}"/>
              </a:ext>
            </a:extLst>
          </p:cNvPr>
          <p:cNvSpPr>
            <a:spLocks noGrp="1"/>
          </p:cNvSpPr>
          <p:nvPr>
            <p:ph type="sldNum" sz="quarter" idx="12"/>
          </p:nvPr>
        </p:nvSpPr>
        <p:spPr>
          <a:xfrm>
            <a:off x="13634720" y="9315764"/>
            <a:ext cx="4023360" cy="535517"/>
          </a:xfrm>
        </p:spPr>
        <p:txBody>
          <a:bodyPr/>
          <a:lstStyle/>
          <a:p>
            <a:fld id="{F81A1FD2-A257-9B49-BA58-3765B2517CD8}" type="slidenum">
              <a:rPr lang="en-US" smtClean="0"/>
              <a:t>‹#›</a:t>
            </a:fld>
            <a:endParaRPr lang="en-US" dirty="0"/>
          </a:p>
        </p:txBody>
      </p:sp>
    </p:spTree>
    <p:extLst>
      <p:ext uri="{BB962C8B-B14F-4D97-AF65-F5344CB8AC3E}">
        <p14:creationId xmlns:p14="http://schemas.microsoft.com/office/powerpoint/2010/main" val="844984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3/17/21</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03235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2A4F-3978-144F-97D2-A5FAC51E6243}"/>
              </a:ext>
            </a:extLst>
          </p:cNvPr>
          <p:cNvSpPr>
            <a:spLocks noGrp="1"/>
          </p:cNvSpPr>
          <p:nvPr>
            <p:ph type="title"/>
          </p:nvPr>
        </p:nvSpPr>
        <p:spPr>
          <a:xfrm>
            <a:off x="1229360" y="535518"/>
            <a:ext cx="15422880" cy="1104397"/>
          </a:xfrm>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77FF2BB2-5858-E841-A7B1-2C6D8A510DB3}"/>
              </a:ext>
            </a:extLst>
          </p:cNvPr>
          <p:cNvSpPr>
            <a:spLocks noGrp="1"/>
          </p:cNvSpPr>
          <p:nvPr>
            <p:ph idx="1"/>
          </p:nvPr>
        </p:nvSpPr>
        <p:spPr>
          <a:xfrm>
            <a:off x="1229360" y="2124507"/>
            <a:ext cx="15422880" cy="69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88D9A-32F2-1D40-A89A-AB210186C148}"/>
              </a:ext>
            </a:extLst>
          </p:cNvPr>
          <p:cNvSpPr>
            <a:spLocks noGrp="1"/>
          </p:cNvSpPr>
          <p:nvPr>
            <p:ph type="dt" sz="half" idx="10"/>
          </p:nvPr>
        </p:nvSpPr>
        <p:spPr/>
        <p:txBody>
          <a:bodyPr/>
          <a:lstStyle/>
          <a:p>
            <a:fld id="{63A8D50F-97F4-4448-B624-48DFD085B8E9}" type="datetime1">
              <a:rPr lang="en-US" smtClean="0"/>
              <a:t>3/17/21</a:t>
            </a:fld>
            <a:endParaRPr lang="en-US"/>
          </a:p>
        </p:txBody>
      </p:sp>
      <p:sp>
        <p:nvSpPr>
          <p:cNvPr id="5" name="Footer Placeholder 4">
            <a:extLst>
              <a:ext uri="{FF2B5EF4-FFF2-40B4-BE49-F238E27FC236}">
                <a16:creationId xmlns:a16="http://schemas.microsoft.com/office/drawing/2014/main" id="{FDF0BE2B-FEC6-9540-801E-282E8C416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B6DCF-16BA-F847-8E9E-8191D3A0F83B}"/>
              </a:ext>
            </a:extLst>
          </p:cNvPr>
          <p:cNvSpPr>
            <a:spLocks noGrp="1"/>
          </p:cNvSpPr>
          <p:nvPr>
            <p:ph type="sldNum" sz="quarter" idx="12"/>
          </p:nvPr>
        </p:nvSpPr>
        <p:spPr/>
        <p:txBody>
          <a:bodyPr/>
          <a:lstStyle/>
          <a:p>
            <a:fld id="{F81A1FD2-A257-9B49-BA58-3765B2517CD8}" type="slidenum">
              <a:rPr lang="en-US" smtClean="0"/>
              <a:t>‹#›</a:t>
            </a:fld>
            <a:endParaRPr lang="en-US"/>
          </a:p>
        </p:txBody>
      </p:sp>
      <p:cxnSp>
        <p:nvCxnSpPr>
          <p:cNvPr id="8" name="Straight Connector 7">
            <a:extLst>
              <a:ext uri="{FF2B5EF4-FFF2-40B4-BE49-F238E27FC236}">
                <a16:creationId xmlns:a16="http://schemas.microsoft.com/office/drawing/2014/main" id="{942ABC49-A066-A34B-B90B-15129D383A9F}"/>
              </a:ext>
            </a:extLst>
          </p:cNvPr>
          <p:cNvCxnSpPr>
            <a:cxnSpLocks/>
          </p:cNvCxnSpPr>
          <p:nvPr userDrawn="1"/>
        </p:nvCxnSpPr>
        <p:spPr>
          <a:xfrm flipV="1">
            <a:off x="1229360" y="1859285"/>
            <a:ext cx="15422880" cy="1528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101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99CB-092A-8D42-BA5A-BE3ABA2C1CE9}"/>
              </a:ext>
            </a:extLst>
          </p:cNvPr>
          <p:cNvSpPr>
            <a:spLocks noGrp="1"/>
          </p:cNvSpPr>
          <p:nvPr>
            <p:ph type="title"/>
          </p:nvPr>
        </p:nvSpPr>
        <p:spPr>
          <a:xfrm>
            <a:off x="1220047" y="2507617"/>
            <a:ext cx="15422880" cy="4184014"/>
          </a:xfrm>
        </p:spPr>
        <p:txBody>
          <a:bodyPr anchor="b"/>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C70FC8F2-E157-6140-8BFA-7EF90D9D723A}"/>
              </a:ext>
            </a:extLst>
          </p:cNvPr>
          <p:cNvSpPr>
            <a:spLocks noGrp="1"/>
          </p:cNvSpPr>
          <p:nvPr>
            <p:ph type="body" idx="1"/>
          </p:nvPr>
        </p:nvSpPr>
        <p:spPr>
          <a:xfrm>
            <a:off x="1220047" y="6731213"/>
            <a:ext cx="15422880" cy="2200274"/>
          </a:xfrm>
        </p:spPr>
        <p:txBody>
          <a:bodyPr/>
          <a:lstStyle>
            <a:lvl1pPr marL="0" indent="0">
              <a:buNone/>
              <a:defRPr sz="3520">
                <a:solidFill>
                  <a:schemeClr val="tx1">
                    <a:tint val="75000"/>
                  </a:schemeClr>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2361F-48EA-3140-BF41-E270E0F87443}"/>
              </a:ext>
            </a:extLst>
          </p:cNvPr>
          <p:cNvSpPr>
            <a:spLocks noGrp="1"/>
          </p:cNvSpPr>
          <p:nvPr>
            <p:ph type="dt" sz="half" idx="10"/>
          </p:nvPr>
        </p:nvSpPr>
        <p:spPr/>
        <p:txBody>
          <a:bodyPr/>
          <a:lstStyle/>
          <a:p>
            <a:fld id="{A4968454-2058-704C-A470-8457E970217D}" type="datetime1">
              <a:rPr lang="en-US" smtClean="0"/>
              <a:t>3/17/21</a:t>
            </a:fld>
            <a:endParaRPr lang="en-US"/>
          </a:p>
        </p:txBody>
      </p:sp>
      <p:sp>
        <p:nvSpPr>
          <p:cNvPr id="5" name="Footer Placeholder 4">
            <a:extLst>
              <a:ext uri="{FF2B5EF4-FFF2-40B4-BE49-F238E27FC236}">
                <a16:creationId xmlns:a16="http://schemas.microsoft.com/office/drawing/2014/main" id="{C282DE44-6BC4-644F-99D9-1671EFBF3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B4614-6901-1D4A-A68D-EB2BE32313C5}"/>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3392719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9D7B-602C-4A42-B04F-09741CE33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5AB9D-EC0D-F445-9F17-B93B3FF1CE98}"/>
              </a:ext>
            </a:extLst>
          </p:cNvPr>
          <p:cNvSpPr>
            <a:spLocks noGrp="1"/>
          </p:cNvSpPr>
          <p:nvPr>
            <p:ph sz="half" idx="1"/>
          </p:nvPr>
        </p:nvSpPr>
        <p:spPr>
          <a:xfrm>
            <a:off x="12293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84ACFF-9C07-5C48-A9F7-A00DB7BDA6FE}"/>
              </a:ext>
            </a:extLst>
          </p:cNvPr>
          <p:cNvSpPr>
            <a:spLocks noGrp="1"/>
          </p:cNvSpPr>
          <p:nvPr>
            <p:ph sz="half" idx="2"/>
          </p:nvPr>
        </p:nvSpPr>
        <p:spPr>
          <a:xfrm>
            <a:off x="90525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10E29-6BC8-0745-9CA2-B72EA0778A88}"/>
              </a:ext>
            </a:extLst>
          </p:cNvPr>
          <p:cNvSpPr>
            <a:spLocks noGrp="1"/>
          </p:cNvSpPr>
          <p:nvPr>
            <p:ph type="dt" sz="half" idx="10"/>
          </p:nvPr>
        </p:nvSpPr>
        <p:spPr/>
        <p:txBody>
          <a:bodyPr/>
          <a:lstStyle/>
          <a:p>
            <a:fld id="{FB68244C-F619-CA44-9CCF-C4825133F6FA}" type="datetime1">
              <a:rPr lang="en-US" smtClean="0"/>
              <a:t>3/17/21</a:t>
            </a:fld>
            <a:endParaRPr lang="en-US"/>
          </a:p>
        </p:txBody>
      </p:sp>
      <p:sp>
        <p:nvSpPr>
          <p:cNvPr id="6" name="Footer Placeholder 5">
            <a:extLst>
              <a:ext uri="{FF2B5EF4-FFF2-40B4-BE49-F238E27FC236}">
                <a16:creationId xmlns:a16="http://schemas.microsoft.com/office/drawing/2014/main" id="{19B4375D-2C59-3A4E-9D6E-82C3FFE25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DBECF-6E92-6249-998F-D4E17E0078F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169676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2808-6D84-164C-BE5A-DA397697894A}"/>
              </a:ext>
            </a:extLst>
          </p:cNvPr>
          <p:cNvSpPr>
            <a:spLocks noGrp="1"/>
          </p:cNvSpPr>
          <p:nvPr>
            <p:ph type="title"/>
          </p:nvPr>
        </p:nvSpPr>
        <p:spPr>
          <a:xfrm>
            <a:off x="1231689" y="535517"/>
            <a:ext cx="15422880" cy="1944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0AB220-04E1-F94B-945B-6F444A0781A0}"/>
              </a:ext>
            </a:extLst>
          </p:cNvPr>
          <p:cNvSpPr>
            <a:spLocks noGrp="1"/>
          </p:cNvSpPr>
          <p:nvPr>
            <p:ph type="body" idx="1"/>
          </p:nvPr>
        </p:nvSpPr>
        <p:spPr>
          <a:xfrm>
            <a:off x="1231690" y="2465706"/>
            <a:ext cx="7564754"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4" name="Content Placeholder 3">
            <a:extLst>
              <a:ext uri="{FF2B5EF4-FFF2-40B4-BE49-F238E27FC236}">
                <a16:creationId xmlns:a16="http://schemas.microsoft.com/office/drawing/2014/main" id="{37789C79-C077-AD47-918B-D40B27356FBE}"/>
              </a:ext>
            </a:extLst>
          </p:cNvPr>
          <p:cNvSpPr>
            <a:spLocks noGrp="1"/>
          </p:cNvSpPr>
          <p:nvPr>
            <p:ph sz="half" idx="2"/>
          </p:nvPr>
        </p:nvSpPr>
        <p:spPr>
          <a:xfrm>
            <a:off x="1231690" y="3674110"/>
            <a:ext cx="7564754"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C3736F-9480-7343-BF48-B47A07B1FD66}"/>
              </a:ext>
            </a:extLst>
          </p:cNvPr>
          <p:cNvSpPr>
            <a:spLocks noGrp="1"/>
          </p:cNvSpPr>
          <p:nvPr>
            <p:ph type="body" sz="quarter" idx="3"/>
          </p:nvPr>
        </p:nvSpPr>
        <p:spPr>
          <a:xfrm>
            <a:off x="9052560" y="2465706"/>
            <a:ext cx="7602009"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6" name="Content Placeholder 5">
            <a:extLst>
              <a:ext uri="{FF2B5EF4-FFF2-40B4-BE49-F238E27FC236}">
                <a16:creationId xmlns:a16="http://schemas.microsoft.com/office/drawing/2014/main" id="{87B06E75-A73C-EF47-95BA-B3128A25438F}"/>
              </a:ext>
            </a:extLst>
          </p:cNvPr>
          <p:cNvSpPr>
            <a:spLocks noGrp="1"/>
          </p:cNvSpPr>
          <p:nvPr>
            <p:ph sz="quarter" idx="4"/>
          </p:nvPr>
        </p:nvSpPr>
        <p:spPr>
          <a:xfrm>
            <a:off x="9052560" y="3674110"/>
            <a:ext cx="760200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1149A3-B2BB-3341-B040-2E1C16273F8A}"/>
              </a:ext>
            </a:extLst>
          </p:cNvPr>
          <p:cNvSpPr>
            <a:spLocks noGrp="1"/>
          </p:cNvSpPr>
          <p:nvPr>
            <p:ph type="dt" sz="half" idx="10"/>
          </p:nvPr>
        </p:nvSpPr>
        <p:spPr/>
        <p:txBody>
          <a:bodyPr/>
          <a:lstStyle/>
          <a:p>
            <a:fld id="{7297A24D-B838-9D40-911D-A4D92DC67926}" type="datetime1">
              <a:rPr lang="en-US" smtClean="0"/>
              <a:t>3/17/21</a:t>
            </a:fld>
            <a:endParaRPr lang="en-US"/>
          </a:p>
        </p:txBody>
      </p:sp>
      <p:sp>
        <p:nvSpPr>
          <p:cNvPr id="8" name="Footer Placeholder 7">
            <a:extLst>
              <a:ext uri="{FF2B5EF4-FFF2-40B4-BE49-F238E27FC236}">
                <a16:creationId xmlns:a16="http://schemas.microsoft.com/office/drawing/2014/main" id="{9C69A602-C2DD-4D41-9C9F-032F341A9B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8B63F4-7AA1-8D41-B226-9FB98F02CC7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1488159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39C7-5E8E-1A4A-AA67-D54BF703486D}"/>
              </a:ext>
            </a:extLst>
          </p:cNvPr>
          <p:cNvSpPr>
            <a:spLocks noGrp="1"/>
          </p:cNvSpPr>
          <p:nvPr>
            <p:ph type="title"/>
          </p:nvPr>
        </p:nvSpPr>
        <p:spPr>
          <a:xfrm>
            <a:off x="1229360" y="535518"/>
            <a:ext cx="15422880" cy="1033396"/>
          </a:xfrm>
        </p:spPr>
        <p:txBody>
          <a:bodyPr/>
          <a:lstStyle>
            <a:lvl1pPr>
              <a:defRPr b="1"/>
            </a:lvl1pPr>
          </a:lstStyle>
          <a:p>
            <a:r>
              <a:rPr lang="en-US"/>
              <a:t>Click to edit Master title style</a:t>
            </a:r>
          </a:p>
        </p:txBody>
      </p:sp>
      <p:sp>
        <p:nvSpPr>
          <p:cNvPr id="3" name="Date Placeholder 2">
            <a:extLst>
              <a:ext uri="{FF2B5EF4-FFF2-40B4-BE49-F238E27FC236}">
                <a16:creationId xmlns:a16="http://schemas.microsoft.com/office/drawing/2014/main" id="{2B10815B-AC0B-F848-83D8-8C4F0732CF24}"/>
              </a:ext>
            </a:extLst>
          </p:cNvPr>
          <p:cNvSpPr>
            <a:spLocks noGrp="1"/>
          </p:cNvSpPr>
          <p:nvPr>
            <p:ph type="dt" sz="half" idx="10"/>
          </p:nvPr>
        </p:nvSpPr>
        <p:spPr/>
        <p:txBody>
          <a:bodyPr/>
          <a:lstStyle/>
          <a:p>
            <a:fld id="{3E8EFEC4-6F2D-6049-9FCC-4C2CBA901206}" type="datetime1">
              <a:rPr lang="en-US" smtClean="0"/>
              <a:t>3/17/21</a:t>
            </a:fld>
            <a:endParaRPr lang="en-US"/>
          </a:p>
        </p:txBody>
      </p:sp>
      <p:sp>
        <p:nvSpPr>
          <p:cNvPr id="4" name="Footer Placeholder 3">
            <a:extLst>
              <a:ext uri="{FF2B5EF4-FFF2-40B4-BE49-F238E27FC236}">
                <a16:creationId xmlns:a16="http://schemas.microsoft.com/office/drawing/2014/main" id="{7A99364B-2395-D040-A540-1AF14E0D0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8BA877-A72F-6244-878F-3617003BED97}"/>
              </a:ext>
            </a:extLst>
          </p:cNvPr>
          <p:cNvSpPr>
            <a:spLocks noGrp="1"/>
          </p:cNvSpPr>
          <p:nvPr>
            <p:ph type="sldNum" sz="quarter" idx="12"/>
          </p:nvPr>
        </p:nvSpPr>
        <p:spPr/>
        <p:txBody>
          <a:bodyPr/>
          <a:lstStyle/>
          <a:p>
            <a:fld id="{F81A1FD2-A257-9B49-BA58-3765B2517CD8}" type="slidenum">
              <a:rPr lang="en-US" smtClean="0"/>
              <a:t>‹#›</a:t>
            </a:fld>
            <a:endParaRPr lang="en-US"/>
          </a:p>
        </p:txBody>
      </p:sp>
      <p:cxnSp>
        <p:nvCxnSpPr>
          <p:cNvPr id="6" name="Straight Connector 5">
            <a:extLst>
              <a:ext uri="{FF2B5EF4-FFF2-40B4-BE49-F238E27FC236}">
                <a16:creationId xmlns:a16="http://schemas.microsoft.com/office/drawing/2014/main" id="{BAC5D08B-1D90-F44A-B032-B3114096D361}"/>
              </a:ext>
            </a:extLst>
          </p:cNvPr>
          <p:cNvCxnSpPr>
            <a:cxnSpLocks/>
          </p:cNvCxnSpPr>
          <p:nvPr userDrawn="1"/>
        </p:nvCxnSpPr>
        <p:spPr>
          <a:xfrm flipV="1">
            <a:off x="1229360" y="1859285"/>
            <a:ext cx="15422880" cy="1528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52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F5329C-FDED-F543-BA7D-99EF9219B0C9}"/>
              </a:ext>
            </a:extLst>
          </p:cNvPr>
          <p:cNvSpPr>
            <a:spLocks noGrp="1"/>
          </p:cNvSpPr>
          <p:nvPr>
            <p:ph type="dt" sz="half" idx="10"/>
          </p:nvPr>
        </p:nvSpPr>
        <p:spPr/>
        <p:txBody>
          <a:bodyPr/>
          <a:lstStyle/>
          <a:p>
            <a:fld id="{21DD3AB3-9CF8-1A4E-A12A-96F1563828BC}" type="datetime1">
              <a:rPr lang="en-US" smtClean="0"/>
              <a:t>3/17/21</a:t>
            </a:fld>
            <a:endParaRPr lang="en-US"/>
          </a:p>
        </p:txBody>
      </p:sp>
      <p:sp>
        <p:nvSpPr>
          <p:cNvPr id="3" name="Footer Placeholder 2">
            <a:extLst>
              <a:ext uri="{FF2B5EF4-FFF2-40B4-BE49-F238E27FC236}">
                <a16:creationId xmlns:a16="http://schemas.microsoft.com/office/drawing/2014/main" id="{C94F8AB8-F304-D34F-9813-BB35FA5B4B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13F293-FD7C-824C-A736-CD381B57BF98}"/>
              </a:ext>
            </a:extLst>
          </p:cNvPr>
          <p:cNvSpPr>
            <a:spLocks noGrp="1"/>
          </p:cNvSpPr>
          <p:nvPr>
            <p:ph type="sldNum" sz="quarter" idx="12"/>
          </p:nvPr>
        </p:nvSpPr>
        <p:spPr/>
        <p:txBody>
          <a:bodyPr/>
          <a:lstStyle/>
          <a:p>
            <a:fld id="{F81A1FD2-A257-9B49-BA58-3765B2517CD8}" type="slidenum">
              <a:rPr lang="en-US" smtClean="0"/>
              <a:t>‹#›</a:t>
            </a:fld>
            <a:endParaRPr lang="en-US"/>
          </a:p>
        </p:txBody>
      </p:sp>
    </p:spTree>
    <p:extLst>
      <p:ext uri="{BB962C8B-B14F-4D97-AF65-F5344CB8AC3E}">
        <p14:creationId xmlns:p14="http://schemas.microsoft.com/office/powerpoint/2010/main" val="2070838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342"/>
            <a:ext cx="17881600" cy="10067705"/>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t>3/17/21</a:t>
            </a:fld>
            <a:endParaRPr lang="en-US"/>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737429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13628"/>
            <a:ext cx="17881600" cy="10045863"/>
            <a:chOff x="0" y="-233"/>
            <a:chExt cx="9163964" cy="5148305"/>
          </a:xfrm>
        </p:grpSpPr>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t>3/17/21</a:t>
            </a:fld>
            <a:endParaRPr lang="en-US"/>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28104637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342"/>
            <a:ext cx="17881600" cy="10058858"/>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1340851" fontAlgn="base">
                <a:spcBef>
                  <a:spcPct val="0"/>
                </a:spcBef>
                <a:spcAft>
                  <a:spcPct val="0"/>
                </a:spcAft>
              </a:pPr>
              <a:endParaRPr lang="en-US" sz="2933">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t>3/17/21</a:t>
            </a:fld>
            <a:endParaRPr lang="en-US"/>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898" y="8500415"/>
            <a:ext cx="3206349" cy="979213"/>
          </a:xfrm>
          <a:prstGeom prst="rect">
            <a:avLst/>
          </a:prstGeom>
        </p:spPr>
      </p:pic>
    </p:spTree>
    <p:extLst>
      <p:ext uri="{BB962C8B-B14F-4D97-AF65-F5344CB8AC3E}">
        <p14:creationId xmlns:p14="http://schemas.microsoft.com/office/powerpoint/2010/main" val="17865267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7881600" cy="100584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8643"/>
            <a:ext cx="17881600" cy="100584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933" dirty="0">
                <a:gradFill>
                  <a:gsLst>
                    <a:gs pos="0">
                      <a:srgbClr val="FFFFFF"/>
                    </a:gs>
                    <a:gs pos="100000">
                      <a:srgbClr val="FFFFFF"/>
                    </a:gs>
                  </a:gsLst>
                  <a:lin ang="5400000" scaled="0"/>
                </a:gradFill>
              </a:defRPr>
            </a:lvl1pPr>
          </a:lstStyle>
          <a:p>
            <a:pPr lvl="0" algn="ctr" defTabSz="1340851" fontAlgn="base">
              <a:spcBef>
                <a:spcPct val="0"/>
              </a:spcBef>
              <a:spcAft>
                <a:spcPct val="0"/>
              </a:spcAft>
            </a:pPr>
            <a:r>
              <a:rPr lang="en-US"/>
              <a:t> </a:t>
            </a:r>
          </a:p>
        </p:txBody>
      </p:sp>
      <p:sp>
        <p:nvSpPr>
          <p:cNvPr id="2" name="Title 1"/>
          <p:cNvSpPr>
            <a:spLocks noGrp="1"/>
          </p:cNvSpPr>
          <p:nvPr>
            <p:ph type="ctrTitle" hasCustomPrompt="1"/>
          </p:nvPr>
        </p:nvSpPr>
        <p:spPr bwMode="gray">
          <a:xfrm>
            <a:off x="726442" y="1620521"/>
            <a:ext cx="10912566" cy="4012564"/>
          </a:xfrm>
        </p:spPr>
        <p:txBody>
          <a:bodyPr anchor="b"/>
          <a:lstStyle>
            <a:lvl1pPr algn="l">
              <a:defRPr sz="704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726442" y="5755641"/>
            <a:ext cx="10912566" cy="142893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Event City or Speaker Name</a:t>
            </a:r>
          </a:p>
        </p:txBody>
      </p:sp>
      <p:sp>
        <p:nvSpPr>
          <p:cNvPr id="9" name="Rectangle 8"/>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726441" y="7319617"/>
            <a:ext cx="10912016" cy="1030454"/>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18030613"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4 STEPS to customizing this title slide</a:t>
            </a:r>
          </a:p>
          <a:p>
            <a:pPr marL="502931" indent="-502931" algn="l">
              <a:buFont typeface="+mj-lt"/>
              <a:buAutoNum type="arabicPeriod"/>
            </a:pPr>
            <a:r>
              <a:rPr lang="en-US" sz="2053"/>
              <a:t>Right click on presentation title placeholder &gt; Send to Back</a:t>
            </a:r>
          </a:p>
          <a:p>
            <a:pPr marL="502931" indent="-502931" algn="l">
              <a:buFont typeface="+mj-lt"/>
              <a:buAutoNum type="arabicPeriod"/>
            </a:pPr>
            <a:r>
              <a:rPr lang="en-US" sz="2053"/>
              <a:t>Select white gradient overlay &gt; Send to Back</a:t>
            </a:r>
          </a:p>
          <a:p>
            <a:pPr marL="502931" indent="-502931" algn="l">
              <a:buFont typeface="+mj-lt"/>
              <a:buAutoNum type="arabicPeriod"/>
            </a:pPr>
            <a:r>
              <a:rPr lang="en-US" sz="2053"/>
              <a:t>Click on Picture icon in center of picture placeholder &gt; Navigate to image &gt; Insert</a:t>
            </a:r>
          </a:p>
          <a:p>
            <a:pPr marL="502931" indent="-502931" algn="l">
              <a:buFont typeface="+mj-lt"/>
              <a:buAutoNum type="arabicPeriod"/>
            </a:pPr>
            <a:r>
              <a:rPr lang="en-US" sz="2053"/>
              <a:t>Right click on Slide Thumbnail &gt; Hit Reset</a:t>
            </a:r>
            <a:br>
              <a:rPr lang="en-US" sz="2053"/>
            </a:br>
            <a:br>
              <a:rPr lang="en-US" sz="2053"/>
            </a:br>
            <a:r>
              <a:rPr lang="en-US" sz="2053"/>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t>3/17/21</a:t>
            </a:fld>
            <a:endParaRPr lang="en-US"/>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517898" y="8500415"/>
            <a:ext cx="3206350" cy="979213"/>
          </a:xfrm>
          <a:blipFill>
            <a:blip r:embed="rId2" cstate="email">
              <a:extLst>
                <a:ext uri="{28A0092B-C50C-407E-A947-70E740481C1C}">
                  <a14:useLocalDpi xmlns:a14="http://schemas.microsoft.com/office/drawing/2010/main"/>
                </a:ext>
              </a:extLst>
            </a:blip>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21234401" y="-8643"/>
            <a:ext cx="3203788" cy="10058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17817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3/17/21</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78093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t>3/17/21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217455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726440" y="2677584"/>
            <a:ext cx="8102600"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052560" y="2677584"/>
            <a:ext cx="8302172" cy="5983817"/>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t>3/17/21</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8"/>
            <a:ext cx="8070003"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
        <p:nvSpPr>
          <p:cNvPr id="10" name="Text Placeholder 4"/>
          <p:cNvSpPr>
            <a:spLocks noGrp="1"/>
          </p:cNvSpPr>
          <p:nvPr>
            <p:ph type="body" sz="quarter" idx="3" hasCustomPrompt="1"/>
          </p:nvPr>
        </p:nvSpPr>
        <p:spPr>
          <a:xfrm>
            <a:off x="9052560" y="1640148"/>
            <a:ext cx="8270240" cy="721783"/>
          </a:xfrm>
        </p:spPr>
        <p:txBody>
          <a:bodyPr anchor="t"/>
          <a:lstStyle>
            <a:lvl1pPr marL="0" indent="0">
              <a:buNone/>
              <a:defRPr sz="3813" b="0">
                <a:solidFill>
                  <a:schemeClr val="accent4"/>
                </a:solidFill>
              </a:defRPr>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Short subhead</a:t>
            </a:r>
          </a:p>
        </p:txBody>
      </p:sp>
    </p:spTree>
    <p:extLst>
      <p:ext uri="{BB962C8B-B14F-4D97-AF65-F5344CB8AC3E}">
        <p14:creationId xmlns:p14="http://schemas.microsoft.com/office/powerpoint/2010/main" val="4039788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t>3/17/21</a:t>
            </a:fld>
            <a:endParaRPr lang="en-US"/>
          </a:p>
        </p:txBody>
      </p:sp>
      <p:sp>
        <p:nvSpPr>
          <p:cNvPr id="5" name="Slide Number Placeholder 4"/>
          <p:cNvSpPr>
            <a:spLocks noGrp="1"/>
          </p:cNvSpPr>
          <p:nvPr>
            <p:ph type="sldNum" sz="quarter" idx="12"/>
          </p:nvPr>
        </p:nvSpPr>
        <p:spPr>
          <a:xfrm>
            <a:off x="16456660" y="9514241"/>
            <a:ext cx="898072"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1" y="9514241"/>
            <a:ext cx="8689339" cy="535517"/>
          </a:xfrm>
          <a:prstGeom prst="rect">
            <a:avLst/>
          </a:prstGeom>
        </p:spPr>
        <p:txBody>
          <a:bodyPr vert="horz" lIns="0" tIns="0" rIns="0" bIns="0" rtlCol="0" anchor="ctr"/>
          <a:lstStyle>
            <a:lvl1pPr algn="ctr">
              <a:defRPr sz="1320">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8632551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404738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222869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7"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5" cy="2738120"/>
          </a:xfrm>
          <a:prstGeom prst="ellipse">
            <a:avLst/>
          </a:prstGeom>
          <a:ln w="19050">
            <a:solidFill>
              <a:schemeClr val="accent1"/>
            </a:solidFill>
          </a:ln>
        </p:spPr>
        <p:txBody>
          <a:bodyPr anchor="ctr"/>
          <a:lstStyle>
            <a:lvl1pPr algn="ctr">
              <a:buNone/>
              <a:defRPr sz="176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1"/>
            <a:ext cx="4892040" cy="2205587"/>
          </a:xfrm>
        </p:spPr>
        <p:txBody>
          <a:bodyPr/>
          <a:lstStyle>
            <a:lvl1pPr>
              <a:defRPr sz="2347">
                <a:solidFill>
                  <a:schemeClr val="tx2"/>
                </a:solidFill>
              </a:defRPr>
            </a:lvl1pPr>
            <a:lvl2pPr marL="335288" indent="-335288">
              <a:buFont typeface="Arial" panose="020B0604020202020204" pitchFamily="34" charset="0"/>
              <a:buChar char="•"/>
              <a:defRPr sz="2347"/>
            </a:lvl2pPr>
            <a:lvl3pPr marL="670575" indent="-335288">
              <a:buClr>
                <a:schemeClr val="tx1"/>
              </a:buClr>
              <a:buFont typeface="Arial" panose="020B0604020202020204" pitchFamily="34" charset="0"/>
              <a:buChar char="−"/>
              <a:defRPr sz="2347"/>
            </a:lvl3pPr>
            <a:lvl4pPr marL="1008192" indent="-337617">
              <a:buFont typeface="Arial" panose="020B0604020202020204" pitchFamily="34" charset="0"/>
              <a:buChar char="•"/>
              <a:defRPr sz="2347"/>
            </a:lvl4pPr>
            <a:lvl5pPr>
              <a:defRPr sz="2053"/>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1" y="5674149"/>
            <a:ext cx="4892040" cy="670560"/>
          </a:xfrm>
        </p:spPr>
        <p:txBody>
          <a:bodyPr/>
          <a:lstStyle>
            <a:lvl1pPr>
              <a:defRPr sz="2347">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0" cy="670560"/>
          </a:xfrm>
        </p:spPr>
        <p:txBody>
          <a:bodyPr/>
          <a:lstStyle>
            <a:lvl1pPr>
              <a:defRPr sz="2347">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0" cy="670560"/>
          </a:xfrm>
        </p:spPr>
        <p:txBody>
          <a:bodyPr/>
          <a:lstStyle>
            <a:lvl1pPr>
              <a:defRPr sz="2347">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48120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3218688"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078576" y="2682238"/>
            <a:ext cx="3218688"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7430711" y="2682238"/>
            <a:ext cx="3218688"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0782847" y="2682238"/>
            <a:ext cx="3218688"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14134979" y="2682238"/>
            <a:ext cx="3218688" cy="973243"/>
          </a:xfrm>
          <a:solidFill>
            <a:srgbClr val="A22B38"/>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078576"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7430711"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0782847"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14134982" y="3655479"/>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27532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402336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922985" y="2682238"/>
            <a:ext cx="402336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119531" y="2682238"/>
            <a:ext cx="402336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13316076" y="2682238"/>
            <a:ext cx="4023360" cy="973243"/>
          </a:xfrm>
          <a:solidFill>
            <a:schemeClr val="accent1"/>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922985"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119531"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13316076" y="3655479"/>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361805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7"/>
            <a:ext cx="536448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6359896" y="2682237"/>
            <a:ext cx="536448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11993351" y="2682237"/>
            <a:ext cx="5364480" cy="973243"/>
          </a:xfrm>
          <a:solidFill>
            <a:schemeClr val="accent4"/>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40"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6359896"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11993351" y="3655479"/>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27620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39" y="2682241"/>
            <a:ext cx="8046720" cy="973243"/>
          </a:xfrm>
          <a:solidFill>
            <a:schemeClr val="tx2"/>
          </a:solidFill>
        </p:spPr>
        <p:txBody>
          <a:bodyPr lIns="137160" anchor="ctr"/>
          <a:lstStyle>
            <a:lvl1pPr algn="l">
              <a:lnSpc>
                <a:spcPct val="90000"/>
              </a:lnSpc>
              <a:spcBef>
                <a:spcPts val="0"/>
              </a:spcBef>
              <a:spcAft>
                <a:spcPts val="0"/>
              </a:spcAft>
              <a:defRPr sz="264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9260111" y="2682237"/>
            <a:ext cx="8046720" cy="973243"/>
          </a:xfrm>
          <a:solidFill>
            <a:schemeClr val="accent2"/>
          </a:solidFill>
        </p:spPr>
        <p:txBody>
          <a:bodyPr lIns="137160" anchor="ctr"/>
          <a:lstStyle>
            <a:lvl1pPr>
              <a:lnSpc>
                <a:spcPct val="90000"/>
              </a:lnSpc>
              <a:spcBef>
                <a:spcPts val="0"/>
              </a:spcBef>
              <a:spcAft>
                <a:spcPts val="0"/>
              </a:spcAft>
              <a:defRPr sz="264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726439"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9260111" y="3655479"/>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640">
                <a:solidFill>
                  <a:schemeClr val="tx1"/>
                </a:solidFill>
              </a:defRPr>
            </a:lvl1pPr>
          </a:lstStyle>
          <a:p>
            <a:pPr lvl="0"/>
            <a:r>
              <a:rPr lang="en-US"/>
              <a:t>Text – add bullet if needed</a:t>
            </a:r>
          </a:p>
        </p:txBody>
      </p:sp>
    </p:spTree>
    <p:extLst>
      <p:ext uri="{BB962C8B-B14F-4D97-AF65-F5344CB8AC3E}">
        <p14:creationId xmlns:p14="http://schemas.microsoft.com/office/powerpoint/2010/main" val="3325771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769015" y="2682240"/>
            <a:ext cx="8171784"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3682758" y="6556587"/>
            <a:ext cx="5258041" cy="2104813"/>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8940800" y="2682240"/>
            <a:ext cx="8382000"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2065610" y="6556587"/>
            <a:ext cx="5257190" cy="2104813"/>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56105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233004" y="5681462"/>
            <a:ext cx="3046792" cy="2979938"/>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6286717" y="2682240"/>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8778751" y="5681462"/>
            <a:ext cx="3046792" cy="2979938"/>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11832194" y="2691882"/>
            <a:ext cx="5538826" cy="5979160"/>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14324228" y="5681462"/>
            <a:ext cx="3046792" cy="2979938"/>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93489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889502" y="2682241"/>
            <a:ext cx="4142104"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3166726" y="2678912"/>
            <a:ext cx="4156076" cy="3789196"/>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746102" y="4358640"/>
            <a:ext cx="2143397" cy="2111132"/>
          </a:xfrm>
          <a:solidFill>
            <a:schemeClr val="tx1"/>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6888208" y="4358640"/>
            <a:ext cx="2143397" cy="2111132"/>
          </a:xfrm>
          <a:solidFill>
            <a:schemeClr val="accent2"/>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347">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45516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4073112"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7391846" y="2678913"/>
            <a:ext cx="3285744" cy="2895407"/>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10710580"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14029313" y="2678911"/>
            <a:ext cx="3285744" cy="2895408"/>
          </a:xfrm>
          <a:solidFill>
            <a:schemeClr val="accent3">
              <a:lumMod val="20000"/>
              <a:lumOff val="80000"/>
            </a:schemeClr>
          </a:solidFill>
        </p:spPr>
        <p:txBody>
          <a:bodyPr/>
          <a:lstStyle>
            <a:lvl1pPr>
              <a:defRPr sz="2347">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2402307" y="3961158"/>
            <a:ext cx="1637816" cy="1613162"/>
          </a:xfrm>
          <a:solidFill>
            <a:schemeClr val="tx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5721041" y="3961158"/>
            <a:ext cx="1637816" cy="1613162"/>
          </a:xfrm>
          <a:solidFill>
            <a:schemeClr val="accent2"/>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9039775" y="3961158"/>
            <a:ext cx="1637816" cy="1613162"/>
          </a:xfrm>
          <a:solidFill>
            <a:schemeClr val="accent4"/>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12358508" y="3961158"/>
            <a:ext cx="1637816" cy="1613162"/>
          </a:xfrm>
          <a:solidFill>
            <a:schemeClr val="accent1"/>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15637752" y="3961158"/>
            <a:ext cx="1637816" cy="1613162"/>
          </a:xfrm>
          <a:solidFill>
            <a:srgbClr val="A22B38"/>
          </a:solidFill>
        </p:spPr>
        <p:txBody>
          <a:bodyPr lIns="137160" tIns="45720" anchor="t"/>
          <a:lstStyle>
            <a:lvl1pPr algn="l">
              <a:lnSpc>
                <a:spcPct val="90000"/>
              </a:lnSpc>
              <a:spcBef>
                <a:spcPts val="0"/>
              </a:spcBef>
              <a:spcAft>
                <a:spcPts val="0"/>
              </a:spcAft>
              <a:defRPr sz="2053">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2053"/>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637697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682236"/>
            <a:ext cx="3218688" cy="2889797"/>
          </a:xfrm>
          <a:solidFill>
            <a:schemeClr val="tx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4078576" y="2682237"/>
            <a:ext cx="3218688" cy="2889797"/>
          </a:xfrm>
          <a:solidFill>
            <a:schemeClr val="accent2"/>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430711" y="2682237"/>
            <a:ext cx="3218688" cy="2889797"/>
          </a:xfrm>
          <a:solidFill>
            <a:schemeClr val="accent4"/>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10782847" y="2682237"/>
            <a:ext cx="3218688" cy="2889797"/>
          </a:xfrm>
          <a:solidFill>
            <a:schemeClr val="accent1"/>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14134979" y="2682237"/>
            <a:ext cx="3218688" cy="2889797"/>
          </a:xfrm>
          <a:solidFill>
            <a:srgbClr val="A22B38"/>
          </a:solidFill>
        </p:spPr>
        <p:txBody>
          <a:bodyPr lIns="137160" anchor="ctr"/>
          <a:lstStyle>
            <a:lvl1pPr algn="ctr">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72644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4078572" y="5572034"/>
            <a:ext cx="3218692"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1413497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760"/>
              </a:spcAft>
              <a:buFont typeface="Arial" panose="020B0604020202020204" pitchFamily="34" charset="0"/>
              <a:buNone/>
              <a:defRPr sz="2640">
                <a:solidFill>
                  <a:schemeClr val="tx1"/>
                </a:solidFill>
              </a:defRPr>
            </a:lvl1pPr>
            <a:lvl2pPr>
              <a:defRPr sz="2347"/>
            </a:lvl2pPr>
          </a:lstStyle>
          <a:p>
            <a:pPr lvl="0"/>
            <a:r>
              <a:rPr lang="en-US"/>
              <a:t>Header</a:t>
            </a:r>
          </a:p>
          <a:p>
            <a:pPr lvl="1"/>
            <a:r>
              <a:rPr lang="en-US"/>
              <a:t>Text – add bullet if needed</a:t>
            </a:r>
          </a:p>
        </p:txBody>
      </p:sp>
    </p:spTree>
    <p:extLst>
      <p:ext uri="{BB962C8B-B14F-4D97-AF65-F5344CB8AC3E}">
        <p14:creationId xmlns:p14="http://schemas.microsoft.com/office/powerpoint/2010/main" val="22326812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89593" cy="1917802"/>
          </a:xfrm>
          <a:solidFill>
            <a:schemeClr val="tx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3" cy="1917802"/>
          </a:xfrm>
          <a:solidFill>
            <a:schemeClr val="accent2"/>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3" cy="1917802"/>
          </a:xfrm>
          <a:solidFill>
            <a:schemeClr val="accent4"/>
          </a:solidFill>
        </p:spPr>
        <p:txBody>
          <a:bodyPr lIns="137160" rIns="18288" anchor="ctr"/>
          <a:lstStyle>
            <a:lvl1pPr algn="l">
              <a:lnSpc>
                <a:spcPct val="90000"/>
              </a:lnSpc>
              <a:spcBef>
                <a:spcPts val="0"/>
              </a:spcBef>
              <a:spcAft>
                <a:spcPts val="0"/>
              </a:spcAft>
              <a:defRPr sz="176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0943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0" y="2730135"/>
            <a:ext cx="2494483" cy="1448410"/>
          </a:xfrm>
          <a:solidFill>
            <a:schemeClr val="tx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0" y="4235594"/>
            <a:ext cx="2494483" cy="1448410"/>
          </a:xfrm>
          <a:solidFill>
            <a:schemeClr val="accent2"/>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0" y="5741052"/>
            <a:ext cx="2494483" cy="1448410"/>
          </a:xfrm>
          <a:solidFill>
            <a:schemeClr val="accent4"/>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343487" y="4236176"/>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348808" y="5741052"/>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0" y="7246509"/>
            <a:ext cx="2494483" cy="1448410"/>
          </a:xfrm>
          <a:solidFill>
            <a:schemeClr val="accent1"/>
          </a:solidFill>
        </p:spPr>
        <p:txBody>
          <a:bodyPr lIns="137160" anchor="ctr"/>
          <a:lstStyle>
            <a:lvl1pPr algn="l">
              <a:lnSpc>
                <a:spcPct val="90000"/>
              </a:lnSpc>
              <a:spcBef>
                <a:spcPts val="0"/>
              </a:spcBef>
              <a:spcAft>
                <a:spcPts val="0"/>
              </a:spcAft>
              <a:defRPr sz="1613">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3348808" y="7245929"/>
            <a:ext cx="13973992" cy="1448410"/>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6124167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726441" y="2730135"/>
            <a:ext cx="1540691" cy="1126541"/>
          </a:xfrm>
          <a:solidFill>
            <a:schemeClr val="tx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726441" y="3933424"/>
            <a:ext cx="1540691" cy="1126541"/>
          </a:xfrm>
          <a:solidFill>
            <a:schemeClr val="accent2"/>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26441" y="5136712"/>
            <a:ext cx="1540691" cy="1126541"/>
          </a:xfrm>
          <a:solidFill>
            <a:schemeClr val="accent4"/>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89537" y="2730135"/>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94858" y="3930033"/>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94858" y="5129931"/>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389537" y="6329828"/>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726441" y="7543287"/>
            <a:ext cx="1540691" cy="1126541"/>
          </a:xfrm>
          <a:solidFill>
            <a:srgbClr val="A22B38"/>
          </a:solidFill>
        </p:spPr>
        <p:txBody>
          <a:bodyPr lIns="45720" rIns="18288" anchor="ctr"/>
          <a:lstStyle>
            <a:lvl1pPr algn="l">
              <a:lnSpc>
                <a:spcPct val="90000"/>
              </a:lnSpc>
              <a:spcBef>
                <a:spcPts val="0"/>
              </a:spcBef>
              <a:spcAft>
                <a:spcPts val="0"/>
              </a:spcAft>
              <a:defRPr sz="132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2394858" y="7529727"/>
            <a:ext cx="14927943" cy="1126541"/>
          </a:xfrm>
        </p:spPr>
        <p:txBody>
          <a:bodyPr/>
          <a:lstStyle>
            <a:lvl1pPr>
              <a:defRPr sz="2640"/>
            </a:lvl1pPr>
            <a:lvl2pPr>
              <a:defRPr sz="2347"/>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567194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5"/>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756118"/>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6782103"/>
            <a:ext cx="10896601" cy="1877568"/>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6424091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4237832"/>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745527"/>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7253224"/>
            <a:ext cx="10896600" cy="1408176"/>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854784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t>3/17/21</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40" y="1640148"/>
            <a:ext cx="16596360" cy="721783"/>
          </a:xfrm>
        </p:spPr>
        <p:txBody>
          <a:bodyPr/>
          <a:lstStyle>
            <a:lvl1pPr>
              <a:defRPr sz="3813">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726440" y="2730138"/>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726440" y="3954441"/>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726440" y="5178744"/>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726440" y="6403047"/>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726440" y="7627352"/>
            <a:ext cx="10896600" cy="1073959"/>
          </a:xfrm>
          <a:solidFill>
            <a:schemeClr val="accent5">
              <a:lumMod val="40000"/>
              <a:lumOff val="60000"/>
            </a:schemeClr>
          </a:solidFill>
        </p:spPr>
        <p:txBody>
          <a:bodyPr lIns="91440" tIns="91440"/>
          <a:lstStyle>
            <a:lvl1pPr>
              <a:defRPr sz="2640">
                <a:solidFill>
                  <a:schemeClr val="tx1"/>
                </a:solidFill>
              </a:defRPr>
            </a:lvl1pPr>
            <a:lvl2pPr>
              <a:defRPr sz="2347">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11751099" y="2731136"/>
            <a:ext cx="5567044" cy="5927937"/>
          </a:xfrm>
          <a:blipFill>
            <a:blip r:embed="rId2" cstate="screen">
              <a:extLst>
                <a:ext uri="{28A0092B-C50C-407E-A947-70E740481C1C}">
                  <a14:useLocalDpi xmlns:a14="http://schemas.microsoft.com/office/drawing/2010/main"/>
                </a:ext>
              </a:extLst>
            </a:blip>
            <a:stretch>
              <a:fillRect r="63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7825989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3/17/21</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2" y="4364295"/>
            <a:ext cx="4642697" cy="893747"/>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734546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745233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11734800" y="0"/>
            <a:ext cx="6146800" cy="10058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805531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11734800" y="0"/>
            <a:ext cx="6146800" cy="10058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400402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11734800" y="0"/>
            <a:ext cx="6146800" cy="1005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3356864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79" y="1620521"/>
            <a:ext cx="7888395" cy="4184014"/>
          </a:xfrm>
        </p:spPr>
        <p:txBody>
          <a:bodyPr anchor="b"/>
          <a:lstStyle>
            <a:lvl1pPr>
              <a:defRPr sz="7040"/>
            </a:lvl1pPr>
          </a:lstStyle>
          <a:p>
            <a:r>
              <a:rPr lang="en-US"/>
              <a:t>Section title in sentence case </a:t>
            </a:r>
          </a:p>
        </p:txBody>
      </p:sp>
      <p:sp>
        <p:nvSpPr>
          <p:cNvPr id="3" name="Text Placeholder 2"/>
          <p:cNvSpPr>
            <a:spLocks noGrp="1"/>
          </p:cNvSpPr>
          <p:nvPr>
            <p:ph type="body" idx="1" hasCustomPrompt="1"/>
          </p:nvPr>
        </p:nvSpPr>
        <p:spPr bwMode="gray">
          <a:xfrm>
            <a:off x="754379" y="6045685"/>
            <a:ext cx="7888395"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8996680" y="0"/>
            <a:ext cx="8884920" cy="10058400"/>
          </a:xfrm>
          <a:blipFill>
            <a:blip r:embed="rId2" cstate="email">
              <a:extLst>
                <a:ext uri="{28A0092B-C50C-407E-A947-70E740481C1C}">
                  <a14:useLocalDpi xmlns:a14="http://schemas.microsoft.com/office/drawing/2010/main"/>
                </a:ext>
              </a:extLst>
            </a:blip>
            <a:stretch>
              <a:fillRect/>
            </a:stretch>
          </a:blipFill>
        </p:spPr>
        <p:txBody>
          <a:bodyPr lIns="914400" rIns="91440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2117429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50961" y="3352798"/>
            <a:ext cx="7979680" cy="3352807"/>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t>3/17/21</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060744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7" cy="708234"/>
          </a:xfrm>
        </p:spPr>
        <p:txBody>
          <a:bodyPr anchor="ctr"/>
          <a:lstStyle>
            <a:lvl1pPr>
              <a:defRPr sz="352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754380" y="6530983"/>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Title</a:t>
            </a:r>
          </a:p>
        </p:txBody>
      </p:sp>
      <p:sp>
        <p:nvSpPr>
          <p:cNvPr id="4" name="TextBox 3"/>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8" name="TextBox 7"/>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9" name="Text Placeholder 2"/>
          <p:cNvSpPr>
            <a:spLocks noGrp="1"/>
          </p:cNvSpPr>
          <p:nvPr>
            <p:ph type="body" idx="10" hasCustomPrompt="1"/>
          </p:nvPr>
        </p:nvSpPr>
        <p:spPr bwMode="gray">
          <a:xfrm>
            <a:off x="754378" y="7338156"/>
            <a:ext cx="10528057" cy="710794"/>
          </a:xfrm>
        </p:spPr>
        <p:txBody>
          <a:bodyPr anchor="ctr"/>
          <a:lstStyle>
            <a:lvl1pPr marL="0" indent="0">
              <a:buNone/>
              <a:defRPr sz="3520">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a:t>Tel: 123-456-7890</a:t>
            </a:r>
          </a:p>
        </p:txBody>
      </p:sp>
      <p:sp>
        <p:nvSpPr>
          <p:cNvPr id="13" name="TextBox 12"/>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4" name="TextBox 13"/>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5" name="TextBox 14"/>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6" name="TextBox 15"/>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726438" y="3718078"/>
            <a:ext cx="4464364" cy="1083374"/>
          </a:xfrm>
          <a:prstGeom prst="rect">
            <a:avLst/>
          </a:prstGeom>
          <a:noFill/>
        </p:spPr>
        <p:txBody>
          <a:bodyPr wrap="none" lIns="0" tIns="0" rIns="0" bIns="0" rtlCol="0">
            <a:spAutoFit/>
          </a:bodyPr>
          <a:lstStyle/>
          <a:p>
            <a:r>
              <a:rPr lang="en-US" sz="704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39" y="5058378"/>
            <a:ext cx="4712829" cy="632033"/>
          </a:xfrm>
          <a:prstGeom prst="rect">
            <a:avLst/>
          </a:prstGeom>
          <a:noFill/>
        </p:spPr>
        <p:txBody>
          <a:bodyPr wrap="none" lIns="0" tIns="0" rIns="0" bIns="0" rtlCol="0">
            <a:spAutoFit/>
          </a:bodyPr>
          <a:lstStyle/>
          <a:p>
            <a:r>
              <a:rPr lang="en-US" sz="4107"/>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19515135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25FB8-2FE1-6946-B66C-01D2C3213A04}"/>
              </a:ext>
            </a:extLst>
          </p:cNvPr>
          <p:cNvSpPr>
            <a:spLocks noGrp="1"/>
          </p:cNvSpPr>
          <p:nvPr>
            <p:ph type="dt" sz="half" idx="10"/>
          </p:nvPr>
        </p:nvSpPr>
        <p:spPr/>
        <p:txBody>
          <a:bodyPr/>
          <a:lstStyle/>
          <a:p>
            <a:fld id="{4C4F3DFC-9AB4-D541-AA87-128DF357DCD9}" type="datetimeFigureOut">
              <a:rPr lang="en-US" smtClean="0"/>
              <a:t>3/17/21</a:t>
            </a:fld>
            <a:endParaRPr lang="en-US"/>
          </a:p>
        </p:txBody>
      </p:sp>
      <p:sp>
        <p:nvSpPr>
          <p:cNvPr id="3" name="Footer Placeholder 2">
            <a:extLst>
              <a:ext uri="{FF2B5EF4-FFF2-40B4-BE49-F238E27FC236}">
                <a16:creationId xmlns:a16="http://schemas.microsoft.com/office/drawing/2014/main" id="{E44DB7E7-E09E-F043-95F8-10650C672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0F0BFE-6B3A-2444-AFF2-8AE06351E74F}"/>
              </a:ext>
            </a:extLst>
          </p:cNvPr>
          <p:cNvSpPr>
            <a:spLocks noGrp="1"/>
          </p:cNvSpPr>
          <p:nvPr>
            <p:ph type="sldNum" sz="quarter" idx="12"/>
          </p:nvPr>
        </p:nvSpPr>
        <p:spPr/>
        <p:txBody>
          <a:bodyPr/>
          <a:lstStyle/>
          <a:p>
            <a:fld id="{5952A4A0-65D5-344F-99FC-E17A353021EA}" type="slidenum">
              <a:rPr lang="en-US" smtClean="0"/>
              <a:t>‹#›</a:t>
            </a:fld>
            <a:endParaRPr lang="en-US"/>
          </a:p>
        </p:txBody>
      </p:sp>
    </p:spTree>
    <p:extLst>
      <p:ext uri="{BB962C8B-B14F-4D97-AF65-F5344CB8AC3E}">
        <p14:creationId xmlns:p14="http://schemas.microsoft.com/office/powerpoint/2010/main" val="116120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6CB5-CA45-A647-8B97-0DE194934A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9F695-06CA-0D48-A0BD-0C4B047F2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3E3B9-0FE0-7348-99BF-EF7F005742CF}"/>
              </a:ext>
            </a:extLst>
          </p:cNvPr>
          <p:cNvSpPr>
            <a:spLocks noGrp="1"/>
          </p:cNvSpPr>
          <p:nvPr>
            <p:ph type="dt" sz="half" idx="10"/>
          </p:nvPr>
        </p:nvSpPr>
        <p:spPr/>
        <p:txBody>
          <a:bodyPr/>
          <a:lstStyle/>
          <a:p>
            <a:fld id="{1D92C821-336A-ED43-AEA2-356CF1A3EF3F}" type="datetimeFigureOut">
              <a:rPr lang="en-US" smtClean="0"/>
              <a:t>3/17/21</a:t>
            </a:fld>
            <a:endParaRPr lang="en-US"/>
          </a:p>
        </p:txBody>
      </p:sp>
      <p:sp>
        <p:nvSpPr>
          <p:cNvPr id="5" name="Footer Placeholder 4">
            <a:extLst>
              <a:ext uri="{FF2B5EF4-FFF2-40B4-BE49-F238E27FC236}">
                <a16:creationId xmlns:a16="http://schemas.microsoft.com/office/drawing/2014/main" id="{42C83D3B-F02C-D942-8118-D1453FD91562}"/>
              </a:ext>
            </a:extLst>
          </p:cNvPr>
          <p:cNvSpPr>
            <a:spLocks noGrp="1"/>
          </p:cNvSpPr>
          <p:nvPr>
            <p:ph type="ftr" sz="quarter" idx="11"/>
          </p:nvPr>
        </p:nvSpPr>
        <p:spPr>
          <a:xfrm>
            <a:off x="7767321" y="9514241"/>
            <a:ext cx="8689339" cy="53551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974455F-3E83-8746-9342-6D12B6E932A2}"/>
              </a:ext>
            </a:extLst>
          </p:cNvPr>
          <p:cNvSpPr>
            <a:spLocks noGrp="1"/>
          </p:cNvSpPr>
          <p:nvPr>
            <p:ph type="sldNum" sz="quarter" idx="12"/>
          </p:nvPr>
        </p:nvSpPr>
        <p:spPr/>
        <p:txBody>
          <a:bodyPr/>
          <a:lstStyle/>
          <a:p>
            <a:fld id="{2F3B8A30-34A2-9B49-B6D8-6EAAD5478F99}" type="slidenum">
              <a:rPr lang="en-US" smtClean="0"/>
              <a:t>‹#›</a:t>
            </a:fld>
            <a:endParaRPr lang="en-US"/>
          </a:p>
        </p:txBody>
      </p:sp>
    </p:spTree>
    <p:extLst>
      <p:ext uri="{BB962C8B-B14F-4D97-AF65-F5344CB8AC3E}">
        <p14:creationId xmlns:p14="http://schemas.microsoft.com/office/powerpoint/2010/main" val="17756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3/17/21</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6.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0"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3/17/21</a:t>
            </a:fld>
            <a:endParaRPr lang="en-US"/>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BD3F11E-43FC-824C-A6B3-B1895049F895}"/>
              </a:ext>
            </a:extLst>
          </p:cNvPr>
          <p:cNvSpPr txBox="1"/>
          <p:nvPr userDrawn="1"/>
        </p:nvSpPr>
        <p:spPr>
          <a:xfrm>
            <a:off x="5254172" y="9499699"/>
            <a:ext cx="7053943" cy="338554"/>
          </a:xfrm>
          <a:prstGeom prst="rect">
            <a:avLst/>
          </a:prstGeom>
          <a:noFill/>
        </p:spPr>
        <p:txBody>
          <a:bodyPr wrap="square" rtlCol="0">
            <a:spAutoFit/>
          </a:bodyPr>
          <a:lstStyle/>
          <a:p>
            <a:pPr algn="ctr"/>
            <a:r>
              <a:rPr lang="en-US" sz="1600" b="1" dirty="0">
                <a:solidFill>
                  <a:schemeClr val="tx1">
                    <a:lumMod val="60000"/>
                    <a:lumOff val="40000"/>
                  </a:schemeClr>
                </a:solidFill>
              </a:rPr>
              <a:t>License: Creative Commons BY-NC-SA 3.0</a:t>
            </a:r>
            <a:endParaRPr lang="en-US" sz="1600" dirty="0">
              <a:solidFill>
                <a:schemeClr val="tx1">
                  <a:lumMod val="60000"/>
                  <a:lumOff val="40000"/>
                </a:schemeClr>
              </a:solidFill>
            </a:endParaRP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71" r:id="rId17"/>
    <p:sldLayoutId id="2147483877" r:id="rId18"/>
    <p:sldLayoutId id="2147483878" r:id="rId19"/>
    <p:sldLayoutId id="2147483880" r:id="rId20"/>
    <p:sldLayoutId id="2147483885" r:id="rId21"/>
    <p:sldLayoutId id="2147483888" r:id="rId22"/>
    <p:sldLayoutId id="2147483894" r:id="rId23"/>
    <p:sldLayoutId id="2147483895" r:id="rId24"/>
    <p:sldLayoutId id="2147483896" r:id="rId25"/>
    <p:sldLayoutId id="2147483897" r:id="rId26"/>
    <p:sldLayoutId id="2147483898" r:id="rId27"/>
    <p:sldLayoutId id="2147483943" r:id="rId28"/>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5CF78-7381-0645-A99F-81ACB106774E}"/>
              </a:ext>
            </a:extLst>
          </p:cNvPr>
          <p:cNvSpPr>
            <a:spLocks noGrp="1"/>
          </p:cNvSpPr>
          <p:nvPr>
            <p:ph type="title"/>
          </p:nvPr>
        </p:nvSpPr>
        <p:spPr>
          <a:xfrm>
            <a:off x="1229360" y="535517"/>
            <a:ext cx="1542288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5E6C4A-D830-D246-A465-8927AE48B55F}"/>
              </a:ext>
            </a:extLst>
          </p:cNvPr>
          <p:cNvSpPr>
            <a:spLocks noGrp="1"/>
          </p:cNvSpPr>
          <p:nvPr>
            <p:ph type="body" idx="1"/>
          </p:nvPr>
        </p:nvSpPr>
        <p:spPr>
          <a:xfrm>
            <a:off x="1229360" y="2677584"/>
            <a:ext cx="1542288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CD05D-F837-B54B-AEF4-538F4A7F394F}"/>
              </a:ext>
            </a:extLst>
          </p:cNvPr>
          <p:cNvSpPr>
            <a:spLocks noGrp="1"/>
          </p:cNvSpPr>
          <p:nvPr>
            <p:ph type="dt" sz="half" idx="2"/>
          </p:nvPr>
        </p:nvSpPr>
        <p:spPr>
          <a:xfrm>
            <a:off x="12050644" y="9322647"/>
            <a:ext cx="1530625"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4CF656E1-0A0C-4F4A-840E-926965BF6BBA}" type="datetime1">
              <a:rPr lang="en-US" smtClean="0"/>
              <a:t>3/17/21</a:t>
            </a:fld>
            <a:endParaRPr lang="en-US"/>
          </a:p>
        </p:txBody>
      </p:sp>
      <p:sp>
        <p:nvSpPr>
          <p:cNvPr id="5" name="Footer Placeholder 4">
            <a:extLst>
              <a:ext uri="{FF2B5EF4-FFF2-40B4-BE49-F238E27FC236}">
                <a16:creationId xmlns:a16="http://schemas.microsoft.com/office/drawing/2014/main" id="{4FFBF23C-7D72-9049-9090-2599E66932DE}"/>
              </a:ext>
            </a:extLst>
          </p:cNvPr>
          <p:cNvSpPr>
            <a:spLocks noGrp="1"/>
          </p:cNvSpPr>
          <p:nvPr>
            <p:ph type="ftr" sz="quarter" idx="3"/>
          </p:nvPr>
        </p:nvSpPr>
        <p:spPr>
          <a:xfrm>
            <a:off x="5923280" y="9322647"/>
            <a:ext cx="6035040"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846147-1E90-C641-9277-10DB419BD6CA}"/>
              </a:ext>
            </a:extLst>
          </p:cNvPr>
          <p:cNvSpPr>
            <a:spLocks noGrp="1"/>
          </p:cNvSpPr>
          <p:nvPr>
            <p:ph type="sldNum" sz="quarter" idx="4"/>
          </p:nvPr>
        </p:nvSpPr>
        <p:spPr>
          <a:xfrm>
            <a:off x="13581269" y="9280434"/>
            <a:ext cx="402336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F81A1FD2-A257-9B49-BA58-3765B2517CD8}" type="slidenum">
              <a:rPr lang="en-US" smtClean="0"/>
              <a:t>‹#›</a:t>
            </a:fld>
            <a:endParaRPr lang="en-US"/>
          </a:p>
        </p:txBody>
      </p:sp>
      <p:pic>
        <p:nvPicPr>
          <p:cNvPr id="7" name="Picture 6" descr="A close up of a logo&#10;&#10;Description automatically generated">
            <a:extLst>
              <a:ext uri="{FF2B5EF4-FFF2-40B4-BE49-F238E27FC236}">
                <a16:creationId xmlns:a16="http://schemas.microsoft.com/office/drawing/2014/main" id="{36FA9BDA-0AFC-DA42-B082-71862C7EB7C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t="23759" b="23760"/>
          <a:stretch/>
        </p:blipFill>
        <p:spPr>
          <a:xfrm>
            <a:off x="276971" y="9280434"/>
            <a:ext cx="1530625" cy="535517"/>
          </a:xfrm>
          <a:prstGeom prst="rect">
            <a:avLst/>
          </a:prstGeom>
        </p:spPr>
      </p:pic>
      <p:sp>
        <p:nvSpPr>
          <p:cNvPr id="9" name="TextBox 8">
            <a:extLst>
              <a:ext uri="{FF2B5EF4-FFF2-40B4-BE49-F238E27FC236}">
                <a16:creationId xmlns:a16="http://schemas.microsoft.com/office/drawing/2014/main" id="{9008B96B-7B6C-FD4D-8AEF-5C44FD759750}"/>
              </a:ext>
            </a:extLst>
          </p:cNvPr>
          <p:cNvSpPr txBox="1"/>
          <p:nvPr userDrawn="1"/>
        </p:nvSpPr>
        <p:spPr>
          <a:xfrm>
            <a:off x="1715356" y="9401810"/>
            <a:ext cx="7033272" cy="638316"/>
          </a:xfrm>
          <a:prstGeom prst="rect">
            <a:avLst/>
          </a:prstGeom>
          <a:noFill/>
        </p:spPr>
        <p:txBody>
          <a:bodyPr wrap="none" rtlCol="0">
            <a:spAutoFit/>
          </a:bodyPr>
          <a:lstStyle/>
          <a:p>
            <a:r>
              <a:rPr lang="en-US" sz="3548" b="0" dirty="0">
                <a:solidFill>
                  <a:schemeClr val="tx1">
                    <a:lumMod val="65000"/>
                    <a:lumOff val="35000"/>
                  </a:schemeClr>
                </a:solidFill>
              </a:rPr>
              <a:t>| Advanced Technology Collaborative</a:t>
            </a:r>
          </a:p>
        </p:txBody>
      </p:sp>
    </p:spTree>
    <p:extLst>
      <p:ext uri="{BB962C8B-B14F-4D97-AF65-F5344CB8AC3E}">
        <p14:creationId xmlns:p14="http://schemas.microsoft.com/office/powerpoint/2010/main" val="357882415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Lst>
  <p:hf hdr="0" ftr="0" dt="0"/>
  <p:txStyles>
    <p:titleStyle>
      <a:lvl1pPr algn="l" defTabSz="1341150" rtl="0" eaLnBrk="1" latinLnBrk="0" hangingPunct="1">
        <a:lnSpc>
          <a:spcPct val="90000"/>
        </a:lnSpc>
        <a:spcBef>
          <a:spcPct val="0"/>
        </a:spcBef>
        <a:buNone/>
        <a:defRPr sz="6453" b="1" i="0" kern="1200">
          <a:solidFill>
            <a:schemeClr val="tx1"/>
          </a:solidFill>
          <a:latin typeface="Arial" panose="020B0604020202020204" pitchFamily="34" charset="0"/>
          <a:ea typeface="+mj-ea"/>
          <a:cs typeface="Arial" panose="020B0604020202020204" pitchFamily="34" charset="0"/>
        </a:defRPr>
      </a:lvl1pPr>
    </p:titleStyle>
    <p:bodyStyle>
      <a:lvl1pPr marL="335288" indent="-335288" algn="l" defTabSz="1341150" rtl="0" eaLnBrk="1" latinLnBrk="0" hangingPunct="1">
        <a:lnSpc>
          <a:spcPct val="90000"/>
        </a:lnSpc>
        <a:spcBef>
          <a:spcPts val="1467"/>
        </a:spcBef>
        <a:buFont typeface="Arial" panose="020B0604020202020204" pitchFamily="34" charset="0"/>
        <a:buChar char="•"/>
        <a:defRPr sz="4107" kern="1200">
          <a:solidFill>
            <a:schemeClr val="tx1"/>
          </a:solidFill>
          <a:latin typeface="Arial" panose="020B0604020202020204" pitchFamily="34" charset="0"/>
          <a:ea typeface="+mn-ea"/>
          <a:cs typeface="Arial" panose="020B0604020202020204" pitchFamily="34" charset="0"/>
        </a:defRPr>
      </a:lvl1pPr>
      <a:lvl2pPr marL="1005863" indent="-335288" algn="l" defTabSz="1341150" rtl="0" eaLnBrk="1" latinLnBrk="0" hangingPunct="1">
        <a:lnSpc>
          <a:spcPct val="90000"/>
        </a:lnSpc>
        <a:spcBef>
          <a:spcPts val="733"/>
        </a:spcBef>
        <a:buFont typeface="Arial" panose="020B0604020202020204" pitchFamily="34" charset="0"/>
        <a:buChar char="•"/>
        <a:defRPr sz="3520" kern="1200">
          <a:solidFill>
            <a:schemeClr val="tx1"/>
          </a:solidFill>
          <a:latin typeface="Arial" panose="020B0604020202020204" pitchFamily="34" charset="0"/>
          <a:ea typeface="+mn-ea"/>
          <a:cs typeface="Arial" panose="020B0604020202020204" pitchFamily="34" charset="0"/>
        </a:defRPr>
      </a:lvl2pPr>
      <a:lvl3pPr marL="1676438" indent="-335288" algn="l" defTabSz="1341150" rtl="0" eaLnBrk="1" latinLnBrk="0" hangingPunct="1">
        <a:lnSpc>
          <a:spcPct val="90000"/>
        </a:lnSpc>
        <a:spcBef>
          <a:spcPts val="733"/>
        </a:spcBef>
        <a:buFont typeface="Arial" panose="020B0604020202020204" pitchFamily="34" charset="0"/>
        <a:buChar char="•"/>
        <a:defRPr sz="2933" kern="1200">
          <a:solidFill>
            <a:schemeClr val="tx1"/>
          </a:solidFill>
          <a:latin typeface="Arial" panose="020B0604020202020204" pitchFamily="34" charset="0"/>
          <a:ea typeface="+mn-ea"/>
          <a:cs typeface="Arial" panose="020B0604020202020204" pitchFamily="34" charset="0"/>
        </a:defRPr>
      </a:lvl3pPr>
      <a:lvl4pPr marL="2347013"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Arial" panose="020B0604020202020204" pitchFamily="34" charset="0"/>
          <a:ea typeface="+mn-ea"/>
          <a:cs typeface="Arial" panose="020B0604020202020204" pitchFamily="34" charset="0"/>
        </a:defRPr>
      </a:lvl4pPr>
      <a:lvl5pPr marL="301758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Arial" panose="020B0604020202020204" pitchFamily="34" charset="0"/>
          <a:ea typeface="+mn-ea"/>
          <a:cs typeface="Arial" panose="020B0604020202020204" pitchFamily="34" charset="0"/>
        </a:defRPr>
      </a:lvl5pPr>
      <a:lvl6pPr marL="368816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panose="020B0604020202020204" pitchFamily="34" charset="0"/>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a:stretch/>
        </p:blipFill>
        <p:spPr>
          <a:xfrm>
            <a:off x="575833" y="9186271"/>
            <a:ext cx="2091110" cy="651982"/>
          </a:xfrm>
          <a:prstGeom prst="rect">
            <a:avLst/>
          </a:prstGeom>
        </p:spPr>
      </p:pic>
      <p:sp>
        <p:nvSpPr>
          <p:cNvPr id="2" name="Title Placeholder 1"/>
          <p:cNvSpPr>
            <a:spLocks noGrp="1"/>
          </p:cNvSpPr>
          <p:nvPr>
            <p:ph type="title"/>
          </p:nvPr>
        </p:nvSpPr>
        <p:spPr bwMode="gray">
          <a:xfrm>
            <a:off x="726440" y="0"/>
            <a:ext cx="16596360" cy="1575285"/>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726440" y="2677583"/>
            <a:ext cx="16596360" cy="597583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558800" y="10834069"/>
            <a:ext cx="4023360" cy="535517"/>
          </a:xfrm>
          <a:prstGeom prst="rect">
            <a:avLst/>
          </a:prstGeom>
        </p:spPr>
        <p:txBody>
          <a:bodyPr vert="horz" lIns="0" tIns="0" rIns="0" bIns="0" rtlCol="0" anchor="ctr"/>
          <a:lstStyle>
            <a:lvl1pPr algn="l">
              <a:defRPr sz="1760">
                <a:solidFill>
                  <a:schemeClr val="tx1">
                    <a:tint val="75000"/>
                  </a:schemeClr>
                </a:solidFill>
              </a:defRPr>
            </a:lvl1pPr>
          </a:lstStyle>
          <a:p>
            <a:fld id="{915958EA-D2E5-6B40-9C49-1CF399DB248A}" type="datetime1">
              <a:rPr lang="en-US" smtClean="0"/>
              <a:t>3/17/21</a:t>
            </a:fld>
            <a:endParaRPr lang="en-US"/>
          </a:p>
        </p:txBody>
      </p:sp>
      <p:sp>
        <p:nvSpPr>
          <p:cNvPr id="5" name="Footer Placeholder 4"/>
          <p:cNvSpPr>
            <a:spLocks noGrp="1"/>
          </p:cNvSpPr>
          <p:nvPr>
            <p:ph type="ftr" sz="quarter" idx="3"/>
          </p:nvPr>
        </p:nvSpPr>
        <p:spPr bwMode="gray">
          <a:xfrm>
            <a:off x="7767321" y="9514241"/>
            <a:ext cx="8689339" cy="535517"/>
          </a:xfrm>
          <a:prstGeom prst="rect">
            <a:avLst/>
          </a:prstGeom>
        </p:spPr>
        <p:txBody>
          <a:bodyPr vert="horz" lIns="0" tIns="0" rIns="0" bIns="0" rtlCol="0" anchor="ctr"/>
          <a:lstStyle>
            <a:lvl1pPr algn="ctr">
              <a:defRPr sz="132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1"/>
            <a:ext cx="795626" cy="535517"/>
          </a:xfrm>
          <a:prstGeom prst="rect">
            <a:avLst/>
          </a:prstGeom>
        </p:spPr>
        <p:txBody>
          <a:bodyPr vert="horz" lIns="0" tIns="0" rIns="0" bIns="0" rtlCol="0" anchor="ctr"/>
          <a:lstStyle>
            <a:lvl1pPr algn="r">
              <a:defRPr sz="176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0"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9257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Lst>
  <p:hf hdr="0" dt="0"/>
  <p:txStyles>
    <p:titleStyle>
      <a:lvl1pPr algn="l" defTabSz="1341150" rtl="0" eaLnBrk="1" latinLnBrk="0" hangingPunct="1">
        <a:lnSpc>
          <a:spcPct val="90000"/>
        </a:lnSpc>
        <a:spcBef>
          <a:spcPct val="0"/>
        </a:spcBef>
        <a:buNone/>
        <a:defRPr sz="4400" kern="1200">
          <a:solidFill>
            <a:srgbClr val="55565A"/>
          </a:solidFill>
          <a:latin typeface="+mj-lt"/>
          <a:ea typeface="+mj-ea"/>
          <a:cs typeface="+mj-cs"/>
        </a:defRPr>
      </a:lvl1pPr>
    </p:titleStyle>
    <p:bodyStyle>
      <a:lvl1pPr marL="0" indent="0" algn="l" defTabSz="1341150" rtl="0" eaLnBrk="1" latinLnBrk="0" hangingPunct="1">
        <a:lnSpc>
          <a:spcPct val="95000"/>
        </a:lnSpc>
        <a:spcBef>
          <a:spcPts val="1173"/>
        </a:spcBef>
        <a:spcAft>
          <a:spcPts val="880"/>
        </a:spcAft>
        <a:buFont typeface="Arial" panose="020B0604020202020204" pitchFamily="34" charset="0"/>
        <a:buChar char="​"/>
        <a:defRPr sz="3227" kern="1200">
          <a:solidFill>
            <a:schemeClr val="tx2"/>
          </a:solidFill>
          <a:latin typeface="+mn-lt"/>
          <a:ea typeface="+mn-ea"/>
          <a:cs typeface="+mn-cs"/>
        </a:defRPr>
      </a:lvl1pPr>
      <a:lvl2pPr marL="337617" indent="-337617"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2pPr>
      <a:lvl3pPr marL="335288" indent="-335288" algn="l" defTabSz="1341150" rtl="0" eaLnBrk="1" latinLnBrk="0" hangingPunct="1">
        <a:lnSpc>
          <a:spcPct val="95000"/>
        </a:lnSpc>
        <a:spcBef>
          <a:spcPts val="0"/>
        </a:spcBef>
        <a:spcAft>
          <a:spcPts val="880"/>
        </a:spcAft>
        <a:buClr>
          <a:schemeClr val="accent1"/>
        </a:buClr>
        <a:buFont typeface="Arial" panose="020B0604020202020204" pitchFamily="34" charset="0"/>
        <a:buChar char="​"/>
        <a:defRPr sz="3227" kern="1200">
          <a:solidFill>
            <a:schemeClr val="tx1"/>
          </a:solidFill>
          <a:latin typeface="+mn-lt"/>
          <a:ea typeface="+mn-ea"/>
          <a:cs typeface="+mn-cs"/>
        </a:defRPr>
      </a:lvl3pPr>
      <a:lvl4pPr marL="672904" indent="-337617" algn="l" defTabSz="1341150" rtl="0" eaLnBrk="1" latinLnBrk="0" hangingPunct="1">
        <a:lnSpc>
          <a:spcPct val="95000"/>
        </a:lnSpc>
        <a:spcBef>
          <a:spcPts val="0"/>
        </a:spcBef>
        <a:spcAft>
          <a:spcPts val="880"/>
        </a:spcAft>
        <a:buFont typeface="Arial" panose="020B0604020202020204" pitchFamily="34" charset="0"/>
        <a:buChar char="−"/>
        <a:defRPr sz="2933" kern="1200">
          <a:solidFill>
            <a:schemeClr val="tx1"/>
          </a:solidFill>
          <a:latin typeface="+mn-lt"/>
          <a:ea typeface="+mn-ea"/>
          <a:cs typeface="+mn-cs"/>
        </a:defRPr>
      </a:lvl4pPr>
      <a:lvl5pPr marL="1005863" indent="-335288" algn="l" defTabSz="1341150" rtl="0" eaLnBrk="1" latinLnBrk="0" hangingPunct="1">
        <a:lnSpc>
          <a:spcPct val="95000"/>
        </a:lnSpc>
        <a:spcBef>
          <a:spcPts val="0"/>
        </a:spcBef>
        <a:spcAft>
          <a:spcPts val="880"/>
        </a:spcAft>
        <a:buFont typeface="Arial" panose="020B0604020202020204" pitchFamily="34" charset="0"/>
        <a:buChar char="•"/>
        <a:defRPr sz="2640" kern="1200">
          <a:solidFill>
            <a:schemeClr val="tx1"/>
          </a:solidFill>
          <a:latin typeface="+mn-lt"/>
          <a:ea typeface="+mn-ea"/>
          <a:cs typeface="+mn-cs"/>
        </a:defRPr>
      </a:lvl5pPr>
      <a:lvl6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6pPr>
      <a:lvl7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7pPr>
      <a:lvl8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8pPr>
      <a:lvl9pPr marL="1341150" indent="-335288" algn="l" defTabSz="1341150" rtl="0" eaLnBrk="1" latinLnBrk="0" hangingPunct="1">
        <a:lnSpc>
          <a:spcPct val="95000"/>
        </a:lnSpc>
        <a:spcBef>
          <a:spcPts val="0"/>
        </a:spcBef>
        <a:spcAft>
          <a:spcPts val="880"/>
        </a:spcAft>
        <a:buFont typeface="Arial" panose="020B0604020202020204" pitchFamily="34" charset="0"/>
        <a:buChar char="−"/>
        <a:defRPr sz="2347"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p15:clr>
            <a:srgbClr val="FDE53C"/>
          </p15:clr>
        </p15:guide>
        <p15:guide id="73" orient="horz" pos="3720">
          <p15:clr>
            <a:srgbClr val="F26B43"/>
          </p15:clr>
        </p15:guide>
        <p15:guide id="74">
          <p15:clr>
            <a:srgbClr val="F26B43"/>
          </p15:clr>
        </p15:guide>
        <p15:guide id="75" pos="7440">
          <p15:clr>
            <a:srgbClr val="F26B43"/>
          </p15:clr>
        </p15:guide>
        <p15:guide id="76" pos="264">
          <p15:clr>
            <a:srgbClr val="F26B43"/>
          </p15:clr>
        </p15:guide>
        <p15:guide id="77" orient="horz" pos="4080">
          <p15:clr>
            <a:srgbClr val="F26B43"/>
          </p15:clr>
        </p15:guide>
        <p15:guide id="78" pos="312">
          <p15:clr>
            <a:srgbClr val="F26B43"/>
          </p15:clr>
        </p15:guide>
        <p15:guide id="79" orient="horz" pos="240">
          <p15:clr>
            <a:srgbClr val="F26B43"/>
          </p15:clr>
        </p15:guide>
        <p15:guide id="80" orient="horz" pos="360">
          <p15:clr>
            <a:srgbClr val="F26B43"/>
          </p15:clr>
        </p15:guide>
        <p15:guide id="81" orient="horz" pos="696">
          <p15:clr>
            <a:srgbClr val="F26B43"/>
          </p15:clr>
        </p15:guide>
        <p15:guide id="82" orient="horz" pos="2472">
          <p15:clr>
            <a:srgbClr val="F26B43"/>
          </p15:clr>
        </p15:guide>
        <p15:guide id="83" orient="horz" pos="4224">
          <p15:clr>
            <a:srgbClr val="F26B43"/>
          </p15:clr>
        </p15:guide>
        <p15:guide id="84" pos="7392">
          <p15:clr>
            <a:srgbClr val="F26B43"/>
          </p15:clr>
        </p15:guide>
        <p15:guide id="85" pos="3864">
          <p15:clr>
            <a:srgbClr val="FDE53C"/>
          </p15:clr>
        </p15:guide>
        <p15:guide id="86" pos="2688">
          <p15:clr>
            <a:srgbClr val="F26B43"/>
          </p15:clr>
        </p15:guide>
        <p15:guide id="87" pos="4992">
          <p15:clr>
            <a:srgbClr val="F26B43"/>
          </p15:clr>
        </p15:guide>
        <p15:guide id="88" pos="2640">
          <p15:clr>
            <a:srgbClr val="F26B43"/>
          </p15:clr>
        </p15:guide>
        <p15:guide id="89" pos="5040">
          <p15:clr>
            <a:srgbClr val="F26B43"/>
          </p15:clr>
        </p15:guide>
        <p15:guide id="90" orient="horz" pos="2424">
          <p15:clr>
            <a:srgbClr val="F26B43"/>
          </p15:clr>
        </p15:guide>
        <p15:guide id="91"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tiff"/><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presentation/d/1LsUAhR_qIVbq6xH6Aw4ag8MGB_-UWfd0KoVhtTgye6o/edit?usp=sharing" TargetMode="External"/><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hyperlink" Target="https://openai.com/blog/better-language-models/" TargetMode="Externa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talktotransformer.com/" TargetMode="Externa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40.xml"/><Relationship Id="rId4" Type="http://schemas.openxmlformats.org/officeDocument/2006/relationships/image" Target="../media/image60.tiff"/></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1_score" TargetMode="External"/><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Self-driving_car#Classification" TargetMode="Externa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dmccreary/how-online-coding-clubs-will-transform-education-550faccff1f"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jpeg"/><Relationship Id="rId1" Type="http://schemas.openxmlformats.org/officeDocument/2006/relationships/slideLayout" Target="../slideLayouts/slideLayout30.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9.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1489623" y="3145961"/>
            <a:ext cx="15187446" cy="3172640"/>
          </a:xfrm>
          <a:prstGeom prst="rect">
            <a:avLst/>
          </a:prstGeom>
          <a:solidFill>
            <a:schemeClr val="bg1">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7200" b="1" dirty="0">
                <a:solidFill>
                  <a:schemeClr val="tx1"/>
                </a:solidFill>
                <a:latin typeface="+mj-lt"/>
              </a:rPr>
              <a:t>Knowledge Representation is the Hardest Part of AI</a:t>
            </a:r>
            <a:br>
              <a:rPr lang="en-US" sz="4800" b="1" dirty="0">
                <a:solidFill>
                  <a:schemeClr val="tx1"/>
                </a:solidFill>
                <a:latin typeface="+mj-lt"/>
              </a:rPr>
            </a:br>
            <a:r>
              <a:rPr lang="en-US" sz="4400" b="1" dirty="0">
                <a:solidFill>
                  <a:schemeClr val="tx1">
                    <a:lumMod val="60000"/>
                    <a:lumOff val="40000"/>
                  </a:schemeClr>
                </a:solidFill>
                <a:latin typeface="+mj-lt"/>
              </a:rPr>
              <a:t>Boise State University</a:t>
            </a:r>
          </a:p>
          <a:p>
            <a:r>
              <a:rPr lang="en-US" sz="4000" b="1" dirty="0">
                <a:solidFill>
                  <a:schemeClr val="tx1">
                    <a:lumMod val="60000"/>
                    <a:lumOff val="40000"/>
                  </a:schemeClr>
                </a:solidFill>
                <a:latin typeface="+mj-lt"/>
              </a:rPr>
              <a:t>March 17</a:t>
            </a:r>
            <a:r>
              <a:rPr lang="en-US" sz="4000" b="1" baseline="30000" dirty="0">
                <a:solidFill>
                  <a:schemeClr val="tx1">
                    <a:lumMod val="60000"/>
                    <a:lumOff val="40000"/>
                  </a:schemeClr>
                </a:solidFill>
                <a:latin typeface="+mj-lt"/>
              </a:rPr>
              <a:t>th</a:t>
            </a:r>
            <a:r>
              <a:rPr lang="en-US" sz="4000" b="1" dirty="0">
                <a:solidFill>
                  <a:schemeClr val="tx1">
                    <a:lumMod val="60000"/>
                    <a:lumOff val="40000"/>
                  </a:schemeClr>
                </a:solidFill>
                <a:latin typeface="+mj-lt"/>
              </a:rPr>
              <a:t>, 2021 </a:t>
            </a:r>
          </a:p>
        </p:txBody>
      </p:sp>
      <p:sp>
        <p:nvSpPr>
          <p:cNvPr id="2" name="TextBox 1"/>
          <p:cNvSpPr txBox="1"/>
          <p:nvPr/>
        </p:nvSpPr>
        <p:spPr>
          <a:xfrm>
            <a:off x="4409538" y="8849138"/>
            <a:ext cx="7505061" cy="646331"/>
          </a:xfrm>
          <a:prstGeom prst="rect">
            <a:avLst/>
          </a:prstGeom>
          <a:solidFill>
            <a:schemeClr val="bg1">
              <a:lumMod val="95000"/>
              <a:alpha val="63000"/>
            </a:schemeClr>
          </a:solidFill>
        </p:spPr>
        <p:txBody>
          <a:bodyPr wrap="square" rtlCol="0">
            <a:spAutoFit/>
          </a:bodyPr>
          <a:lstStyle/>
          <a:p>
            <a:r>
              <a:rPr lang="en-US" sz="3600" dirty="0"/>
              <a:t>Advanced Technology Collaborative</a:t>
            </a:r>
          </a:p>
        </p:txBody>
      </p:sp>
      <p:pic>
        <p:nvPicPr>
          <p:cNvPr id="4" name="Picture 3">
            <a:extLst>
              <a:ext uri="{FF2B5EF4-FFF2-40B4-BE49-F238E27FC236}">
                <a16:creationId xmlns:a16="http://schemas.microsoft.com/office/drawing/2014/main" id="{9D0F56D9-35D3-F94B-A324-0336D6BCED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94" t="18631" r="7973" b="19012"/>
          <a:stretch/>
        </p:blipFill>
        <p:spPr>
          <a:xfrm>
            <a:off x="804433" y="8308093"/>
            <a:ext cx="3470604" cy="1082091"/>
          </a:xfrm>
          <a:prstGeom prst="rect">
            <a:avLst/>
          </a:prstGeom>
        </p:spPr>
      </p:pic>
      <p:sp>
        <p:nvSpPr>
          <p:cNvPr id="6" name="TextBox 5">
            <a:extLst>
              <a:ext uri="{FF2B5EF4-FFF2-40B4-BE49-F238E27FC236}">
                <a16:creationId xmlns:a16="http://schemas.microsoft.com/office/drawing/2014/main" id="{53EE26DB-005D-AA4D-B2F9-E4A00220658D}"/>
              </a:ext>
            </a:extLst>
          </p:cNvPr>
          <p:cNvSpPr txBox="1"/>
          <p:nvPr/>
        </p:nvSpPr>
        <p:spPr>
          <a:xfrm>
            <a:off x="1488730" y="6391385"/>
            <a:ext cx="7144719" cy="1569660"/>
          </a:xfrm>
          <a:prstGeom prst="rect">
            <a:avLst/>
          </a:prstGeom>
          <a:noFill/>
        </p:spPr>
        <p:txBody>
          <a:bodyPr wrap="square" rtlCol="0">
            <a:spAutoFit/>
          </a:bodyPr>
          <a:lstStyle/>
          <a:p>
            <a:endParaRPr lang="en-US" sz="3200" b="1" dirty="0"/>
          </a:p>
          <a:p>
            <a:r>
              <a:rPr lang="en-US" sz="3200" b="1" dirty="0"/>
              <a:t>Dan McCreary</a:t>
            </a:r>
          </a:p>
          <a:p>
            <a:r>
              <a:rPr lang="en-US" sz="3200" dirty="0"/>
              <a:t>Distinguished Engineer</a:t>
            </a:r>
          </a:p>
        </p:txBody>
      </p:sp>
      <p:pic>
        <p:nvPicPr>
          <p:cNvPr id="5" name="Picture 4">
            <a:extLst>
              <a:ext uri="{FF2B5EF4-FFF2-40B4-BE49-F238E27FC236}">
                <a16:creationId xmlns:a16="http://schemas.microsoft.com/office/drawing/2014/main" id="{94FA3C2A-6201-9143-B98B-C2D4A899DD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88730" y="1278257"/>
            <a:ext cx="3852360" cy="1365156"/>
          </a:xfrm>
          <a:prstGeom prst="rect">
            <a:avLst/>
          </a:prstGeom>
        </p:spPr>
      </p:pic>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65E355-E670-A54F-A5B3-2945E1F78CDE}"/>
              </a:ext>
            </a:extLst>
          </p:cNvPr>
          <p:cNvPicPr>
            <a:picLocks noChangeAspect="1"/>
          </p:cNvPicPr>
          <p:nvPr/>
        </p:nvPicPr>
        <p:blipFill>
          <a:blip r:embed="rId3"/>
          <a:stretch>
            <a:fillRect/>
          </a:stretch>
        </p:blipFill>
        <p:spPr>
          <a:xfrm>
            <a:off x="1774233" y="1900371"/>
            <a:ext cx="14870552" cy="6794177"/>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
        <p:nvSpPr>
          <p:cNvPr id="6" name="TextBox 5"/>
          <p:cNvSpPr txBox="1"/>
          <p:nvPr/>
        </p:nvSpPr>
        <p:spPr>
          <a:xfrm>
            <a:off x="10543901" y="9289248"/>
            <a:ext cx="4852610" cy="369332"/>
          </a:xfrm>
          <a:prstGeom prst="rect">
            <a:avLst/>
          </a:prstGeom>
          <a:noFill/>
        </p:spPr>
        <p:txBody>
          <a:bodyPr wrap="none" rtlCol="0">
            <a:spAutoFit/>
          </a:bodyPr>
          <a:lstStyle/>
          <a:p>
            <a:r>
              <a:rPr lang="en-US" sz="1800" dirty="0">
                <a:solidFill>
                  <a:schemeClr val="bg1">
                    <a:lumMod val="50000"/>
                  </a:schemeClr>
                </a:solidFill>
              </a:rPr>
              <a:t>https://db-engines.com/en/ranking_categories</a:t>
            </a:r>
          </a:p>
        </p:txBody>
      </p:sp>
      <p:sp>
        <p:nvSpPr>
          <p:cNvPr id="10" name="TextBox 9"/>
          <p:cNvSpPr txBox="1"/>
          <p:nvPr/>
        </p:nvSpPr>
        <p:spPr>
          <a:xfrm rot="19956513" flipH="1">
            <a:off x="10474390" y="2650171"/>
            <a:ext cx="3387031" cy="523220"/>
          </a:xfrm>
          <a:prstGeom prst="rect">
            <a:avLst/>
          </a:prstGeom>
          <a:noFill/>
        </p:spPr>
        <p:txBody>
          <a:bodyPr wrap="square" rtlCol="0">
            <a:spAutoFit/>
          </a:bodyPr>
          <a:lstStyle/>
          <a:p>
            <a:r>
              <a:rPr lang="en-US" sz="2800" b="1" dirty="0">
                <a:solidFill>
                  <a:srgbClr val="739600"/>
                </a:solidFill>
              </a:rPr>
              <a:t>Graph Databases</a:t>
            </a:r>
          </a:p>
        </p:txBody>
      </p:sp>
    </p:spTree>
    <p:extLst>
      <p:ext uri="{BB962C8B-B14F-4D97-AF65-F5344CB8AC3E}">
        <p14:creationId xmlns:p14="http://schemas.microsoft.com/office/powerpoint/2010/main" val="69450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5/5d/Konigsberg_bridge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9807" y="4923495"/>
            <a:ext cx="2002889" cy="15784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704088" y="4460789"/>
            <a:ext cx="16277844" cy="16764"/>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3125" y="4787003"/>
            <a:ext cx="1570562" cy="2006830"/>
          </a:xfrm>
          <a:prstGeom prst="rect">
            <a:avLst/>
          </a:prstGeom>
        </p:spPr>
      </p:pic>
      <p:sp>
        <p:nvSpPr>
          <p:cNvPr id="11" name="TextBox 10"/>
          <p:cNvSpPr txBox="1"/>
          <p:nvPr/>
        </p:nvSpPr>
        <p:spPr>
          <a:xfrm>
            <a:off x="2523704" y="2275870"/>
            <a:ext cx="1684435" cy="1898277"/>
          </a:xfrm>
          <a:prstGeom prst="rect">
            <a:avLst/>
          </a:prstGeom>
          <a:noFill/>
        </p:spPr>
        <p:txBody>
          <a:bodyPr wrap="none" rtlCol="0">
            <a:spAutoFit/>
          </a:bodyPr>
          <a:lstStyle/>
          <a:p>
            <a:pPr algn="ctr"/>
            <a:r>
              <a:rPr lang="en-US" sz="2347" dirty="0"/>
              <a:t>Sir Tim’s</a:t>
            </a:r>
          </a:p>
          <a:p>
            <a:pPr algn="ctr"/>
            <a:r>
              <a:rPr lang="en-US" sz="2347" dirty="0"/>
              <a:t>Vision</a:t>
            </a:r>
            <a:br>
              <a:rPr lang="en-US" sz="2347" dirty="0"/>
            </a:br>
            <a:r>
              <a:rPr lang="en-US" sz="2347" dirty="0"/>
              <a:t>Semantic</a:t>
            </a:r>
          </a:p>
          <a:p>
            <a:pPr algn="ctr"/>
            <a:r>
              <a:rPr lang="en-US" sz="2347" dirty="0"/>
              <a:t>Web - RDF</a:t>
            </a:r>
          </a:p>
          <a:p>
            <a:pPr algn="ctr"/>
            <a:r>
              <a:rPr lang="en-US" sz="2347" dirty="0"/>
              <a:t>2001</a:t>
            </a:r>
          </a:p>
        </p:txBody>
      </p:sp>
      <p:sp>
        <p:nvSpPr>
          <p:cNvPr id="10" name="TextBox 9"/>
          <p:cNvSpPr txBox="1"/>
          <p:nvPr/>
        </p:nvSpPr>
        <p:spPr>
          <a:xfrm>
            <a:off x="430117" y="2550776"/>
            <a:ext cx="1955984" cy="1537087"/>
          </a:xfrm>
          <a:prstGeom prst="rect">
            <a:avLst/>
          </a:prstGeom>
          <a:noFill/>
        </p:spPr>
        <p:txBody>
          <a:bodyPr wrap="none" rtlCol="0">
            <a:spAutoFit/>
          </a:bodyPr>
          <a:lstStyle/>
          <a:p>
            <a:pPr algn="ctr"/>
            <a:r>
              <a:rPr lang="en-US" sz="2347" dirty="0"/>
              <a:t>Euler Solves </a:t>
            </a:r>
          </a:p>
          <a:p>
            <a:pPr algn="ctr"/>
            <a:r>
              <a:rPr lang="en-US" sz="2347" dirty="0"/>
              <a:t>7 Bridges of</a:t>
            </a:r>
            <a:br>
              <a:rPr lang="en-US" sz="2347" dirty="0"/>
            </a:br>
            <a:r>
              <a:rPr lang="en-US" sz="2347" dirty="0"/>
              <a:t>Königsberg</a:t>
            </a:r>
          </a:p>
          <a:p>
            <a:pPr algn="ctr"/>
            <a:r>
              <a:rPr lang="en-US" sz="2347" dirty="0"/>
              <a:t>1736</a:t>
            </a:r>
          </a:p>
        </p:txBody>
      </p:sp>
      <p:sp>
        <p:nvSpPr>
          <p:cNvPr id="13" name="TextBox 12"/>
          <p:cNvSpPr txBox="1"/>
          <p:nvPr/>
        </p:nvSpPr>
        <p:spPr>
          <a:xfrm>
            <a:off x="6124465" y="2255907"/>
            <a:ext cx="1673855" cy="1898277"/>
          </a:xfrm>
          <a:prstGeom prst="rect">
            <a:avLst/>
          </a:prstGeom>
          <a:noFill/>
        </p:spPr>
        <p:txBody>
          <a:bodyPr wrap="none" rtlCol="0">
            <a:spAutoFit/>
          </a:bodyPr>
          <a:lstStyle/>
          <a:p>
            <a:pPr algn="ctr"/>
            <a:r>
              <a:rPr lang="en-US" sz="2347" dirty="0"/>
              <a:t>W3C</a:t>
            </a:r>
            <a:br>
              <a:rPr lang="en-US" sz="2347" dirty="0"/>
            </a:br>
            <a:r>
              <a:rPr lang="en-US" sz="2347" dirty="0"/>
              <a:t>SPARQL</a:t>
            </a:r>
          </a:p>
          <a:p>
            <a:pPr algn="ctr"/>
            <a:r>
              <a:rPr lang="en-US" sz="2347" dirty="0"/>
              <a:t>First Query</a:t>
            </a:r>
          </a:p>
          <a:p>
            <a:pPr algn="ctr"/>
            <a:r>
              <a:rPr lang="en-US" sz="2347" dirty="0"/>
              <a:t>Standard</a:t>
            </a:r>
          </a:p>
          <a:p>
            <a:pPr algn="ctr"/>
            <a:r>
              <a:rPr lang="en-US" sz="2347" dirty="0"/>
              <a:t>2008</a:t>
            </a:r>
          </a:p>
        </p:txBody>
      </p:sp>
      <p:sp>
        <p:nvSpPr>
          <p:cNvPr id="12" name="TextBox 11"/>
          <p:cNvSpPr txBox="1"/>
          <p:nvPr/>
        </p:nvSpPr>
        <p:spPr>
          <a:xfrm>
            <a:off x="8008848" y="2282964"/>
            <a:ext cx="1470274" cy="1898277"/>
          </a:xfrm>
          <a:prstGeom prst="rect">
            <a:avLst/>
          </a:prstGeom>
          <a:noFill/>
        </p:spPr>
        <p:txBody>
          <a:bodyPr wrap="none" rtlCol="0">
            <a:spAutoFit/>
          </a:bodyPr>
          <a:lstStyle/>
          <a:p>
            <a:pPr algn="ctr"/>
            <a:r>
              <a:rPr lang="is-IS" sz="2347" dirty="0"/>
              <a:t>Labeled</a:t>
            </a:r>
          </a:p>
          <a:p>
            <a:pPr algn="ctr"/>
            <a:r>
              <a:rPr lang="is-IS" sz="2347" dirty="0"/>
              <a:t>Property</a:t>
            </a:r>
          </a:p>
          <a:p>
            <a:pPr algn="ctr"/>
            <a:r>
              <a:rPr lang="is-IS" sz="2347" dirty="0"/>
              <a:t>Graph</a:t>
            </a:r>
          </a:p>
          <a:p>
            <a:pPr algn="ctr"/>
            <a:r>
              <a:rPr lang="is-IS" sz="2347" dirty="0"/>
              <a:t>Neo4j 1.0</a:t>
            </a:r>
          </a:p>
          <a:p>
            <a:pPr algn="ctr"/>
            <a:r>
              <a:rPr lang="is-IS" sz="2347" dirty="0"/>
              <a:t>2010</a:t>
            </a:r>
            <a:endParaRPr lang="en-US" sz="2347" dirty="0"/>
          </a:p>
        </p:txBody>
      </p:sp>
      <p:pic>
        <p:nvPicPr>
          <p:cNvPr id="1028" name="Picture 4" descr="eo4j-2015-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82150" y="4719576"/>
            <a:ext cx="1923670" cy="8549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5741942" y="2228010"/>
            <a:ext cx="1638589" cy="1537087"/>
          </a:xfrm>
          <a:prstGeom prst="rect">
            <a:avLst/>
          </a:prstGeom>
          <a:noFill/>
        </p:spPr>
        <p:txBody>
          <a:bodyPr wrap="none" rtlCol="0">
            <a:spAutoFit/>
          </a:bodyPr>
          <a:lstStyle/>
          <a:p>
            <a:pPr algn="ctr"/>
            <a:r>
              <a:rPr lang="en-US" sz="2347" dirty="0"/>
              <a:t>Optum</a:t>
            </a:r>
          </a:p>
          <a:p>
            <a:pPr algn="ctr"/>
            <a:r>
              <a:rPr lang="en-US" sz="2347" dirty="0"/>
              <a:t>Healthcare</a:t>
            </a:r>
          </a:p>
          <a:p>
            <a:pPr algn="ctr"/>
            <a:r>
              <a:rPr lang="en-US" sz="2347" dirty="0"/>
              <a:t>Graph</a:t>
            </a:r>
          </a:p>
          <a:p>
            <a:pPr algn="ctr"/>
            <a:r>
              <a:rPr lang="en-US" sz="2347" dirty="0"/>
              <a:t>Sept. 2019</a:t>
            </a:r>
          </a:p>
        </p:txBody>
      </p:sp>
      <p:sp>
        <p:nvSpPr>
          <p:cNvPr id="17" name="TextBox 16"/>
          <p:cNvSpPr txBox="1"/>
          <p:nvPr/>
        </p:nvSpPr>
        <p:spPr>
          <a:xfrm>
            <a:off x="10104119" y="1869605"/>
            <a:ext cx="1739579" cy="2259465"/>
          </a:xfrm>
          <a:prstGeom prst="rect">
            <a:avLst/>
          </a:prstGeom>
          <a:noFill/>
        </p:spPr>
        <p:txBody>
          <a:bodyPr wrap="none" rtlCol="0">
            <a:spAutoFit/>
          </a:bodyPr>
          <a:lstStyle/>
          <a:p>
            <a:pPr algn="ctr"/>
            <a:r>
              <a:rPr lang="is-IS" sz="2347" dirty="0"/>
              <a:t>Google’s</a:t>
            </a:r>
          </a:p>
          <a:p>
            <a:pPr algn="ctr"/>
            <a:r>
              <a:rPr lang="is-IS" sz="2347" dirty="0"/>
              <a:t>Knowledge</a:t>
            </a:r>
          </a:p>
          <a:p>
            <a:pPr algn="ctr"/>
            <a:r>
              <a:rPr lang="is-IS" sz="2347" dirty="0"/>
              <a:t>Graph</a:t>
            </a:r>
          </a:p>
          <a:p>
            <a:pPr algn="ctr"/>
            <a:r>
              <a:rPr lang="is-IS" sz="2347" dirty="0"/>
              <a:t>“Things Not</a:t>
            </a:r>
          </a:p>
          <a:p>
            <a:pPr algn="ctr"/>
            <a:r>
              <a:rPr lang="is-IS" sz="2347" dirty="0"/>
              <a:t>Strings”</a:t>
            </a:r>
          </a:p>
          <a:p>
            <a:pPr algn="ctr"/>
            <a:r>
              <a:rPr lang="is-IS" sz="2347" dirty="0"/>
              <a:t>May 2012</a:t>
            </a:r>
            <a:endParaRPr lang="en-US" sz="2347" dirty="0"/>
          </a:p>
        </p:txBody>
      </p:sp>
      <p:sp>
        <p:nvSpPr>
          <p:cNvPr id="15" name="Title 14"/>
          <p:cNvSpPr>
            <a:spLocks noGrp="1"/>
          </p:cNvSpPr>
          <p:nvPr>
            <p:ph type="title"/>
          </p:nvPr>
        </p:nvSpPr>
        <p:spPr>
          <a:xfrm>
            <a:off x="259807" y="343272"/>
            <a:ext cx="15422880" cy="1061053"/>
          </a:xfrm>
        </p:spPr>
        <p:txBody>
          <a:bodyPr>
            <a:normAutofit/>
          </a:bodyPr>
          <a:lstStyle/>
          <a:p>
            <a:r>
              <a:rPr lang="en-US"/>
              <a:t>Graph Timeline</a:t>
            </a:r>
            <a:endParaRPr lang="en-US" dirty="0"/>
          </a:p>
        </p:txBody>
      </p:sp>
      <p:sp>
        <p:nvSpPr>
          <p:cNvPr id="2" name="Slide Number Placeholder 1">
            <a:extLst>
              <a:ext uri="{FF2B5EF4-FFF2-40B4-BE49-F238E27FC236}">
                <a16:creationId xmlns:a16="http://schemas.microsoft.com/office/drawing/2014/main" id="{A69D7ADE-F117-A24A-BE9E-613421182A72}"/>
              </a:ext>
            </a:extLst>
          </p:cNvPr>
          <p:cNvSpPr>
            <a:spLocks noGrp="1"/>
          </p:cNvSpPr>
          <p:nvPr>
            <p:ph type="sldNum" sz="quarter" idx="12"/>
          </p:nvPr>
        </p:nvSpPr>
        <p:spPr/>
        <p:txBody>
          <a:bodyPr/>
          <a:lstStyle/>
          <a:p>
            <a:fld id="{89680184-36F0-7340-B2B6-917CC4ADF00C}" type="slidenum">
              <a:rPr lang="en-US" smtClean="0"/>
              <a:t>11</a:t>
            </a:fld>
            <a:endParaRPr lang="en-US"/>
          </a:p>
        </p:txBody>
      </p:sp>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7477" y="4770239"/>
            <a:ext cx="1923671" cy="632063"/>
          </a:xfrm>
          <a:prstGeom prst="rect">
            <a:avLst/>
          </a:prstGeom>
        </p:spPr>
      </p:pic>
      <p:sp>
        <p:nvSpPr>
          <p:cNvPr id="21" name="Right Arrow 20"/>
          <p:cNvSpPr/>
          <p:nvPr/>
        </p:nvSpPr>
        <p:spPr>
          <a:xfrm>
            <a:off x="10973908" y="7534017"/>
            <a:ext cx="6114666" cy="1099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Graphs Rise in Popularity</a:t>
            </a:r>
          </a:p>
        </p:txBody>
      </p:sp>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601" y="4736050"/>
            <a:ext cx="1481684" cy="2219014"/>
          </a:xfrm>
          <a:prstGeom prst="rect">
            <a:avLst/>
          </a:prstGeom>
        </p:spPr>
      </p:pic>
      <p:sp>
        <p:nvSpPr>
          <p:cNvPr id="26" name="TextBox 25"/>
          <p:cNvSpPr txBox="1"/>
          <p:nvPr/>
        </p:nvSpPr>
        <p:spPr>
          <a:xfrm>
            <a:off x="4176051" y="2263893"/>
            <a:ext cx="2222082" cy="1898277"/>
          </a:xfrm>
          <a:prstGeom prst="rect">
            <a:avLst/>
          </a:prstGeom>
          <a:noFill/>
        </p:spPr>
        <p:txBody>
          <a:bodyPr wrap="none" rtlCol="0">
            <a:spAutoFit/>
          </a:bodyPr>
          <a:lstStyle/>
          <a:p>
            <a:pPr algn="ctr"/>
            <a:r>
              <a:rPr lang="en-US" sz="2347" dirty="0"/>
              <a:t>On</a:t>
            </a:r>
          </a:p>
          <a:p>
            <a:pPr algn="ctr"/>
            <a:r>
              <a:rPr lang="en-US" sz="2347" dirty="0"/>
              <a:t>Intelligence</a:t>
            </a:r>
          </a:p>
          <a:p>
            <a:pPr algn="ctr"/>
            <a:r>
              <a:rPr lang="en-US" sz="2347" dirty="0"/>
              <a:t>Knowledge</a:t>
            </a:r>
          </a:p>
          <a:p>
            <a:pPr algn="ctr"/>
            <a:r>
              <a:rPr lang="en-US" sz="2347" dirty="0"/>
              <a:t>Representation</a:t>
            </a:r>
          </a:p>
          <a:p>
            <a:pPr algn="ctr"/>
            <a:r>
              <a:rPr lang="en-US" sz="2347" dirty="0"/>
              <a:t>2005</a:t>
            </a:r>
          </a:p>
        </p:txBody>
      </p:sp>
      <p:pic>
        <p:nvPicPr>
          <p:cNvPr id="4" name="Picture 3">
            <a:extLst>
              <a:ext uri="{FF2B5EF4-FFF2-40B4-BE49-F238E27FC236}">
                <a16:creationId xmlns:a16="http://schemas.microsoft.com/office/drawing/2014/main" id="{8C48F90D-C986-BA44-B030-2449CDB41E2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2623483" y="4703039"/>
            <a:ext cx="2918605" cy="835271"/>
          </a:xfrm>
          <a:prstGeom prst="rect">
            <a:avLst/>
          </a:prstGeom>
        </p:spPr>
      </p:pic>
      <p:sp>
        <p:nvSpPr>
          <p:cNvPr id="3" name="TextBox 2">
            <a:extLst>
              <a:ext uri="{FF2B5EF4-FFF2-40B4-BE49-F238E27FC236}">
                <a16:creationId xmlns:a16="http://schemas.microsoft.com/office/drawing/2014/main" id="{9E591F7A-AD91-D144-AEA3-ED03F89400CE}"/>
              </a:ext>
            </a:extLst>
          </p:cNvPr>
          <p:cNvSpPr txBox="1"/>
          <p:nvPr/>
        </p:nvSpPr>
        <p:spPr>
          <a:xfrm>
            <a:off x="12713506" y="2434929"/>
            <a:ext cx="2307042" cy="1537087"/>
          </a:xfrm>
          <a:prstGeom prst="rect">
            <a:avLst/>
          </a:prstGeom>
          <a:noFill/>
        </p:spPr>
        <p:txBody>
          <a:bodyPr wrap="none" rtlCol="0">
            <a:spAutoFit/>
          </a:bodyPr>
          <a:lstStyle/>
          <a:p>
            <a:pPr algn="ctr"/>
            <a:r>
              <a:rPr lang="en-US" sz="2347" dirty="0"/>
              <a:t>TigerGraph</a:t>
            </a:r>
          </a:p>
          <a:p>
            <a:pPr algn="ctr"/>
            <a:r>
              <a:rPr lang="en-US" sz="2347" dirty="0"/>
              <a:t>First True</a:t>
            </a:r>
          </a:p>
          <a:p>
            <a:pPr algn="ctr"/>
            <a:r>
              <a:rPr lang="en-US" sz="2347" dirty="0"/>
              <a:t>Distributed LPG</a:t>
            </a:r>
          </a:p>
          <a:p>
            <a:pPr algn="ctr"/>
            <a:r>
              <a:rPr lang="en-US" sz="2347" dirty="0"/>
              <a:t>2017</a:t>
            </a:r>
          </a:p>
        </p:txBody>
      </p:sp>
      <p:pic>
        <p:nvPicPr>
          <p:cNvPr id="23" name="Picture 22">
            <a:extLst>
              <a:ext uri="{FF2B5EF4-FFF2-40B4-BE49-F238E27FC236}">
                <a16:creationId xmlns:a16="http://schemas.microsoft.com/office/drawing/2014/main" id="{378DFFD6-D680-7142-852A-1D46A22CC68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523105" y="4823707"/>
            <a:ext cx="2076259" cy="646703"/>
          </a:xfrm>
          <a:prstGeom prst="rect">
            <a:avLst/>
          </a:prstGeom>
        </p:spPr>
      </p:pic>
      <p:pic>
        <p:nvPicPr>
          <p:cNvPr id="7" name="Picture 6">
            <a:extLst>
              <a:ext uri="{FF2B5EF4-FFF2-40B4-BE49-F238E27FC236}">
                <a16:creationId xmlns:a16="http://schemas.microsoft.com/office/drawing/2014/main" id="{0B6C5AB1-333C-0A43-BDDF-89A808E21A64}"/>
              </a:ext>
            </a:extLst>
          </p:cNvPr>
          <p:cNvPicPr>
            <a:picLocks noChangeAspect="1"/>
          </p:cNvPicPr>
          <p:nvPr/>
        </p:nvPicPr>
        <p:blipFill>
          <a:blip r:embed="rId9"/>
          <a:stretch>
            <a:fillRect/>
          </a:stretch>
        </p:blipFill>
        <p:spPr>
          <a:xfrm>
            <a:off x="6433197" y="4688265"/>
            <a:ext cx="1105257" cy="1142099"/>
          </a:xfrm>
          <a:prstGeom prst="rect">
            <a:avLst/>
          </a:prstGeom>
        </p:spPr>
      </p:pic>
      <p:sp>
        <p:nvSpPr>
          <p:cNvPr id="8" name="TextBox 7">
            <a:extLst>
              <a:ext uri="{FF2B5EF4-FFF2-40B4-BE49-F238E27FC236}">
                <a16:creationId xmlns:a16="http://schemas.microsoft.com/office/drawing/2014/main" id="{0C6142ED-3F43-A045-AF0E-17CD4AD97AA7}"/>
              </a:ext>
            </a:extLst>
          </p:cNvPr>
          <p:cNvSpPr txBox="1"/>
          <p:nvPr/>
        </p:nvSpPr>
        <p:spPr>
          <a:xfrm rot="19350010">
            <a:off x="5049092" y="7022579"/>
            <a:ext cx="4153701" cy="461665"/>
          </a:xfrm>
          <a:prstGeom prst="rect">
            <a:avLst/>
          </a:prstGeom>
          <a:noFill/>
        </p:spPr>
        <p:txBody>
          <a:bodyPr wrap="none" rtlCol="0">
            <a:spAutoFit/>
          </a:bodyPr>
          <a:lstStyle/>
          <a:p>
            <a:r>
              <a:rPr lang="en-US" sz="2400" dirty="0"/>
              <a:t>Key insight: RDF is too brittle</a:t>
            </a:r>
          </a:p>
        </p:txBody>
      </p:sp>
      <p:sp>
        <p:nvSpPr>
          <p:cNvPr id="27" name="TextBox 26">
            <a:extLst>
              <a:ext uri="{FF2B5EF4-FFF2-40B4-BE49-F238E27FC236}">
                <a16:creationId xmlns:a16="http://schemas.microsoft.com/office/drawing/2014/main" id="{B47D44DC-B779-4141-BFCF-CB629A0F6AED}"/>
              </a:ext>
            </a:extLst>
          </p:cNvPr>
          <p:cNvSpPr txBox="1"/>
          <p:nvPr/>
        </p:nvSpPr>
        <p:spPr>
          <a:xfrm rot="19350010">
            <a:off x="458079" y="7765888"/>
            <a:ext cx="3454792" cy="461665"/>
          </a:xfrm>
          <a:prstGeom prst="rect">
            <a:avLst/>
          </a:prstGeom>
          <a:noFill/>
        </p:spPr>
        <p:txBody>
          <a:bodyPr wrap="none" rtlCol="0">
            <a:spAutoFit/>
          </a:bodyPr>
          <a:lstStyle/>
          <a:p>
            <a:r>
              <a:rPr lang="en-US" sz="2400" dirty="0"/>
              <a:t>Key insight: Linked data</a:t>
            </a:r>
          </a:p>
        </p:txBody>
      </p:sp>
      <p:sp>
        <p:nvSpPr>
          <p:cNvPr id="28" name="TextBox 27">
            <a:extLst>
              <a:ext uri="{FF2B5EF4-FFF2-40B4-BE49-F238E27FC236}">
                <a16:creationId xmlns:a16="http://schemas.microsoft.com/office/drawing/2014/main" id="{F52DD002-9473-7A41-9BDB-DCF5571466AA}"/>
              </a:ext>
            </a:extLst>
          </p:cNvPr>
          <p:cNvSpPr txBox="1"/>
          <p:nvPr/>
        </p:nvSpPr>
        <p:spPr>
          <a:xfrm rot="19269305">
            <a:off x="7790454" y="6633261"/>
            <a:ext cx="3575018" cy="461665"/>
          </a:xfrm>
          <a:prstGeom prst="rect">
            <a:avLst/>
          </a:prstGeom>
          <a:noFill/>
        </p:spPr>
        <p:txBody>
          <a:bodyPr wrap="none" rtlCol="0">
            <a:spAutoFit/>
          </a:bodyPr>
          <a:lstStyle/>
          <a:p>
            <a:r>
              <a:rPr lang="en-US" sz="2400" dirty="0"/>
              <a:t>Distributed graphs scale!</a:t>
            </a:r>
          </a:p>
        </p:txBody>
      </p:sp>
    </p:spTree>
    <p:extLst>
      <p:ext uri="{BB962C8B-B14F-4D97-AF65-F5344CB8AC3E}">
        <p14:creationId xmlns:p14="http://schemas.microsoft.com/office/powerpoint/2010/main" val="672916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Birth of the Semantic Web</a:t>
            </a:r>
          </a:p>
        </p:txBody>
      </p:sp>
      <p:sp>
        <p:nvSpPr>
          <p:cNvPr id="3" name="Content Placeholder 2"/>
          <p:cNvSpPr>
            <a:spLocks noGrp="1"/>
          </p:cNvSpPr>
          <p:nvPr>
            <p:ph idx="1"/>
          </p:nvPr>
        </p:nvSpPr>
        <p:spPr>
          <a:xfrm>
            <a:off x="6852797" y="2318590"/>
            <a:ext cx="8811248" cy="5159773"/>
          </a:xfrm>
        </p:spPr>
        <p:txBody>
          <a:bodyPr>
            <a:noAutofit/>
          </a:bodyPr>
          <a:lstStyle/>
          <a:p>
            <a:r>
              <a:rPr lang="en-US" sz="3520" dirty="0"/>
              <a:t>May 2001</a:t>
            </a:r>
          </a:p>
          <a:p>
            <a:r>
              <a:rPr lang="en-US" sz="3520" dirty="0"/>
              <a:t>Resource Description Format - RDF</a:t>
            </a:r>
          </a:p>
          <a:p>
            <a:r>
              <a:rPr lang="en-US" sz="3520" dirty="0"/>
              <a:t>Keep it simple: Triples all the way down</a:t>
            </a:r>
          </a:p>
          <a:p>
            <a:r>
              <a:rPr lang="en-US" sz="3520" dirty="0"/>
              <a:t>Universal Identifiers: URIs</a:t>
            </a:r>
          </a:p>
          <a:p>
            <a:r>
              <a:rPr lang="en-US" sz="3520" dirty="0"/>
              <a:t>Ideal for data interchange</a:t>
            </a:r>
          </a:p>
          <a:p>
            <a:r>
              <a:rPr lang="en-US" sz="3520" dirty="0"/>
              <a:t>The problem: reification</a:t>
            </a:r>
          </a:p>
          <a:p>
            <a:pPr lvl="1"/>
            <a:r>
              <a:rPr lang="en-US" sz="2933" dirty="0"/>
              <a:t>When adding a simple attribute to a relationship causes 10,000 SPARQL queries to become obsolete </a:t>
            </a:r>
          </a:p>
        </p:txBody>
      </p:sp>
      <p:pic>
        <p:nvPicPr>
          <p:cNvPr id="2050" name="Picture 2" descr="mage result for scientific american semantic web"/>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142" y="2624891"/>
            <a:ext cx="4191000" cy="554609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8023189" y="8131277"/>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a:t>Subject</a:t>
            </a:r>
          </a:p>
        </p:txBody>
      </p:sp>
      <p:sp>
        <p:nvSpPr>
          <p:cNvPr id="6" name="Oval 5"/>
          <p:cNvSpPr/>
          <p:nvPr/>
        </p:nvSpPr>
        <p:spPr>
          <a:xfrm>
            <a:off x="12728873" y="8131275"/>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Object</a:t>
            </a:r>
          </a:p>
        </p:txBody>
      </p:sp>
      <p:cxnSp>
        <p:nvCxnSpPr>
          <p:cNvPr id="7" name="Straight Arrow Connector 6"/>
          <p:cNvCxnSpPr>
            <a:stCxn id="4" idx="6"/>
            <a:endCxn id="6" idx="2"/>
          </p:cNvCxnSpPr>
          <p:nvPr/>
        </p:nvCxnSpPr>
        <p:spPr>
          <a:xfrm flipV="1">
            <a:off x="10299565" y="8616550"/>
            <a:ext cx="2429309"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570937" y="7900137"/>
            <a:ext cx="2053767" cy="638316"/>
          </a:xfrm>
          <a:prstGeom prst="rect">
            <a:avLst/>
          </a:prstGeom>
          <a:noFill/>
        </p:spPr>
        <p:txBody>
          <a:bodyPr wrap="none" rtlCol="0">
            <a:spAutoFit/>
          </a:bodyPr>
          <a:lstStyle/>
          <a:p>
            <a:r>
              <a:rPr lang="en-US" sz="3548" b="1" dirty="0"/>
              <a:t>Property</a:t>
            </a:r>
          </a:p>
        </p:txBody>
      </p:sp>
      <p:sp>
        <p:nvSpPr>
          <p:cNvPr id="5" name="Slide Number Placeholder 4">
            <a:extLst>
              <a:ext uri="{FF2B5EF4-FFF2-40B4-BE49-F238E27FC236}">
                <a16:creationId xmlns:a16="http://schemas.microsoft.com/office/drawing/2014/main" id="{FE7525D7-80D2-194B-82E8-9E7E65D931E0}"/>
              </a:ext>
            </a:extLst>
          </p:cNvPr>
          <p:cNvSpPr>
            <a:spLocks noGrp="1"/>
          </p:cNvSpPr>
          <p:nvPr>
            <p:ph type="sldNum" sz="quarter" idx="12"/>
          </p:nvPr>
        </p:nvSpPr>
        <p:spPr/>
        <p:txBody>
          <a:bodyPr/>
          <a:lstStyle/>
          <a:p>
            <a:fld id="{89680184-36F0-7340-B2B6-917CC4ADF00C}" type="slidenum">
              <a:rPr lang="en-US" smtClean="0"/>
              <a:t>12</a:t>
            </a:fld>
            <a:endParaRPr lang="en-US" dirty="0"/>
          </a:p>
        </p:txBody>
      </p:sp>
    </p:spTree>
    <p:extLst>
      <p:ext uri="{BB962C8B-B14F-4D97-AF65-F5344CB8AC3E}">
        <p14:creationId xmlns:p14="http://schemas.microsoft.com/office/powerpoint/2010/main" val="236929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B59BA9-EBC4-924A-AE46-0CA740FB1A4A}"/>
              </a:ext>
            </a:extLst>
          </p:cNvPr>
          <p:cNvSpPr/>
          <p:nvPr/>
        </p:nvSpPr>
        <p:spPr>
          <a:xfrm>
            <a:off x="4977412" y="3045584"/>
            <a:ext cx="5231842" cy="59097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Title 1"/>
          <p:cNvSpPr>
            <a:spLocks noGrp="1"/>
          </p:cNvSpPr>
          <p:nvPr>
            <p:ph type="title"/>
          </p:nvPr>
        </p:nvSpPr>
        <p:spPr/>
        <p:txBody>
          <a:bodyPr/>
          <a:lstStyle/>
          <a:p>
            <a:r>
              <a:rPr lang="en-US" dirty="0"/>
              <a:t>2005: On Intelligence</a:t>
            </a:r>
          </a:p>
        </p:txBody>
      </p:sp>
      <p:sp>
        <p:nvSpPr>
          <p:cNvPr id="3" name="Content Placeholder 2"/>
          <p:cNvSpPr>
            <a:spLocks noGrp="1"/>
          </p:cNvSpPr>
          <p:nvPr>
            <p:ph idx="1"/>
          </p:nvPr>
        </p:nvSpPr>
        <p:spPr>
          <a:xfrm>
            <a:off x="8785840" y="1883740"/>
            <a:ext cx="8385749" cy="2139861"/>
          </a:xfrm>
        </p:spPr>
        <p:txBody>
          <a:bodyPr/>
          <a:lstStyle/>
          <a:p>
            <a:pPr marL="0" indent="0">
              <a:buNone/>
            </a:pPr>
            <a:r>
              <a:rPr lang="en-US" i="1" dirty="0"/>
              <a:t>The key to Artificial Intelligence has always been the representation.</a:t>
            </a:r>
          </a:p>
          <a:p>
            <a:pPr marL="0" indent="0" algn="r">
              <a:buNone/>
            </a:pPr>
            <a:r>
              <a:rPr lang="en-US" dirty="0"/>
              <a:t>Jeff Hawkins</a:t>
            </a:r>
          </a:p>
        </p:txBody>
      </p:sp>
      <p:pic>
        <p:nvPicPr>
          <p:cNvPr id="4" name="Picture 3"/>
          <p:cNvPicPr>
            <a:picLocks noChangeAspect="1"/>
          </p:cNvPicPr>
          <p:nvPr/>
        </p:nvPicPr>
        <p:blipFill>
          <a:blip r:embed="rId2"/>
          <a:stretch>
            <a:fillRect/>
          </a:stretch>
        </p:blipFill>
        <p:spPr>
          <a:xfrm>
            <a:off x="726439" y="2195150"/>
            <a:ext cx="3930227" cy="5886027"/>
          </a:xfrm>
          <a:prstGeom prst="rect">
            <a:avLst/>
          </a:prstGeom>
        </p:spPr>
      </p:pic>
      <p:sp>
        <p:nvSpPr>
          <p:cNvPr id="5" name="TextBox 4"/>
          <p:cNvSpPr txBox="1"/>
          <p:nvPr/>
        </p:nvSpPr>
        <p:spPr>
          <a:xfrm>
            <a:off x="6047077" y="8196318"/>
            <a:ext cx="3092513" cy="638316"/>
          </a:xfrm>
          <a:prstGeom prst="rect">
            <a:avLst/>
          </a:prstGeom>
          <a:noFill/>
        </p:spPr>
        <p:txBody>
          <a:bodyPr wrap="none" rtlCol="0">
            <a:spAutoFit/>
          </a:bodyPr>
          <a:lstStyle/>
          <a:p>
            <a:pPr algn="ctr"/>
            <a:r>
              <a:rPr lang="en-US" sz="3548" b="1" dirty="0"/>
              <a:t>Sensory Data</a:t>
            </a:r>
          </a:p>
        </p:txBody>
      </p:sp>
      <p:sp>
        <p:nvSpPr>
          <p:cNvPr id="7" name="TextBox 6"/>
          <p:cNvSpPr txBox="1"/>
          <p:nvPr/>
        </p:nvSpPr>
        <p:spPr>
          <a:xfrm>
            <a:off x="5271313" y="3441862"/>
            <a:ext cx="4230645" cy="638316"/>
          </a:xfrm>
          <a:prstGeom prst="rect">
            <a:avLst/>
          </a:prstGeom>
          <a:noFill/>
        </p:spPr>
        <p:txBody>
          <a:bodyPr wrap="none" rtlCol="0">
            <a:spAutoFit/>
          </a:bodyPr>
          <a:lstStyle/>
          <a:p>
            <a:pPr algn="ctr"/>
            <a:r>
              <a:rPr lang="en-US" sz="3548" b="1" dirty="0"/>
              <a:t>Abstract Concepts</a:t>
            </a:r>
          </a:p>
        </p:txBody>
      </p:sp>
      <p:sp>
        <p:nvSpPr>
          <p:cNvPr id="6" name="TextBox 5"/>
          <p:cNvSpPr txBox="1"/>
          <p:nvPr/>
        </p:nvSpPr>
        <p:spPr>
          <a:xfrm>
            <a:off x="10680563" y="4856319"/>
            <a:ext cx="5314660" cy="461665"/>
          </a:xfrm>
          <a:prstGeom prst="rect">
            <a:avLst/>
          </a:prstGeom>
          <a:noFill/>
        </p:spPr>
        <p:txBody>
          <a:bodyPr wrap="none" rtlCol="0">
            <a:spAutoFit/>
          </a:bodyPr>
          <a:lstStyle/>
          <a:p>
            <a:r>
              <a:rPr lang="en-US" sz="2400" dirty="0"/>
              <a:t>Hierarchical Temporal Memory (HTM)</a:t>
            </a:r>
          </a:p>
        </p:txBody>
      </p:sp>
      <p:pic>
        <p:nvPicPr>
          <p:cNvPr id="5124" name="Picture 4" descr="http://3.bp.blogspot.com/-FX8eJuAl9aM/UoF1ZBvzu2I/AAAAAAAAAAU/9UmHn7i1bjU/s320/Picture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4989" y="3838058"/>
            <a:ext cx="4470400" cy="423291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EF01191E-36EB-414E-981E-565C166F64CB}"/>
              </a:ext>
            </a:extLst>
          </p:cNvPr>
          <p:cNvSpPr>
            <a:spLocks noGrp="1"/>
          </p:cNvSpPr>
          <p:nvPr>
            <p:ph type="sldNum" sz="quarter" idx="12"/>
          </p:nvPr>
        </p:nvSpPr>
        <p:spPr/>
        <p:txBody>
          <a:bodyPr/>
          <a:lstStyle/>
          <a:p>
            <a:fld id="{89680184-36F0-7340-B2B6-917CC4ADF00C}" type="slidenum">
              <a:rPr lang="en-US" smtClean="0"/>
              <a:t>13</a:t>
            </a:fld>
            <a:endParaRPr lang="en-US" dirty="0"/>
          </a:p>
        </p:txBody>
      </p:sp>
      <p:sp>
        <p:nvSpPr>
          <p:cNvPr id="11" name="TextBox 10">
            <a:extLst>
              <a:ext uri="{FF2B5EF4-FFF2-40B4-BE49-F238E27FC236}">
                <a16:creationId xmlns:a16="http://schemas.microsoft.com/office/drawing/2014/main" id="{D83F8B79-89D2-4A47-B0D7-4743ECD5D9C6}"/>
              </a:ext>
            </a:extLst>
          </p:cNvPr>
          <p:cNvSpPr txBox="1"/>
          <p:nvPr/>
        </p:nvSpPr>
        <p:spPr>
          <a:xfrm>
            <a:off x="10674532" y="5525902"/>
            <a:ext cx="4098956" cy="830997"/>
          </a:xfrm>
          <a:prstGeom prst="rect">
            <a:avLst/>
          </a:prstGeom>
          <a:noFill/>
        </p:spPr>
        <p:txBody>
          <a:bodyPr wrap="square" rtlCol="0">
            <a:spAutoFit/>
          </a:bodyPr>
          <a:lstStyle/>
          <a:p>
            <a:r>
              <a:rPr lang="en-US" sz="2400" dirty="0"/>
              <a:t>Edge Computing Converts Sensors into Concepts</a:t>
            </a:r>
          </a:p>
        </p:txBody>
      </p:sp>
      <p:sp>
        <p:nvSpPr>
          <p:cNvPr id="12" name="TextBox 11">
            <a:extLst>
              <a:ext uri="{FF2B5EF4-FFF2-40B4-BE49-F238E27FC236}">
                <a16:creationId xmlns:a16="http://schemas.microsoft.com/office/drawing/2014/main" id="{041EEE3A-2AF6-8D40-A6DA-4824C3ADA391}"/>
              </a:ext>
            </a:extLst>
          </p:cNvPr>
          <p:cNvSpPr txBox="1"/>
          <p:nvPr/>
        </p:nvSpPr>
        <p:spPr>
          <a:xfrm>
            <a:off x="10626831" y="7272429"/>
            <a:ext cx="5661163" cy="830997"/>
          </a:xfrm>
          <a:prstGeom prst="rect">
            <a:avLst/>
          </a:prstGeom>
          <a:noFill/>
        </p:spPr>
        <p:txBody>
          <a:bodyPr wrap="square" rtlCol="0">
            <a:spAutoFit/>
          </a:bodyPr>
          <a:lstStyle/>
          <a:p>
            <a:r>
              <a:rPr lang="en-US" sz="2400" dirty="0">
                <a:solidFill>
                  <a:schemeClr val="accent2"/>
                </a:solidFill>
              </a:rPr>
              <a:t>Key insight: graph data models are an ideal way to represent knowledge</a:t>
            </a:r>
          </a:p>
        </p:txBody>
      </p:sp>
    </p:spTree>
    <p:extLst>
      <p:ext uri="{BB962C8B-B14F-4D97-AF65-F5344CB8AC3E}">
        <p14:creationId xmlns:p14="http://schemas.microsoft.com/office/powerpoint/2010/main" val="119546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02" y="711336"/>
            <a:ext cx="15422880" cy="700745"/>
          </a:xfrm>
        </p:spPr>
        <p:txBody>
          <a:bodyPr/>
          <a:lstStyle/>
          <a:p>
            <a:r>
              <a:rPr lang="en-US" dirty="0"/>
              <a:t>2010 Neo4j 1.0 Released</a:t>
            </a:r>
          </a:p>
        </p:txBody>
      </p:sp>
      <p:sp>
        <p:nvSpPr>
          <p:cNvPr id="3" name="Content Placeholder 2"/>
          <p:cNvSpPr>
            <a:spLocks noGrp="1"/>
          </p:cNvSpPr>
          <p:nvPr>
            <p:ph idx="1"/>
          </p:nvPr>
        </p:nvSpPr>
        <p:spPr>
          <a:xfrm>
            <a:off x="4615227" y="2257910"/>
            <a:ext cx="11906625" cy="3463221"/>
          </a:xfrm>
        </p:spPr>
        <p:txBody>
          <a:bodyPr>
            <a:normAutofit fontScale="77500" lnSpcReduction="20000"/>
          </a:bodyPr>
          <a:lstStyle/>
          <a:p>
            <a:r>
              <a:rPr lang="en-US" sz="3520" dirty="0"/>
              <a:t>Neo4j used a new graph data model called a Labeled Property Graph (LPG)</a:t>
            </a:r>
          </a:p>
          <a:p>
            <a:r>
              <a:rPr lang="en-US" sz="3520" dirty="0"/>
              <a:t>Each vertex and Edge had their own set of properties (key-value pairs)</a:t>
            </a:r>
          </a:p>
          <a:p>
            <a:r>
              <a:rPr lang="en-US" sz="3520" dirty="0"/>
              <a:t>Each edge must have a </a:t>
            </a:r>
            <a:r>
              <a:rPr lang="en-US" sz="3520" b="1" dirty="0"/>
              <a:t>single</a:t>
            </a:r>
            <a:r>
              <a:rPr lang="en-US" sz="3520" dirty="0"/>
              <a:t> type</a:t>
            </a:r>
          </a:p>
          <a:p>
            <a:r>
              <a:rPr lang="en-US" sz="3520" dirty="0"/>
              <a:t>Verticies can have 0-N types (labels)</a:t>
            </a:r>
          </a:p>
          <a:p>
            <a:r>
              <a:rPr lang="en-US" sz="3520" dirty="0"/>
              <a:t>Key insight: Adding a new property to a relationships does not require you to rewrite you queries!  They solved the reification problem but kept the flexibility of graphs!</a:t>
            </a:r>
          </a:p>
        </p:txBody>
      </p:sp>
      <p:pic>
        <p:nvPicPr>
          <p:cNvPr id="4" name="Picture 4" descr="eo4j-2015-logo.png">
            <a:extLst>
              <a:ext uri="{FF2B5EF4-FFF2-40B4-BE49-F238E27FC236}">
                <a16:creationId xmlns:a16="http://schemas.microsoft.com/office/drawing/2014/main" id="{04BC3610-98CA-B548-90F8-0B329EAF2BA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6549" y="2280721"/>
            <a:ext cx="2966417" cy="131840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13580AA-6850-8145-812F-613E493738C9}"/>
              </a:ext>
            </a:extLst>
          </p:cNvPr>
          <p:cNvSpPr/>
          <p:nvPr/>
        </p:nvSpPr>
        <p:spPr>
          <a:xfrm>
            <a:off x="4921400" y="7844895"/>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Vertex</a:t>
            </a:r>
          </a:p>
        </p:txBody>
      </p:sp>
      <p:sp>
        <p:nvSpPr>
          <p:cNvPr id="6" name="Oval 5">
            <a:extLst>
              <a:ext uri="{FF2B5EF4-FFF2-40B4-BE49-F238E27FC236}">
                <a16:creationId xmlns:a16="http://schemas.microsoft.com/office/drawing/2014/main" id="{6E3FE788-C8F1-5A4B-A8D5-2E3DF29C5865}"/>
              </a:ext>
            </a:extLst>
          </p:cNvPr>
          <p:cNvSpPr/>
          <p:nvPr/>
        </p:nvSpPr>
        <p:spPr>
          <a:xfrm>
            <a:off x="9627084" y="7844894"/>
            <a:ext cx="2276375" cy="970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dirty="0"/>
              <a:t>Vertex</a:t>
            </a:r>
          </a:p>
        </p:txBody>
      </p:sp>
      <p:cxnSp>
        <p:nvCxnSpPr>
          <p:cNvPr id="7" name="Straight Arrow Connector 6">
            <a:extLst>
              <a:ext uri="{FF2B5EF4-FFF2-40B4-BE49-F238E27FC236}">
                <a16:creationId xmlns:a16="http://schemas.microsoft.com/office/drawing/2014/main" id="{B1F90A3F-B035-4E42-8633-2E1B857C806E}"/>
              </a:ext>
            </a:extLst>
          </p:cNvPr>
          <p:cNvCxnSpPr>
            <a:stCxn id="5" idx="6"/>
            <a:endCxn id="6" idx="2"/>
          </p:cNvCxnSpPr>
          <p:nvPr/>
        </p:nvCxnSpPr>
        <p:spPr>
          <a:xfrm flipV="1">
            <a:off x="7197776" y="8330169"/>
            <a:ext cx="242930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D1056DE-590B-BD43-8B18-D8C0961DD51F}"/>
              </a:ext>
            </a:extLst>
          </p:cNvPr>
          <p:cNvSpPr txBox="1"/>
          <p:nvPr/>
        </p:nvSpPr>
        <p:spPr>
          <a:xfrm>
            <a:off x="5213344" y="6491594"/>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0" name="Straight Arrow Connector 9">
            <a:extLst>
              <a:ext uri="{FF2B5EF4-FFF2-40B4-BE49-F238E27FC236}">
                <a16:creationId xmlns:a16="http://schemas.microsoft.com/office/drawing/2014/main" id="{30914CE8-7F40-6A40-AC3A-A8C68E43A57E}"/>
              </a:ext>
            </a:extLst>
          </p:cNvPr>
          <p:cNvCxnSpPr>
            <a:stCxn id="5" idx="0"/>
            <a:endCxn id="8" idx="2"/>
          </p:cNvCxnSpPr>
          <p:nvPr/>
        </p:nvCxnSpPr>
        <p:spPr>
          <a:xfrm flipV="1">
            <a:off x="6059588" y="7129910"/>
            <a:ext cx="284034" cy="714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19433-3E7A-8D4B-98D3-3DD44FC7D415}"/>
              </a:ext>
            </a:extLst>
          </p:cNvPr>
          <p:cNvSpPr txBox="1"/>
          <p:nvPr/>
        </p:nvSpPr>
        <p:spPr>
          <a:xfrm>
            <a:off x="7489597" y="6948662"/>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3" name="Straight Arrow Connector 12">
            <a:extLst>
              <a:ext uri="{FF2B5EF4-FFF2-40B4-BE49-F238E27FC236}">
                <a16:creationId xmlns:a16="http://schemas.microsoft.com/office/drawing/2014/main" id="{20AF1921-D5E2-A24B-A411-38E186884C2B}"/>
              </a:ext>
            </a:extLst>
          </p:cNvPr>
          <p:cNvCxnSpPr>
            <a:endCxn id="12" idx="2"/>
          </p:cNvCxnSpPr>
          <p:nvPr/>
        </p:nvCxnSpPr>
        <p:spPr>
          <a:xfrm flipV="1">
            <a:off x="8335842" y="7586978"/>
            <a:ext cx="284033" cy="714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8434FF-DA02-A34A-93EE-2DE46016124A}"/>
              </a:ext>
            </a:extLst>
          </p:cNvPr>
          <p:cNvSpPr txBox="1"/>
          <p:nvPr/>
        </p:nvSpPr>
        <p:spPr>
          <a:xfrm>
            <a:off x="9930070" y="6491594"/>
            <a:ext cx="2260555" cy="638316"/>
          </a:xfrm>
          <a:prstGeom prst="rect">
            <a:avLst/>
          </a:prstGeom>
          <a:solidFill>
            <a:schemeClr val="bg2"/>
          </a:solidFill>
          <a:ln>
            <a:noFill/>
          </a:ln>
        </p:spPr>
        <p:txBody>
          <a:bodyPr wrap="none" rtlCol="0">
            <a:spAutoFit/>
          </a:bodyPr>
          <a:lstStyle/>
          <a:p>
            <a:r>
              <a:rPr lang="en-US" sz="3548" dirty="0"/>
              <a:t>Properties</a:t>
            </a:r>
          </a:p>
        </p:txBody>
      </p:sp>
      <p:cxnSp>
        <p:nvCxnSpPr>
          <p:cNvPr id="15" name="Straight Arrow Connector 14">
            <a:extLst>
              <a:ext uri="{FF2B5EF4-FFF2-40B4-BE49-F238E27FC236}">
                <a16:creationId xmlns:a16="http://schemas.microsoft.com/office/drawing/2014/main" id="{90E2A819-D054-1549-B500-BFEE780BBA83}"/>
              </a:ext>
            </a:extLst>
          </p:cNvPr>
          <p:cNvCxnSpPr>
            <a:endCxn id="14" idx="2"/>
          </p:cNvCxnSpPr>
          <p:nvPr/>
        </p:nvCxnSpPr>
        <p:spPr>
          <a:xfrm flipV="1">
            <a:off x="10776315" y="7129910"/>
            <a:ext cx="284033" cy="714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31A408-187A-364D-8ECA-F8539BE8583E}"/>
              </a:ext>
            </a:extLst>
          </p:cNvPr>
          <p:cNvSpPr txBox="1"/>
          <p:nvPr/>
        </p:nvSpPr>
        <p:spPr>
          <a:xfrm>
            <a:off x="7749611" y="8358375"/>
            <a:ext cx="1247457" cy="638316"/>
          </a:xfrm>
          <a:prstGeom prst="rect">
            <a:avLst/>
          </a:prstGeom>
          <a:noFill/>
        </p:spPr>
        <p:txBody>
          <a:bodyPr wrap="none" rtlCol="0">
            <a:spAutoFit/>
          </a:bodyPr>
          <a:lstStyle/>
          <a:p>
            <a:r>
              <a:rPr lang="en-US" sz="3548" dirty="0"/>
              <a:t>Edge</a:t>
            </a:r>
          </a:p>
        </p:txBody>
      </p:sp>
      <p:sp>
        <p:nvSpPr>
          <p:cNvPr id="17" name="Slide Number Placeholder 16">
            <a:extLst>
              <a:ext uri="{FF2B5EF4-FFF2-40B4-BE49-F238E27FC236}">
                <a16:creationId xmlns:a16="http://schemas.microsoft.com/office/drawing/2014/main" id="{34B01803-EE10-4944-9D77-3F88378AECDA}"/>
              </a:ext>
            </a:extLst>
          </p:cNvPr>
          <p:cNvSpPr>
            <a:spLocks noGrp="1"/>
          </p:cNvSpPr>
          <p:nvPr>
            <p:ph type="sldNum" sz="quarter" idx="12"/>
          </p:nvPr>
        </p:nvSpPr>
        <p:spPr/>
        <p:txBody>
          <a:bodyPr/>
          <a:lstStyle/>
          <a:p>
            <a:fld id="{89680184-36F0-7340-B2B6-917CC4ADF00C}" type="slidenum">
              <a:rPr lang="en-US" smtClean="0"/>
              <a:t>14</a:t>
            </a:fld>
            <a:endParaRPr lang="en-US" dirty="0"/>
          </a:p>
        </p:txBody>
      </p:sp>
    </p:spTree>
    <p:extLst>
      <p:ext uri="{BB962C8B-B14F-4D97-AF65-F5344CB8AC3E}">
        <p14:creationId xmlns:p14="http://schemas.microsoft.com/office/powerpoint/2010/main" val="51641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738" y="323762"/>
            <a:ext cx="16381663" cy="1433106"/>
          </a:xfrm>
        </p:spPr>
        <p:txBody>
          <a:bodyPr>
            <a:normAutofit/>
          </a:bodyPr>
          <a:lstStyle/>
          <a:p>
            <a:r>
              <a:rPr lang="en-US" sz="5280" dirty="0"/>
              <a:t>2012 Google Introduces the Knowledge Graph</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1696" y="2193746"/>
            <a:ext cx="14381748" cy="5670908"/>
          </a:xfrm>
          <a:prstGeom prst="rect">
            <a:avLst/>
          </a:prstGeom>
          <a:ln>
            <a:solidFill>
              <a:schemeClr val="tx1"/>
            </a:solidFill>
          </a:ln>
        </p:spPr>
      </p:pic>
      <p:sp>
        <p:nvSpPr>
          <p:cNvPr id="3" name="Slide Number Placeholder 2">
            <a:extLst>
              <a:ext uri="{FF2B5EF4-FFF2-40B4-BE49-F238E27FC236}">
                <a16:creationId xmlns:a16="http://schemas.microsoft.com/office/drawing/2014/main" id="{4A3061C7-AEE5-D84D-A06C-8E8F4DBB74D5}"/>
              </a:ext>
            </a:extLst>
          </p:cNvPr>
          <p:cNvSpPr>
            <a:spLocks noGrp="1"/>
          </p:cNvSpPr>
          <p:nvPr>
            <p:ph type="sldNum" sz="quarter" idx="12"/>
          </p:nvPr>
        </p:nvSpPr>
        <p:spPr/>
        <p:txBody>
          <a:bodyPr/>
          <a:lstStyle/>
          <a:p>
            <a:fld id="{89680184-36F0-7340-B2B6-917CC4ADF00C}" type="slidenum">
              <a:rPr lang="en-US" smtClean="0"/>
              <a:t>15</a:t>
            </a:fld>
            <a:endParaRPr lang="en-US" dirty="0"/>
          </a:p>
        </p:txBody>
      </p:sp>
      <p:sp>
        <p:nvSpPr>
          <p:cNvPr id="5" name="TextBox 4">
            <a:extLst>
              <a:ext uri="{FF2B5EF4-FFF2-40B4-BE49-F238E27FC236}">
                <a16:creationId xmlns:a16="http://schemas.microsoft.com/office/drawing/2014/main" id="{CC2BFF40-C1AF-B147-8F5C-78D3C06E429B}"/>
              </a:ext>
            </a:extLst>
          </p:cNvPr>
          <p:cNvSpPr txBox="1"/>
          <p:nvPr/>
        </p:nvSpPr>
        <p:spPr>
          <a:xfrm>
            <a:off x="3896817" y="8425642"/>
            <a:ext cx="13420662" cy="638316"/>
          </a:xfrm>
          <a:prstGeom prst="rect">
            <a:avLst/>
          </a:prstGeom>
          <a:noFill/>
        </p:spPr>
        <p:txBody>
          <a:bodyPr wrap="none" rtlCol="0">
            <a:spAutoFit/>
          </a:bodyPr>
          <a:lstStyle/>
          <a:p>
            <a:r>
              <a:rPr lang="en-US" sz="3548" dirty="0">
                <a:solidFill>
                  <a:schemeClr val="accent2"/>
                </a:solidFill>
              </a:rPr>
              <a:t>Key Insight: </a:t>
            </a:r>
            <a:r>
              <a:rPr lang="en-US" sz="3548" b="1" dirty="0">
                <a:solidFill>
                  <a:schemeClr val="accent2"/>
                </a:solidFill>
              </a:rPr>
              <a:t>Distributed</a:t>
            </a:r>
            <a:r>
              <a:rPr lang="en-US" sz="3548" dirty="0">
                <a:solidFill>
                  <a:schemeClr val="accent2"/>
                </a:solidFill>
              </a:rPr>
              <a:t> graphs can scale and be highly available</a:t>
            </a:r>
          </a:p>
        </p:txBody>
      </p:sp>
    </p:spTree>
    <p:extLst>
      <p:ext uri="{BB962C8B-B14F-4D97-AF65-F5344CB8AC3E}">
        <p14:creationId xmlns:p14="http://schemas.microsoft.com/office/powerpoint/2010/main" val="123694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43B5-2902-614C-AFCA-F45B7F24AE5B}"/>
              </a:ext>
            </a:extLst>
          </p:cNvPr>
          <p:cNvSpPr>
            <a:spLocks noGrp="1"/>
          </p:cNvSpPr>
          <p:nvPr>
            <p:ph type="title"/>
          </p:nvPr>
        </p:nvSpPr>
        <p:spPr/>
        <p:txBody>
          <a:bodyPr>
            <a:normAutofit/>
          </a:bodyPr>
          <a:lstStyle/>
          <a:p>
            <a:r>
              <a:rPr lang="en-US" dirty="0"/>
              <a:t>Google Knowledge Summary</a:t>
            </a:r>
          </a:p>
        </p:txBody>
      </p:sp>
      <p:pic>
        <p:nvPicPr>
          <p:cNvPr id="7" name="Content Placeholder 6">
            <a:extLst>
              <a:ext uri="{FF2B5EF4-FFF2-40B4-BE49-F238E27FC236}">
                <a16:creationId xmlns:a16="http://schemas.microsoft.com/office/drawing/2014/main" id="{F9DA3EEE-2B2C-0847-B74C-A8A336FCFD01}"/>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04087" y="2151653"/>
            <a:ext cx="7420203" cy="6978016"/>
          </a:xfrm>
          <a:prstGeom prst="rect">
            <a:avLst/>
          </a:prstGeom>
        </p:spPr>
      </p:pic>
      <p:sp>
        <p:nvSpPr>
          <p:cNvPr id="5" name="Slide Number Placeholder 4">
            <a:extLst>
              <a:ext uri="{FF2B5EF4-FFF2-40B4-BE49-F238E27FC236}">
                <a16:creationId xmlns:a16="http://schemas.microsoft.com/office/drawing/2014/main" id="{3C09971C-1BEA-294C-A0AE-F2D185D95036}"/>
              </a:ext>
            </a:extLst>
          </p:cNvPr>
          <p:cNvSpPr>
            <a:spLocks noGrp="1"/>
          </p:cNvSpPr>
          <p:nvPr>
            <p:ph type="sldNum" sz="quarter" idx="12"/>
          </p:nvPr>
        </p:nvSpPr>
        <p:spPr/>
        <p:txBody>
          <a:bodyPr/>
          <a:lstStyle/>
          <a:p>
            <a:fld id="{2345656E-1A58-2949-9BF0-BFF03A6A0871}" type="slidenum">
              <a:rPr lang="en-US" smtClean="0"/>
              <a:pPr/>
              <a:t>16</a:t>
            </a:fld>
            <a:endParaRPr lang="en-US" dirty="0"/>
          </a:p>
        </p:txBody>
      </p:sp>
      <p:pic>
        <p:nvPicPr>
          <p:cNvPr id="6" name="Picture 5">
            <a:extLst>
              <a:ext uri="{FF2B5EF4-FFF2-40B4-BE49-F238E27FC236}">
                <a16:creationId xmlns:a16="http://schemas.microsoft.com/office/drawing/2014/main" id="{42E41328-0A18-C340-8747-0429AA05A9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1196" y="2086525"/>
            <a:ext cx="4119519" cy="7262243"/>
          </a:xfrm>
          <a:prstGeom prst="rect">
            <a:avLst/>
          </a:prstGeom>
        </p:spPr>
      </p:pic>
      <p:sp>
        <p:nvSpPr>
          <p:cNvPr id="8" name="Right Brace 7">
            <a:extLst>
              <a:ext uri="{FF2B5EF4-FFF2-40B4-BE49-F238E27FC236}">
                <a16:creationId xmlns:a16="http://schemas.microsoft.com/office/drawing/2014/main" id="{20EF80C2-E9FC-7941-B3BF-0C5F1B476B1F}"/>
              </a:ext>
            </a:extLst>
          </p:cNvPr>
          <p:cNvSpPr/>
          <p:nvPr/>
        </p:nvSpPr>
        <p:spPr>
          <a:xfrm>
            <a:off x="11649162" y="2106537"/>
            <a:ext cx="977819" cy="7023133"/>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084" b="1">
              <a:solidFill>
                <a:schemeClr val="accent1"/>
              </a:solidFill>
            </a:endParaRPr>
          </a:p>
        </p:txBody>
      </p:sp>
      <p:sp>
        <p:nvSpPr>
          <p:cNvPr id="9" name="TextBox 8">
            <a:extLst>
              <a:ext uri="{FF2B5EF4-FFF2-40B4-BE49-F238E27FC236}">
                <a16:creationId xmlns:a16="http://schemas.microsoft.com/office/drawing/2014/main" id="{04668E0A-5039-F249-8E6E-8699EF67690C}"/>
              </a:ext>
            </a:extLst>
          </p:cNvPr>
          <p:cNvSpPr txBox="1"/>
          <p:nvPr/>
        </p:nvSpPr>
        <p:spPr>
          <a:xfrm>
            <a:off x="12627806" y="4341479"/>
            <a:ext cx="2641987" cy="1516184"/>
          </a:xfrm>
          <a:prstGeom prst="rect">
            <a:avLst/>
          </a:prstGeom>
          <a:noFill/>
          <a:ln>
            <a:noFill/>
          </a:ln>
        </p:spPr>
        <p:txBody>
          <a:bodyPr wrap="square" rtlCol="0">
            <a:spAutoFit/>
          </a:bodyPr>
          <a:lstStyle/>
          <a:p>
            <a:r>
              <a:rPr lang="en-US" sz="3084" b="1" dirty="0">
                <a:solidFill>
                  <a:schemeClr val="accent1"/>
                </a:solidFill>
              </a:rPr>
              <a:t>Knowledge Graph</a:t>
            </a:r>
          </a:p>
          <a:p>
            <a:r>
              <a:rPr lang="en-US" sz="3084" b="1" dirty="0">
                <a:solidFill>
                  <a:schemeClr val="accent1"/>
                </a:solidFill>
              </a:rPr>
              <a:t>Summary</a:t>
            </a:r>
          </a:p>
        </p:txBody>
      </p:sp>
      <p:sp>
        <p:nvSpPr>
          <p:cNvPr id="10" name="Oval 9">
            <a:extLst>
              <a:ext uri="{FF2B5EF4-FFF2-40B4-BE49-F238E27FC236}">
                <a16:creationId xmlns:a16="http://schemas.microsoft.com/office/drawing/2014/main" id="{20C58120-CE87-5640-98B3-E2E145F67CC3}"/>
              </a:ext>
            </a:extLst>
          </p:cNvPr>
          <p:cNvSpPr/>
          <p:nvPr/>
        </p:nvSpPr>
        <p:spPr>
          <a:xfrm>
            <a:off x="12626980" y="6843135"/>
            <a:ext cx="1217892" cy="801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Chest Pain</a:t>
            </a:r>
          </a:p>
        </p:txBody>
      </p:sp>
      <p:grpSp>
        <p:nvGrpSpPr>
          <p:cNvPr id="41" name="Group 40">
            <a:extLst>
              <a:ext uri="{FF2B5EF4-FFF2-40B4-BE49-F238E27FC236}">
                <a16:creationId xmlns:a16="http://schemas.microsoft.com/office/drawing/2014/main" id="{585AD6DD-0716-1445-8687-C6B144B5965A}"/>
              </a:ext>
            </a:extLst>
          </p:cNvPr>
          <p:cNvGrpSpPr/>
          <p:nvPr/>
        </p:nvGrpSpPr>
        <p:grpSpPr>
          <a:xfrm>
            <a:off x="12750901" y="5972269"/>
            <a:ext cx="4839575" cy="3659877"/>
            <a:chOff x="12750900" y="5972268"/>
            <a:chExt cx="4839574" cy="3659878"/>
          </a:xfrm>
        </p:grpSpPr>
        <p:sp>
          <p:nvSpPr>
            <p:cNvPr id="3" name="Oval 2">
              <a:extLst>
                <a:ext uri="{FF2B5EF4-FFF2-40B4-BE49-F238E27FC236}">
                  <a16:creationId xmlns:a16="http://schemas.microsoft.com/office/drawing/2014/main" id="{3E6C5834-6BEE-5440-9010-3E7B3413AE3B}"/>
                </a:ext>
              </a:extLst>
            </p:cNvPr>
            <p:cNvSpPr/>
            <p:nvPr/>
          </p:nvSpPr>
          <p:spPr>
            <a:xfrm>
              <a:off x="13789517" y="5972268"/>
              <a:ext cx="1968567" cy="72793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b="1" dirty="0"/>
                <a:t>Angina</a:t>
              </a:r>
            </a:p>
          </p:txBody>
        </p:sp>
        <p:sp>
          <p:nvSpPr>
            <p:cNvPr id="11" name="Oval 10">
              <a:extLst>
                <a:ext uri="{FF2B5EF4-FFF2-40B4-BE49-F238E27FC236}">
                  <a16:creationId xmlns:a16="http://schemas.microsoft.com/office/drawing/2014/main" id="{265A183F-7CE7-474B-A073-FAC414156CE7}"/>
                </a:ext>
              </a:extLst>
            </p:cNvPr>
            <p:cNvSpPr/>
            <p:nvPr/>
          </p:nvSpPr>
          <p:spPr>
            <a:xfrm>
              <a:off x="15572632" y="6880544"/>
              <a:ext cx="2017842" cy="8819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b="1" dirty="0">
                  <a:solidFill>
                    <a:schemeClr val="tx1"/>
                  </a:solidFill>
                </a:rPr>
                <a:t>Ischemic Chest Pain</a:t>
              </a:r>
            </a:p>
          </p:txBody>
        </p:sp>
        <p:cxnSp>
          <p:nvCxnSpPr>
            <p:cNvPr id="13" name="Straight Arrow Connector 12">
              <a:extLst>
                <a:ext uri="{FF2B5EF4-FFF2-40B4-BE49-F238E27FC236}">
                  <a16:creationId xmlns:a16="http://schemas.microsoft.com/office/drawing/2014/main" id="{B9FCE2EA-FEF6-7B4B-ABD0-2B8E6B56BD1C}"/>
                </a:ext>
              </a:extLst>
            </p:cNvPr>
            <p:cNvCxnSpPr>
              <a:cxnSpLocks/>
              <a:stCxn id="10" idx="7"/>
            </p:cNvCxnSpPr>
            <p:nvPr/>
          </p:nvCxnSpPr>
          <p:spPr>
            <a:xfrm flipV="1">
              <a:off x="13666516" y="6613778"/>
              <a:ext cx="467566" cy="34669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7992DB3-3C0F-474D-BBD0-6F48CC0C7834}"/>
                </a:ext>
              </a:extLst>
            </p:cNvPr>
            <p:cNvCxnSpPr>
              <a:cxnSpLocks/>
              <a:stCxn id="11" idx="1"/>
              <a:endCxn id="3" idx="5"/>
            </p:cNvCxnSpPr>
            <p:nvPr/>
          </p:nvCxnSpPr>
          <p:spPr>
            <a:xfrm flipH="1" flipV="1">
              <a:off x="15469794" y="6593599"/>
              <a:ext cx="398344" cy="41610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946C28C-70A3-D24C-9A4E-0EB119742F29}"/>
                </a:ext>
              </a:extLst>
            </p:cNvPr>
            <p:cNvSpPr/>
            <p:nvPr/>
          </p:nvSpPr>
          <p:spPr>
            <a:xfrm>
              <a:off x="12750900" y="8150193"/>
              <a:ext cx="1197899" cy="7575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About</a:t>
              </a:r>
            </a:p>
          </p:txBody>
        </p:sp>
        <p:sp>
          <p:nvSpPr>
            <p:cNvPr id="20" name="Oval 19">
              <a:extLst>
                <a:ext uri="{FF2B5EF4-FFF2-40B4-BE49-F238E27FC236}">
                  <a16:creationId xmlns:a16="http://schemas.microsoft.com/office/drawing/2014/main" id="{49CDF477-2CB5-5041-9255-5392CEE0EF30}"/>
                </a:ext>
              </a:extLst>
            </p:cNvPr>
            <p:cNvSpPr/>
            <p:nvPr/>
          </p:nvSpPr>
          <p:spPr>
            <a:xfrm>
              <a:off x="13666517" y="8907793"/>
              <a:ext cx="1933675" cy="7243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Symptoms</a:t>
              </a:r>
            </a:p>
          </p:txBody>
        </p:sp>
        <p:sp>
          <p:nvSpPr>
            <p:cNvPr id="23" name="Oval 22">
              <a:extLst>
                <a:ext uri="{FF2B5EF4-FFF2-40B4-BE49-F238E27FC236}">
                  <a16:creationId xmlns:a16="http://schemas.microsoft.com/office/drawing/2014/main" id="{9A6685E0-64F1-0644-BB0D-9CD6393C7DA7}"/>
                </a:ext>
              </a:extLst>
            </p:cNvPr>
            <p:cNvSpPr/>
            <p:nvPr/>
          </p:nvSpPr>
          <p:spPr>
            <a:xfrm>
              <a:off x="15469794" y="8247721"/>
              <a:ext cx="2066200" cy="84891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01" b="1" dirty="0">
                  <a:solidFill>
                    <a:schemeClr val="tx1"/>
                  </a:solidFill>
                </a:rPr>
                <a:t>Treatments</a:t>
              </a:r>
            </a:p>
          </p:txBody>
        </p:sp>
        <p:cxnSp>
          <p:nvCxnSpPr>
            <p:cNvPr id="28" name="Straight Arrow Connector 27">
              <a:extLst>
                <a:ext uri="{FF2B5EF4-FFF2-40B4-BE49-F238E27FC236}">
                  <a16:creationId xmlns:a16="http://schemas.microsoft.com/office/drawing/2014/main" id="{7E744E41-BB75-9549-BA86-C2625C46C91B}"/>
                </a:ext>
              </a:extLst>
            </p:cNvPr>
            <p:cNvCxnSpPr>
              <a:cxnSpLocks/>
              <a:stCxn id="20" idx="0"/>
              <a:endCxn id="3" idx="4"/>
            </p:cNvCxnSpPr>
            <p:nvPr/>
          </p:nvCxnSpPr>
          <p:spPr>
            <a:xfrm flipV="1">
              <a:off x="14633355" y="6700203"/>
              <a:ext cx="140447" cy="220759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2E75AE-31AD-0F46-B789-913DB7BEB523}"/>
                </a:ext>
              </a:extLst>
            </p:cNvPr>
            <p:cNvCxnSpPr>
              <a:cxnSpLocks/>
              <a:stCxn id="19" idx="7"/>
            </p:cNvCxnSpPr>
            <p:nvPr/>
          </p:nvCxnSpPr>
          <p:spPr>
            <a:xfrm flipV="1">
              <a:off x="13773371" y="6665534"/>
              <a:ext cx="609661" cy="159560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C65A41-DC3A-E045-9085-6AAB1412A7AE}"/>
                </a:ext>
              </a:extLst>
            </p:cNvPr>
            <p:cNvCxnSpPr>
              <a:cxnSpLocks/>
              <a:stCxn id="23" idx="1"/>
            </p:cNvCxnSpPr>
            <p:nvPr/>
          </p:nvCxnSpPr>
          <p:spPr>
            <a:xfrm flipH="1" flipV="1">
              <a:off x="15164568" y="6710305"/>
              <a:ext cx="607814" cy="166173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72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568947" y="711540"/>
            <a:ext cx="14485020" cy="973590"/>
          </a:xfrm>
          <a:prstGeom prst="rect">
            <a:avLst/>
          </a:prstGeom>
        </p:spPr>
        <p:txBody>
          <a:bodyPr vert="horz" wrap="square" lIns="155423" tIns="155423" rIns="155423" bIns="155423" rtlCol="0" anchor="t" anchorCtr="0">
            <a:noAutofit/>
          </a:bodyPr>
          <a:lstStyle/>
          <a:p>
            <a:r>
              <a:rPr lang="en" b="1" dirty="0"/>
              <a:t>Topics</a:t>
            </a:r>
          </a:p>
        </p:txBody>
      </p:sp>
      <p:sp>
        <p:nvSpPr>
          <p:cNvPr id="61" name="Shape 61"/>
          <p:cNvSpPr txBox="1">
            <a:spLocks noGrp="1"/>
          </p:cNvSpPr>
          <p:nvPr>
            <p:ph type="body" idx="1"/>
          </p:nvPr>
        </p:nvSpPr>
        <p:spPr>
          <a:xfrm>
            <a:off x="1348370" y="1856760"/>
            <a:ext cx="15184860" cy="7077930"/>
          </a:xfrm>
          <a:prstGeom prst="rect">
            <a:avLst/>
          </a:prstGeom>
        </p:spPr>
        <p:txBody>
          <a:bodyPr vert="horz" wrap="square" lIns="155423" tIns="155423" rIns="155423" bIns="155423" rtlCol="0" anchor="t" anchorCtr="0">
            <a:noAutofit/>
          </a:bodyPr>
          <a:lstStyle/>
          <a:p>
            <a:pPr marL="514350" indent="-514350">
              <a:buSzPct val="80000"/>
              <a:buFont typeface="+mj-lt"/>
              <a:buAutoNum type="arabicPeriod"/>
            </a:pPr>
            <a:r>
              <a:rPr lang="en-US" sz="2800" b="1" dirty="0"/>
              <a:t>A Thought Experiment</a:t>
            </a:r>
            <a:endParaRPr lang="en-US" sz="2800" dirty="0"/>
          </a:p>
          <a:p>
            <a:pPr marL="981075" lvl="1" indent="-514350">
              <a:buSzPct val="80000"/>
              <a:buFont typeface="+mj-lt"/>
              <a:buAutoNum type="arabicPeriod"/>
            </a:pPr>
            <a:r>
              <a:rPr lang="en-US" sz="2800" dirty="0"/>
              <a:t>Thought experiment of chatbot that helps you learn</a:t>
            </a:r>
          </a:p>
          <a:p>
            <a:pPr marL="981075" lvl="1" indent="-514350">
              <a:buSzPct val="80000"/>
              <a:buFont typeface="+mj-lt"/>
              <a:buAutoNum type="arabicPeriod"/>
            </a:pPr>
            <a:r>
              <a:rPr lang="en-US" sz="2800" dirty="0"/>
              <a:t>Concept and content data models</a:t>
            </a:r>
          </a:p>
          <a:p>
            <a:pPr marL="981075" lvl="1" indent="-514350">
              <a:buSzPct val="80000"/>
              <a:buFont typeface="+mj-lt"/>
              <a:buAutoNum type="arabicPeriod"/>
            </a:pPr>
            <a:r>
              <a:rPr lang="en-US" sz="2800" dirty="0"/>
              <a:t>Reviewed progress in deep neural networks</a:t>
            </a:r>
          </a:p>
          <a:p>
            <a:pPr marL="981075" lvl="1" indent="-514350">
              <a:buSzPct val="80000"/>
              <a:buFont typeface="+mj-lt"/>
              <a:buAutoNum type="arabicPeriod"/>
            </a:pPr>
            <a:r>
              <a:rPr lang="en-US" sz="2800" dirty="0"/>
              <a:t>Discussed the role of causal graph models (the why)</a:t>
            </a:r>
          </a:p>
          <a:p>
            <a:pPr marL="514350" indent="-514350">
              <a:buSzPct val="80000"/>
              <a:buFont typeface="+mj-lt"/>
              <a:buAutoNum type="arabicPeriod"/>
            </a:pPr>
            <a:r>
              <a:rPr lang="en-US" sz="2800" b="1" dirty="0"/>
              <a:t>GPT-3 and General AI </a:t>
            </a:r>
            <a:r>
              <a:rPr lang="en-US" sz="2800" dirty="0"/>
              <a:t>- May 28</a:t>
            </a:r>
            <a:r>
              <a:rPr lang="en-US" sz="2800" baseline="30000" dirty="0"/>
              <a:t>th, </a:t>
            </a:r>
            <a:r>
              <a:rPr lang="en-US" sz="2800" dirty="0"/>
              <a:t>2020  - Open AI releases GPT-3 Paper</a:t>
            </a:r>
          </a:p>
          <a:p>
            <a:pPr marL="981075" lvl="1" indent="-514350">
              <a:buSzPct val="80000"/>
              <a:buFont typeface="+mj-lt"/>
              <a:buAutoNum type="arabicPeriod"/>
            </a:pPr>
            <a:r>
              <a:rPr lang="en-US" sz="2800" dirty="0"/>
              <a:t>Massive 175B parameter deep neural network trained on text</a:t>
            </a:r>
          </a:p>
          <a:p>
            <a:pPr marL="981075" lvl="1" indent="-514350">
              <a:buSzPct val="80000"/>
              <a:buFont typeface="+mj-lt"/>
              <a:buAutoNum type="arabicPeriod"/>
            </a:pPr>
            <a:r>
              <a:rPr lang="en-US" sz="2800" dirty="0"/>
              <a:t>First step into general AI</a:t>
            </a:r>
          </a:p>
          <a:p>
            <a:pPr marL="514350" indent="-514350">
              <a:buSzPct val="80000"/>
              <a:buFont typeface="+mj-lt"/>
              <a:buAutoNum type="arabicPeriod"/>
            </a:pPr>
            <a:r>
              <a:rPr lang="en-US" sz="2800" dirty="0"/>
              <a:t>Discussion on </a:t>
            </a:r>
            <a:r>
              <a:rPr lang="en-US" sz="2800" b="1" dirty="0"/>
              <a:t>Evolution</a:t>
            </a:r>
            <a:r>
              <a:rPr lang="en-US" sz="2800" dirty="0"/>
              <a:t> of Online Learning</a:t>
            </a:r>
          </a:p>
          <a:p>
            <a:pPr marL="981075" lvl="1" indent="-514350">
              <a:buSzPct val="80000"/>
              <a:buFont typeface="+mj-lt"/>
              <a:buAutoNum type="arabicPeriod"/>
            </a:pPr>
            <a:r>
              <a:rPr lang="en-US" sz="2800" dirty="0"/>
              <a:t>AI Stage Models</a:t>
            </a:r>
          </a:p>
          <a:p>
            <a:pPr marL="981075" lvl="1" indent="-514350">
              <a:buSzPct val="80000"/>
              <a:buFont typeface="+mj-lt"/>
              <a:buAutoNum type="arabicPeriod"/>
            </a:pPr>
            <a:r>
              <a:rPr lang="en-US" sz="2800" dirty="0"/>
              <a:t>Capability Maturity Model – Six stages</a:t>
            </a:r>
          </a:p>
          <a:p>
            <a:pPr marL="514350" indent="-514350">
              <a:buSzPct val="80000"/>
              <a:buFont typeface="+mj-lt"/>
              <a:buAutoNum type="arabicPeriod"/>
            </a:pPr>
            <a:r>
              <a:rPr lang="en-US" sz="2800" b="1" dirty="0"/>
              <a:t>AI Skill</a:t>
            </a:r>
          </a:p>
          <a:p>
            <a:pPr marL="981075" lvl="1" indent="-514350">
              <a:buSzPct val="80000"/>
              <a:buFont typeface="+mj-lt"/>
              <a:buAutoNum type="arabicPeriod"/>
            </a:pPr>
            <a:r>
              <a:rPr lang="en-US" sz="2800" dirty="0"/>
              <a:t>What skills do we need to integrate AI technologies into our courses?</a:t>
            </a:r>
          </a:p>
          <a:p>
            <a:pPr marL="981075" lvl="1" indent="-514350">
              <a:buSzPct val="80000"/>
              <a:buFont typeface="+mj-lt"/>
              <a:buAutoNum type="arabicPeriod"/>
            </a:pPr>
            <a:endParaRPr lang="en-US" sz="2800" dirty="0"/>
          </a:p>
        </p:txBody>
      </p:sp>
      <p:sp>
        <p:nvSpPr>
          <p:cNvPr id="2" name="Slide Number Placeholder 1"/>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1360153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88711" y="0"/>
            <a:ext cx="15704178" cy="10058400"/>
          </a:xfrm>
          <a:prstGeom prst="rect">
            <a:avLst/>
          </a:prstGeom>
        </p:spPr>
      </p:pic>
      <p:sp>
        <p:nvSpPr>
          <p:cNvPr id="5" name="Rectangle 4"/>
          <p:cNvSpPr/>
          <p:nvPr/>
        </p:nvSpPr>
        <p:spPr>
          <a:xfrm>
            <a:off x="10128984" y="6564430"/>
            <a:ext cx="5488004" cy="34939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 name="Slide Number Placeholder 2">
            <a:extLst>
              <a:ext uri="{FF2B5EF4-FFF2-40B4-BE49-F238E27FC236}">
                <a16:creationId xmlns:a16="http://schemas.microsoft.com/office/drawing/2014/main" id="{6FA22843-9049-8544-9AAA-21BA3A0A1A8C}"/>
              </a:ext>
            </a:extLst>
          </p:cNvPr>
          <p:cNvSpPr>
            <a:spLocks noGrp="1"/>
          </p:cNvSpPr>
          <p:nvPr>
            <p:ph type="sldNum" sz="quarter" idx="12"/>
          </p:nvPr>
        </p:nvSpPr>
        <p:spPr/>
        <p:txBody>
          <a:bodyPr/>
          <a:lstStyle/>
          <a:p>
            <a:fld id="{89680184-36F0-7340-B2B6-917CC4ADF00C}" type="slidenum">
              <a:rPr lang="en-US" smtClean="0"/>
              <a:t>18</a:t>
            </a:fld>
            <a:endParaRPr lang="en-US"/>
          </a:p>
        </p:txBody>
      </p:sp>
    </p:spTree>
    <p:extLst>
      <p:ext uri="{BB962C8B-B14F-4D97-AF65-F5344CB8AC3E}">
        <p14:creationId xmlns:p14="http://schemas.microsoft.com/office/powerpoint/2010/main" val="97501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22" y="549782"/>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19</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48CA-CC33-3348-AAEA-D693D51A2C3B}"/>
              </a:ext>
            </a:extLst>
          </p:cNvPr>
          <p:cNvSpPr>
            <a:spLocks noGrp="1"/>
          </p:cNvSpPr>
          <p:nvPr>
            <p:ph type="title"/>
          </p:nvPr>
        </p:nvSpPr>
        <p:spPr/>
        <p:txBody>
          <a:bodyPr/>
          <a:lstStyle/>
          <a:p>
            <a:r>
              <a:rPr lang="en-US" sz="6000" dirty="0"/>
              <a:t>Talk Description</a:t>
            </a:r>
          </a:p>
        </p:txBody>
      </p:sp>
      <p:sp>
        <p:nvSpPr>
          <p:cNvPr id="3" name="Content Placeholder 2">
            <a:extLst>
              <a:ext uri="{FF2B5EF4-FFF2-40B4-BE49-F238E27FC236}">
                <a16:creationId xmlns:a16="http://schemas.microsoft.com/office/drawing/2014/main" id="{2DAB1403-2440-0F41-8328-A8498F501321}"/>
              </a:ext>
            </a:extLst>
          </p:cNvPr>
          <p:cNvSpPr>
            <a:spLocks noGrp="1"/>
          </p:cNvSpPr>
          <p:nvPr>
            <p:ph idx="1"/>
          </p:nvPr>
        </p:nvSpPr>
        <p:spPr>
          <a:xfrm>
            <a:off x="697373" y="5966143"/>
            <a:ext cx="15701764" cy="2480433"/>
          </a:xfrm>
        </p:spPr>
        <p:txBody>
          <a:bodyPr/>
          <a:lstStyle/>
          <a:p>
            <a:pPr marL="0" indent="0">
              <a:buNone/>
            </a:pPr>
            <a:r>
              <a:rPr lang="en-US" sz="2000" dirty="0"/>
              <a:t>Imagine going to the home page of Boise State University, and a chatbot pops up and asks you: "What would you like to learn today"? The chatbot is an AI that can recommend a course, an instructor, a group of your peers you can discuss a topic with, a chapter of a book, a Wikipedia page, a website, or even specific lines of code to help you debug a particular problem. How would you represent the knowledge base for this chatbot?</a:t>
            </a:r>
            <a:br>
              <a:rPr lang="en-US" sz="2000" dirty="0"/>
            </a:br>
            <a:endParaRPr lang="en-US" sz="2000" dirty="0"/>
          </a:p>
          <a:p>
            <a:pPr marL="0" indent="0">
              <a:buNone/>
            </a:pPr>
            <a:r>
              <a:rPr lang="en-US" sz="2000" dirty="0"/>
              <a:t>In this talk, we will discuss how AI systems like chatbots represent knowledge and how their learning recommendations are getting better quickly. We will review recent developments in AI, including deep learning, large language models (BERT and GPT-3), and what topic you will need to master to build a new generation of Cognitive Assistants.</a:t>
            </a:r>
            <a:br>
              <a:rPr lang="en-US" sz="2000" dirty="0"/>
            </a:br>
            <a:endParaRPr lang="en-US" sz="2000" dirty="0"/>
          </a:p>
          <a:p>
            <a:pPr marL="0" indent="0">
              <a:buNone/>
            </a:pPr>
            <a:r>
              <a:rPr lang="en-US" sz="3200" dirty="0"/>
              <a:t> </a:t>
            </a:r>
          </a:p>
          <a:p>
            <a:pPr marL="0" indent="0">
              <a:buNone/>
            </a:pPr>
            <a:endParaRPr lang="en-US" sz="3200" dirty="0"/>
          </a:p>
        </p:txBody>
      </p:sp>
      <p:sp>
        <p:nvSpPr>
          <p:cNvPr id="4" name="TextBox 3">
            <a:extLst>
              <a:ext uri="{FF2B5EF4-FFF2-40B4-BE49-F238E27FC236}">
                <a16:creationId xmlns:a16="http://schemas.microsoft.com/office/drawing/2014/main" id="{9183B6EE-B926-924D-AA90-BD6E828C68F6}"/>
              </a:ext>
            </a:extLst>
          </p:cNvPr>
          <p:cNvSpPr txBox="1"/>
          <p:nvPr/>
        </p:nvSpPr>
        <p:spPr>
          <a:xfrm>
            <a:off x="614218" y="5301103"/>
            <a:ext cx="6715749" cy="400110"/>
          </a:xfrm>
          <a:prstGeom prst="rect">
            <a:avLst/>
          </a:prstGeom>
          <a:noFill/>
        </p:spPr>
        <p:txBody>
          <a:bodyPr wrap="none" rtlCol="0">
            <a:spAutoFit/>
          </a:bodyPr>
          <a:lstStyle/>
          <a:p>
            <a:r>
              <a:rPr lang="en-US" sz="2000" b="1" dirty="0"/>
              <a:t>Title: </a:t>
            </a:r>
            <a:r>
              <a:rPr lang="en-US" sz="2000" dirty="0"/>
              <a:t>Knowledge Representation is the Hardest Part of AI</a:t>
            </a:r>
          </a:p>
        </p:txBody>
      </p:sp>
      <p:sp>
        <p:nvSpPr>
          <p:cNvPr id="5" name="Content Placeholder 2">
            <a:extLst>
              <a:ext uri="{FF2B5EF4-FFF2-40B4-BE49-F238E27FC236}">
                <a16:creationId xmlns:a16="http://schemas.microsoft.com/office/drawing/2014/main" id="{98A71122-98E5-E943-B8F9-FFE89242D278}"/>
              </a:ext>
            </a:extLst>
          </p:cNvPr>
          <p:cNvSpPr txBox="1">
            <a:spLocks/>
          </p:cNvSpPr>
          <p:nvPr/>
        </p:nvSpPr>
        <p:spPr bwMode="gray">
          <a:xfrm>
            <a:off x="2216728" y="2771638"/>
            <a:ext cx="12663054" cy="1154059"/>
          </a:xfrm>
          <a:prstGeom prst="rect">
            <a:avLst/>
          </a:prstGeom>
        </p:spPr>
        <p:txBody>
          <a:bodyPr vert="horz" lIns="0" tIns="0" rIns="0" bIns="0" rtlCol="0">
            <a:noAutofit/>
          </a:bodyPr>
          <a:lst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a:lstStyle>
          <a:p>
            <a:pPr marL="0" indent="0">
              <a:buFont typeface="Arial" panose="020B0604020202020204" pitchFamily="34" charset="0"/>
              <a:buNone/>
            </a:pPr>
            <a:r>
              <a:rPr lang="en-US" i="1" dirty="0"/>
              <a:t>The key to Artificial Intelligence has always been the representation.</a:t>
            </a:r>
          </a:p>
          <a:p>
            <a:pPr marL="0" indent="0" algn="r">
              <a:buFont typeface="Arial" panose="020B0604020202020204" pitchFamily="34" charset="0"/>
              <a:buNone/>
            </a:pPr>
            <a:r>
              <a:rPr lang="en-US" dirty="0"/>
              <a:t>Jeff Hawkins</a:t>
            </a:r>
          </a:p>
        </p:txBody>
      </p:sp>
    </p:spTree>
    <p:extLst>
      <p:ext uri="{BB962C8B-B14F-4D97-AF65-F5344CB8AC3E}">
        <p14:creationId xmlns:p14="http://schemas.microsoft.com/office/powerpoint/2010/main" val="146805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the Solution Architect</a:t>
            </a:r>
          </a:p>
        </p:txBody>
      </p:sp>
      <p:sp>
        <p:nvSpPr>
          <p:cNvPr id="3" name="Content Placeholder 2"/>
          <p:cNvSpPr>
            <a:spLocks noGrp="1"/>
          </p:cNvSpPr>
          <p:nvPr>
            <p:ph type="body" sz="quarter" idx="4294967295"/>
          </p:nvPr>
        </p:nvSpPr>
        <p:spPr>
          <a:xfrm>
            <a:off x="1890106" y="6730408"/>
            <a:ext cx="14281150" cy="1582738"/>
          </a:xfrm>
        </p:spPr>
        <p:txBody>
          <a:bodyPr/>
          <a:lstStyle/>
          <a:p>
            <a:pPr marL="0" indent="0">
              <a:buNone/>
            </a:pPr>
            <a:r>
              <a:rPr lang="en-US" sz="3600" dirty="0"/>
              <a:t>Non-bias matching of business problem to the right data </a:t>
            </a:r>
            <a:r>
              <a:rPr lang="en-US" sz="3600" b="1" dirty="0"/>
              <a:t>architecture</a:t>
            </a:r>
            <a:r>
              <a:rPr lang="en-US" sz="3600" dirty="0"/>
              <a:t> </a:t>
            </a:r>
            <a:r>
              <a:rPr lang="en-US" sz="4400" b="1" dirty="0">
                <a:solidFill>
                  <a:schemeClr val="accent1"/>
                </a:solidFill>
              </a:rPr>
              <a:t>before</a:t>
            </a:r>
            <a:r>
              <a:rPr lang="en-US" sz="6000" dirty="0"/>
              <a:t> </a:t>
            </a:r>
            <a:r>
              <a:rPr lang="en-US" sz="3600" dirty="0"/>
              <a:t>we begin looking at a specific </a:t>
            </a:r>
            <a:r>
              <a:rPr lang="en-US" sz="3600" b="1" dirty="0"/>
              <a:t>products.</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518597" y="2693709"/>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grpSp>
      <p:pic>
        <p:nvPicPr>
          <p:cNvPr id="1027" name="Picture 3"/>
          <p:cNvPicPr>
            <a:picLocks noChangeAspect="1" noChangeArrowheads="1"/>
          </p:cNvPicPr>
          <p:nvPr/>
        </p:nvPicPr>
        <p:blipFill>
          <a:blip r:embed="rId4" cstate="print"/>
          <a:srcRect/>
          <a:stretch>
            <a:fillRect/>
          </a:stretch>
        </p:blipFill>
        <p:spPr bwMode="auto">
          <a:xfrm>
            <a:off x="3007233" y="3373797"/>
            <a:ext cx="2590126" cy="1614960"/>
          </a:xfrm>
          <a:prstGeom prst="rect">
            <a:avLst/>
          </a:prstGeom>
          <a:noFill/>
          <a:ln w="9525">
            <a:noFill/>
            <a:miter lim="800000"/>
            <a:headEnd/>
            <a:tailEnd/>
          </a:ln>
        </p:spPr>
      </p:pic>
      <p:sp>
        <p:nvSpPr>
          <p:cNvPr id="149" name="Oval Callout 148"/>
          <p:cNvSpPr/>
          <p:nvPr/>
        </p:nvSpPr>
        <p:spPr>
          <a:xfrm>
            <a:off x="1582664" y="2790868"/>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3258423" y="4831120"/>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Tree>
    <p:extLst>
      <p:ext uri="{BB962C8B-B14F-4D97-AF65-F5344CB8AC3E}">
        <p14:creationId xmlns:p14="http://schemas.microsoft.com/office/powerpoint/2010/main" val="1212726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755749" y="8428162"/>
            <a:ext cx="11924588"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We want </a:t>
            </a:r>
            <a:r>
              <a:rPr lang="en-US" sz="2423" b="1" kern="0" dirty="0">
                <a:solidFill>
                  <a:schemeClr val="accent1"/>
                </a:solidFill>
                <a:latin typeface="Arial Narrow" pitchFamily="34" charset="0"/>
                <a:ea typeface="Arial" charset="0"/>
                <a:cs typeface="Arial"/>
              </a:rPr>
              <a:t>all</a:t>
            </a:r>
            <a:r>
              <a:rPr lang="en-US" sz="2423" b="1" kern="0" dirty="0">
                <a:latin typeface="Arial Narrow" pitchFamily="34" charset="0"/>
                <a:ea typeface="Arial" charset="0"/>
                <a:cs typeface="Arial"/>
              </a:rPr>
              <a:t> appropriate architecture options to be considered by Optum/UHC Solution Architects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11805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47324" y="679765"/>
            <a:ext cx="14485020" cy="973590"/>
          </a:xfrm>
          <a:prstGeom prst="rect">
            <a:avLst/>
          </a:prstGeom>
        </p:spPr>
        <p:txBody>
          <a:bodyPr vert="horz" wrap="square" lIns="155423" tIns="155423" rIns="155423" bIns="155423" rtlCol="0" anchor="t" anchorCtr="0">
            <a:noAutofit/>
          </a:bodyPr>
          <a:lstStyle/>
          <a:p>
            <a:r>
              <a:rPr lang="en" b="1" dirty="0"/>
              <a:t>Definition: Graph Databases</a:t>
            </a:r>
          </a:p>
        </p:txBody>
      </p:sp>
      <p:sp>
        <p:nvSpPr>
          <p:cNvPr id="67" name="Shape 67"/>
          <p:cNvSpPr txBox="1">
            <a:spLocks noGrp="1"/>
          </p:cNvSpPr>
          <p:nvPr>
            <p:ph type="body" idx="1"/>
          </p:nvPr>
        </p:nvSpPr>
        <p:spPr>
          <a:xfrm>
            <a:off x="1822981" y="2214651"/>
            <a:ext cx="14485020" cy="2549490"/>
          </a:xfrm>
          <a:prstGeom prst="rect">
            <a:avLst/>
          </a:prstGeom>
        </p:spPr>
        <p:txBody>
          <a:bodyPr vert="horz" wrap="square" lIns="155423" tIns="155423" rIns="155423" bIns="155423" rtlCol="0" anchor="t" anchorCtr="0">
            <a:noAutofit/>
          </a:bodyPr>
          <a:lstStyle/>
          <a:p>
            <a:pPr marL="25400" indent="-25400">
              <a:buNone/>
            </a:pPr>
            <a:r>
              <a:rPr lang="en" sz="4080" i="1" dirty="0">
                <a:solidFill>
                  <a:srgbClr val="222222"/>
                </a:solidFill>
                <a:highlight>
                  <a:srgbClr val="FFFFFF"/>
                </a:highlight>
              </a:rPr>
              <a:t>A database that uses verticies (node)</a:t>
            </a:r>
            <a:r>
              <a:rPr lang="en-US" sz="4080" i="1" dirty="0">
                <a:solidFill>
                  <a:srgbClr val="222222"/>
                </a:solidFill>
                <a:highlight>
                  <a:srgbClr val="FFFFFF"/>
                </a:highlight>
              </a:rPr>
              <a:t> and </a:t>
            </a:r>
            <a:r>
              <a:rPr lang="en" sz="4080" i="1" dirty="0">
                <a:solidFill>
                  <a:srgbClr val="222222"/>
                </a:solidFill>
                <a:highlight>
                  <a:srgbClr val="FFFFFF"/>
                </a:highlight>
              </a:rPr>
              <a:t>edges (relationships) as atomic units of storage and where </a:t>
            </a:r>
            <a:r>
              <a:rPr lang="en" sz="4080" b="1" i="1" dirty="0">
                <a:solidFill>
                  <a:srgbClr val="222222"/>
                </a:solidFill>
                <a:highlight>
                  <a:srgbClr val="FFFFFF"/>
                </a:highlight>
              </a:rPr>
              <a:t>fast graph traversal</a:t>
            </a:r>
            <a:r>
              <a:rPr lang="en" sz="4080" i="1" dirty="0">
                <a:solidFill>
                  <a:srgbClr val="222222"/>
                </a:solidFill>
                <a:highlight>
                  <a:srgbClr val="FFFFFF"/>
                </a:highlight>
              </a:rPr>
              <a:t> is the primary method of accessing information.</a:t>
            </a:r>
          </a:p>
        </p:txBody>
      </p:sp>
      <p:sp>
        <p:nvSpPr>
          <p:cNvPr id="2" name="Slide Number Placeholder 1"/>
          <p:cNvSpPr>
            <a:spLocks noGrp="1"/>
          </p:cNvSpPr>
          <p:nvPr>
            <p:ph type="sldNum" idx="12"/>
          </p:nvPr>
        </p:nvSpPr>
        <p:spPr/>
        <p:txBody>
          <a:bodyPr/>
          <a:lstStyle/>
          <a:p>
            <a:fld id="{00000000-1234-1234-1234-123412341234}" type="slidenum">
              <a:rPr lang="en" smtClean="0"/>
              <a:pPr/>
              <a:t>22</a:t>
            </a:fld>
            <a:endParaRPr lang="en"/>
          </a:p>
        </p:txBody>
      </p:sp>
      <p:sp>
        <p:nvSpPr>
          <p:cNvPr id="6" name="Oval 5"/>
          <p:cNvSpPr/>
          <p:nvPr/>
        </p:nvSpPr>
        <p:spPr>
          <a:xfrm>
            <a:off x="11186116" y="5343526"/>
            <a:ext cx="3013978"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cxnSp>
        <p:nvCxnSpPr>
          <p:cNvPr id="5" name="Straight Arrow Connector 4"/>
          <p:cNvCxnSpPr>
            <a:cxnSpLocks/>
            <a:stCxn id="3" idx="6"/>
            <a:endCxn id="6" idx="2"/>
          </p:cNvCxnSpPr>
          <p:nvPr/>
        </p:nvCxnSpPr>
        <p:spPr>
          <a:xfrm>
            <a:off x="5983289" y="6165058"/>
            <a:ext cx="5202827" cy="0"/>
          </a:xfrm>
          <a:prstGeom prst="straightConnector1">
            <a:avLst/>
          </a:prstGeom>
          <a:ln w="152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6767" y="6433917"/>
            <a:ext cx="1928733" cy="830997"/>
          </a:xfrm>
          <a:prstGeom prst="rect">
            <a:avLst/>
          </a:prstGeom>
          <a:noFill/>
        </p:spPr>
        <p:txBody>
          <a:bodyPr wrap="none" rtlCol="0">
            <a:spAutoFit/>
          </a:bodyPr>
          <a:lstStyle/>
          <a:p>
            <a:r>
              <a:rPr lang="en-US" sz="4800" b="1" dirty="0"/>
              <a:t>EDGE</a:t>
            </a:r>
          </a:p>
        </p:txBody>
      </p:sp>
      <p:sp>
        <p:nvSpPr>
          <p:cNvPr id="3" name="Oval 2"/>
          <p:cNvSpPr/>
          <p:nvPr/>
        </p:nvSpPr>
        <p:spPr>
          <a:xfrm>
            <a:off x="2886635" y="5343526"/>
            <a:ext cx="3096654"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sp>
        <p:nvSpPr>
          <p:cNvPr id="4" name="TextBox 3">
            <a:extLst>
              <a:ext uri="{FF2B5EF4-FFF2-40B4-BE49-F238E27FC236}">
                <a16:creationId xmlns:a16="http://schemas.microsoft.com/office/drawing/2014/main" id="{C8D45A22-EB20-5D42-8A6F-89C9E1D0203A}"/>
              </a:ext>
            </a:extLst>
          </p:cNvPr>
          <p:cNvSpPr txBox="1"/>
          <p:nvPr/>
        </p:nvSpPr>
        <p:spPr>
          <a:xfrm>
            <a:off x="6144641" y="8411470"/>
            <a:ext cx="10163360" cy="523220"/>
          </a:xfrm>
          <a:prstGeom prst="rect">
            <a:avLst/>
          </a:prstGeom>
          <a:noFill/>
        </p:spPr>
        <p:txBody>
          <a:bodyPr wrap="none" rtlCol="0">
            <a:spAutoFit/>
          </a:bodyPr>
          <a:lstStyle/>
          <a:p>
            <a:r>
              <a:rPr lang="en-US" sz="2800" dirty="0"/>
              <a:t>In graph databases, relationships are a </a:t>
            </a:r>
            <a:r>
              <a:rPr lang="en-US" sz="2800" b="1" dirty="0"/>
              <a:t>primary</a:t>
            </a:r>
            <a:r>
              <a:rPr lang="en-US" sz="2800" dirty="0"/>
              <a:t> consideration.</a:t>
            </a:r>
          </a:p>
        </p:txBody>
      </p:sp>
    </p:spTree>
    <p:extLst>
      <p:ext uri="{BB962C8B-B14F-4D97-AF65-F5344CB8AC3E}">
        <p14:creationId xmlns:p14="http://schemas.microsoft.com/office/powerpoint/2010/main" val="139836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Charts vs. Graphs</a:t>
            </a:r>
          </a:p>
        </p:txBody>
      </p:sp>
      <p:sp>
        <p:nvSpPr>
          <p:cNvPr id="6" name="Content Placeholder 5"/>
          <p:cNvSpPr>
            <a:spLocks noGrp="1"/>
          </p:cNvSpPr>
          <p:nvPr>
            <p:ph sz="half" idx="1"/>
          </p:nvPr>
        </p:nvSpPr>
        <p:spPr>
          <a:xfrm>
            <a:off x="1496671" y="7794885"/>
            <a:ext cx="7043738" cy="866516"/>
          </a:xfrm>
        </p:spPr>
        <p:txBody>
          <a:bodyPr/>
          <a:lstStyle/>
          <a:p>
            <a:pPr marL="0" indent="0" algn="ctr">
              <a:buNone/>
            </a:pPr>
            <a:r>
              <a:rPr lang="en-US" dirty="0"/>
              <a:t>Charts are </a:t>
            </a:r>
            <a:r>
              <a:rPr lang="en-US" b="1" dirty="0"/>
              <a:t>user interface </a:t>
            </a:r>
            <a:r>
              <a:rPr lang="en-US" dirty="0"/>
              <a:t>elements</a:t>
            </a:r>
          </a:p>
        </p:txBody>
      </p:sp>
      <p:sp>
        <p:nvSpPr>
          <p:cNvPr id="7" name="Content Placeholder 6"/>
          <p:cNvSpPr>
            <a:spLocks noGrp="1"/>
          </p:cNvSpPr>
          <p:nvPr>
            <p:ph sz="half" idx="2"/>
          </p:nvPr>
        </p:nvSpPr>
        <p:spPr>
          <a:xfrm>
            <a:off x="9024074" y="7808744"/>
            <a:ext cx="7217229" cy="866516"/>
          </a:xfrm>
        </p:spPr>
        <p:txBody>
          <a:bodyPr/>
          <a:lstStyle/>
          <a:p>
            <a:pPr marL="0" indent="0" algn="ctr">
              <a:buNone/>
            </a:pPr>
            <a:r>
              <a:rPr lang="en-US" dirty="0"/>
              <a:t>Graphs are </a:t>
            </a:r>
            <a:r>
              <a:rPr lang="en-US" b="1" dirty="0"/>
              <a:t>data</a:t>
            </a:r>
            <a:r>
              <a:rPr lang="en-US" dirty="0"/>
              <a:t> </a:t>
            </a:r>
            <a:r>
              <a:rPr lang="en-US" b="1" dirty="0"/>
              <a:t>storage</a:t>
            </a:r>
            <a:r>
              <a:rPr lang="en-US" dirty="0"/>
              <a:t> elements</a:t>
            </a:r>
          </a:p>
        </p:txBody>
      </p:sp>
      <p:sp>
        <p:nvSpPr>
          <p:cNvPr id="4" name="Slide Number Placeholder 3"/>
          <p:cNvSpPr>
            <a:spLocks noGrp="1"/>
          </p:cNvSpPr>
          <p:nvPr>
            <p:ph type="sldNum" sz="quarter" idx="12"/>
          </p:nvPr>
        </p:nvSpPr>
        <p:spPr/>
        <p:txBody>
          <a:bodyPr/>
          <a:lstStyle/>
          <a:p>
            <a:fld id="{00000000-1234-1234-1234-123412341234}" type="slidenum">
              <a:rPr lang="en" smtClean="0"/>
              <a:pPr/>
              <a:t>23</a:t>
            </a:fld>
            <a:endParaRPr lang="en"/>
          </a:p>
        </p:txBody>
      </p:sp>
      <p:sp>
        <p:nvSpPr>
          <p:cNvPr id="9" name="Text Placeholder 8"/>
          <p:cNvSpPr>
            <a:spLocks noGrp="1"/>
          </p:cNvSpPr>
          <p:nvPr>
            <p:ph type="body" idx="13"/>
          </p:nvPr>
        </p:nvSpPr>
        <p:spPr>
          <a:xfrm>
            <a:off x="1510840" y="1966593"/>
            <a:ext cx="7015401" cy="721783"/>
          </a:xfrm>
        </p:spPr>
        <p:txBody>
          <a:bodyPr/>
          <a:lstStyle/>
          <a:p>
            <a:pPr algn="ctr"/>
            <a:r>
              <a:rPr lang="en-US" b="1" dirty="0">
                <a:solidFill>
                  <a:schemeClr val="tx1"/>
                </a:solidFill>
              </a:rPr>
              <a:t>Charts</a:t>
            </a:r>
          </a:p>
        </p:txBody>
      </p:sp>
      <p:sp>
        <p:nvSpPr>
          <p:cNvPr id="8" name="Text Placeholder 7"/>
          <p:cNvSpPr>
            <a:spLocks noGrp="1"/>
          </p:cNvSpPr>
          <p:nvPr>
            <p:ph type="body" sz="quarter" idx="3"/>
          </p:nvPr>
        </p:nvSpPr>
        <p:spPr>
          <a:xfrm>
            <a:off x="9311908" y="2022235"/>
            <a:ext cx="7189470" cy="721783"/>
          </a:xfrm>
        </p:spPr>
        <p:txBody>
          <a:bodyPr/>
          <a:lstStyle/>
          <a:p>
            <a:pPr algn="ctr"/>
            <a:r>
              <a:rPr lang="en-US" b="1" dirty="0">
                <a:solidFill>
                  <a:schemeClr val="tx1"/>
                </a:solidFill>
              </a:rPr>
              <a:t>Graphs</a:t>
            </a:r>
          </a:p>
        </p:txBody>
      </p:sp>
      <p:pic>
        <p:nvPicPr>
          <p:cNvPr id="10" name="Picture 9"/>
          <p:cNvPicPr>
            <a:picLocks noChangeAspect="1"/>
          </p:cNvPicPr>
          <p:nvPr/>
        </p:nvPicPr>
        <p:blipFill>
          <a:blip r:embed="rId3"/>
          <a:stretch>
            <a:fillRect/>
          </a:stretch>
        </p:blipFill>
        <p:spPr>
          <a:xfrm>
            <a:off x="2288041" y="2838986"/>
            <a:ext cx="5461000" cy="4203700"/>
          </a:xfrm>
          <a:prstGeom prst="rect">
            <a:avLst/>
          </a:prstGeom>
        </p:spPr>
      </p:pic>
      <p:grpSp>
        <p:nvGrpSpPr>
          <p:cNvPr id="127" name="Group 126"/>
          <p:cNvGrpSpPr/>
          <p:nvPr/>
        </p:nvGrpSpPr>
        <p:grpSpPr>
          <a:xfrm>
            <a:off x="10184445" y="2967767"/>
            <a:ext cx="4328536" cy="3946139"/>
            <a:chOff x="9570681" y="2432269"/>
            <a:chExt cx="4328536" cy="3946139"/>
          </a:xfrm>
        </p:grpSpPr>
        <p:sp>
          <p:nvSpPr>
            <p:cNvPr id="12" name="Oval 11"/>
            <p:cNvSpPr/>
            <p:nvPr/>
          </p:nvSpPr>
          <p:spPr>
            <a:xfrm>
              <a:off x="12599059" y="2432269"/>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Oval 12"/>
            <p:cNvSpPr/>
            <p:nvPr/>
          </p:nvSpPr>
          <p:spPr>
            <a:xfrm>
              <a:off x="13243758" y="2891595"/>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5" name="Straight Arrow Connector 14"/>
            <p:cNvCxnSpPr>
              <a:stCxn id="12" idx="5"/>
              <a:endCxn id="13" idx="1"/>
            </p:cNvCxnSpPr>
            <p:nvPr/>
          </p:nvCxnSpPr>
          <p:spPr>
            <a:xfrm>
              <a:off x="12844768" y="2646332"/>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2251706" y="294465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 name="Oval 17"/>
            <p:cNvSpPr/>
            <p:nvPr/>
          </p:nvSpPr>
          <p:spPr>
            <a:xfrm>
              <a:off x="12784267" y="3565888"/>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9" name="Straight Arrow Connector 18"/>
            <p:cNvCxnSpPr>
              <a:stCxn id="17" idx="5"/>
              <a:endCxn id="18" idx="1"/>
            </p:cNvCxnSpPr>
            <p:nvPr/>
          </p:nvCxnSpPr>
          <p:spPr>
            <a:xfrm>
              <a:off x="12497415" y="3158716"/>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1855138" y="3479203"/>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4" name="Oval 23"/>
            <p:cNvSpPr/>
            <p:nvPr/>
          </p:nvSpPr>
          <p:spPr>
            <a:xfrm>
              <a:off x="12070950" y="3989709"/>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6" name="Straight Arrow Connector 25"/>
            <p:cNvCxnSpPr>
              <a:stCxn id="23" idx="6"/>
              <a:endCxn id="18" idx="2"/>
            </p:cNvCxnSpPr>
            <p:nvPr/>
          </p:nvCxnSpPr>
          <p:spPr>
            <a:xfrm>
              <a:off x="12143004" y="3604598"/>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5"/>
              <a:endCxn id="24" idx="0"/>
            </p:cNvCxnSpPr>
            <p:nvPr/>
          </p:nvCxnSpPr>
          <p:spPr>
            <a:xfrm>
              <a:off x="12100847" y="3693266"/>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6"/>
              <a:endCxn id="13" idx="2"/>
            </p:cNvCxnSpPr>
            <p:nvPr/>
          </p:nvCxnSpPr>
          <p:spPr>
            <a:xfrm flipV="1">
              <a:off x="12539572" y="3016990"/>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3611351" y="33541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0" name="Straight Arrow Connector 39"/>
            <p:cNvCxnSpPr>
              <a:stCxn id="13" idx="3"/>
              <a:endCxn id="18" idx="7"/>
            </p:cNvCxnSpPr>
            <p:nvPr/>
          </p:nvCxnSpPr>
          <p:spPr>
            <a:xfrm flipH="1">
              <a:off x="13029976" y="3105658"/>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2742992" y="411510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6" name="Straight Arrow Connector 45"/>
            <p:cNvCxnSpPr>
              <a:stCxn id="45" idx="0"/>
              <a:endCxn id="18" idx="4"/>
            </p:cNvCxnSpPr>
            <p:nvPr/>
          </p:nvCxnSpPr>
          <p:spPr>
            <a:xfrm flipV="1">
              <a:off x="12886925" y="3816678"/>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5" idx="7"/>
              <a:endCxn id="39" idx="3"/>
            </p:cNvCxnSpPr>
            <p:nvPr/>
          </p:nvCxnSpPr>
          <p:spPr>
            <a:xfrm flipV="1">
              <a:off x="12988701" y="3568199"/>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9" idx="1"/>
              <a:endCxn id="13" idx="5"/>
            </p:cNvCxnSpPr>
            <p:nvPr/>
          </p:nvCxnSpPr>
          <p:spPr>
            <a:xfrm flipH="1" flipV="1">
              <a:off x="13489467" y="3105658"/>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10314602" y="289481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1" name="Oval 80"/>
            <p:cNvSpPr/>
            <p:nvPr/>
          </p:nvSpPr>
          <p:spPr>
            <a:xfrm>
              <a:off x="10959301" y="3354136"/>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2" name="Straight Arrow Connector 81"/>
            <p:cNvCxnSpPr>
              <a:stCxn id="90" idx="5"/>
              <a:endCxn id="91" idx="1"/>
            </p:cNvCxnSpPr>
            <p:nvPr/>
          </p:nvCxnSpPr>
          <p:spPr>
            <a:xfrm>
              <a:off x="10560311" y="3108873"/>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9967249" y="3407194"/>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4" name="Oval 83"/>
            <p:cNvSpPr/>
            <p:nvPr/>
          </p:nvSpPr>
          <p:spPr>
            <a:xfrm>
              <a:off x="10499810" y="402842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5" name="Straight Arrow Connector 84"/>
            <p:cNvCxnSpPr>
              <a:stCxn id="95" idx="5"/>
              <a:endCxn id="96" idx="1"/>
            </p:cNvCxnSpPr>
            <p:nvPr/>
          </p:nvCxnSpPr>
          <p:spPr>
            <a:xfrm>
              <a:off x="10212958" y="3621257"/>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9570681" y="3941744"/>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7" name="Oval 86"/>
            <p:cNvSpPr/>
            <p:nvPr/>
          </p:nvSpPr>
          <p:spPr>
            <a:xfrm>
              <a:off x="9786493" y="4452250"/>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88" name="Straight Arrow Connector 87"/>
            <p:cNvCxnSpPr>
              <a:endCxn id="96" idx="2"/>
            </p:cNvCxnSpPr>
            <p:nvPr/>
          </p:nvCxnSpPr>
          <p:spPr>
            <a:xfrm>
              <a:off x="9858547" y="4067139"/>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9816390" y="4155807"/>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95" idx="6"/>
              <a:endCxn id="91" idx="2"/>
            </p:cNvCxnSpPr>
            <p:nvPr/>
          </p:nvCxnSpPr>
          <p:spPr>
            <a:xfrm flipV="1">
              <a:off x="10255115" y="3479531"/>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1326894" y="3816677"/>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92" name="Straight Arrow Connector 91"/>
            <p:cNvCxnSpPr>
              <a:stCxn id="91" idx="3"/>
              <a:endCxn id="96" idx="7"/>
            </p:cNvCxnSpPr>
            <p:nvPr/>
          </p:nvCxnSpPr>
          <p:spPr>
            <a:xfrm flipH="1">
              <a:off x="10745519" y="3568199"/>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0458535" y="4577645"/>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94" name="Straight Arrow Connector 93"/>
            <p:cNvCxnSpPr>
              <a:endCxn id="96" idx="4"/>
            </p:cNvCxnSpPr>
            <p:nvPr/>
          </p:nvCxnSpPr>
          <p:spPr>
            <a:xfrm flipV="1">
              <a:off x="10602468" y="4279219"/>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10704244" y="4030740"/>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91" idx="5"/>
            </p:cNvCxnSpPr>
            <p:nvPr/>
          </p:nvCxnSpPr>
          <p:spPr>
            <a:xfrm flipH="1" flipV="1">
              <a:off x="11205010" y="3568199"/>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1" idx="7"/>
              <a:endCxn id="23" idx="3"/>
            </p:cNvCxnSpPr>
            <p:nvPr/>
          </p:nvCxnSpPr>
          <p:spPr>
            <a:xfrm flipV="1">
              <a:off x="11572603" y="3693266"/>
              <a:ext cx="324692" cy="16013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11504247" y="444478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1" name="Oval 100"/>
            <p:cNvSpPr/>
            <p:nvPr/>
          </p:nvSpPr>
          <p:spPr>
            <a:xfrm>
              <a:off x="12148946" y="4904109"/>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2" name="Straight Arrow Connector 101"/>
            <p:cNvCxnSpPr>
              <a:stCxn id="110" idx="5"/>
              <a:endCxn id="111" idx="1"/>
            </p:cNvCxnSpPr>
            <p:nvPr/>
          </p:nvCxnSpPr>
          <p:spPr>
            <a:xfrm>
              <a:off x="11749956" y="4658846"/>
              <a:ext cx="441147" cy="28199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1156894" y="4957167"/>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4" name="Oval 103"/>
            <p:cNvSpPr/>
            <p:nvPr/>
          </p:nvSpPr>
          <p:spPr>
            <a:xfrm>
              <a:off x="11689455" y="5578402"/>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5" name="Straight Arrow Connector 104"/>
            <p:cNvCxnSpPr>
              <a:stCxn id="115" idx="5"/>
              <a:endCxn id="116" idx="1"/>
            </p:cNvCxnSpPr>
            <p:nvPr/>
          </p:nvCxnSpPr>
          <p:spPr>
            <a:xfrm>
              <a:off x="11402603" y="5171230"/>
              <a:ext cx="329009" cy="4438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0760326" y="5491717"/>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7" name="Oval 106"/>
            <p:cNvSpPr/>
            <p:nvPr/>
          </p:nvSpPr>
          <p:spPr>
            <a:xfrm>
              <a:off x="10976138" y="6002223"/>
              <a:ext cx="287866" cy="25079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08" name="Straight Arrow Connector 107"/>
            <p:cNvCxnSpPr>
              <a:endCxn id="116" idx="2"/>
            </p:cNvCxnSpPr>
            <p:nvPr/>
          </p:nvCxnSpPr>
          <p:spPr>
            <a:xfrm>
              <a:off x="11048192" y="5617112"/>
              <a:ext cx="641263" cy="866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1006035" y="5705780"/>
              <a:ext cx="114036" cy="2964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15" idx="6"/>
              <a:endCxn id="111" idx="2"/>
            </p:cNvCxnSpPr>
            <p:nvPr/>
          </p:nvCxnSpPr>
          <p:spPr>
            <a:xfrm flipV="1">
              <a:off x="11444760" y="5029504"/>
              <a:ext cx="704186" cy="5305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12516539" y="5366650"/>
              <a:ext cx="287866" cy="250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12" name="Straight Arrow Connector 111"/>
            <p:cNvCxnSpPr>
              <a:stCxn id="111" idx="3"/>
              <a:endCxn id="116" idx="7"/>
            </p:cNvCxnSpPr>
            <p:nvPr/>
          </p:nvCxnSpPr>
          <p:spPr>
            <a:xfrm flipH="1">
              <a:off x="11935164" y="5118172"/>
              <a:ext cx="255939" cy="4969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11648180" y="6127618"/>
              <a:ext cx="287866" cy="25079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14" name="Straight Arrow Connector 113"/>
            <p:cNvCxnSpPr>
              <a:endCxn id="116" idx="4"/>
            </p:cNvCxnSpPr>
            <p:nvPr/>
          </p:nvCxnSpPr>
          <p:spPr>
            <a:xfrm flipV="1">
              <a:off x="11792113" y="5829192"/>
              <a:ext cx="41275" cy="2984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11893889" y="5580713"/>
              <a:ext cx="664807" cy="5836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11" idx="5"/>
            </p:cNvCxnSpPr>
            <p:nvPr/>
          </p:nvCxnSpPr>
          <p:spPr>
            <a:xfrm flipH="1" flipV="1">
              <a:off x="12394655" y="5118172"/>
              <a:ext cx="164041" cy="2852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3" idx="4"/>
              <a:endCxn id="106" idx="1"/>
            </p:cNvCxnSpPr>
            <p:nvPr/>
          </p:nvCxnSpPr>
          <p:spPr>
            <a:xfrm>
              <a:off x="10602468" y="4828435"/>
              <a:ext cx="200015" cy="7000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1" idx="7"/>
              <a:endCxn id="45" idx="3"/>
            </p:cNvCxnSpPr>
            <p:nvPr/>
          </p:nvCxnSpPr>
          <p:spPr>
            <a:xfrm flipV="1">
              <a:off x="12394655" y="4329167"/>
              <a:ext cx="390494" cy="6116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0" idx="0"/>
              <a:endCxn id="91" idx="4"/>
            </p:cNvCxnSpPr>
            <p:nvPr/>
          </p:nvCxnSpPr>
          <p:spPr>
            <a:xfrm flipH="1" flipV="1">
              <a:off x="11470827" y="4067467"/>
              <a:ext cx="177353" cy="37731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a:extLst>
              <a:ext uri="{FF2B5EF4-FFF2-40B4-BE49-F238E27FC236}">
                <a16:creationId xmlns:a16="http://schemas.microsoft.com/office/drawing/2014/main" id="{03B7C4A5-FE60-A345-ADDA-9FBB12D9B003}"/>
              </a:ext>
            </a:extLst>
          </p:cNvPr>
          <p:cNvCxnSpPr>
            <a:cxnSpLocks/>
            <a:stCxn id="24" idx="6"/>
            <a:endCxn id="45" idx="2"/>
          </p:cNvCxnSpPr>
          <p:nvPr/>
        </p:nvCxnSpPr>
        <p:spPr>
          <a:xfrm>
            <a:off x="12972580" y="4650602"/>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94BEEE3-1BC8-5A4E-B121-F92876225651}"/>
              </a:ext>
            </a:extLst>
          </p:cNvPr>
          <p:cNvCxnSpPr>
            <a:cxnSpLocks/>
            <a:stCxn id="101" idx="0"/>
            <a:endCxn id="24" idx="4"/>
          </p:cNvCxnSpPr>
          <p:nvPr/>
        </p:nvCxnSpPr>
        <p:spPr>
          <a:xfrm flipH="1" flipV="1">
            <a:off x="12828647" y="4775997"/>
            <a:ext cx="77996" cy="6636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53EE40-3D74-9C4A-8263-E81D83945EA3}"/>
              </a:ext>
            </a:extLst>
          </p:cNvPr>
          <p:cNvCxnSpPr>
            <a:cxnSpLocks/>
            <a:stCxn id="93" idx="6"/>
            <a:endCxn id="103" idx="1"/>
          </p:cNvCxnSpPr>
          <p:nvPr/>
        </p:nvCxnSpPr>
        <p:spPr>
          <a:xfrm>
            <a:off x="11360165" y="5238538"/>
            <a:ext cx="452650" cy="29085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EE5EEF2-FBF7-7743-A4CF-AE6E629139B8}"/>
              </a:ext>
            </a:extLst>
          </p:cNvPr>
          <p:cNvCxnSpPr>
            <a:cxnSpLocks/>
            <a:stCxn id="93" idx="2"/>
            <a:endCxn id="87" idx="6"/>
          </p:cNvCxnSpPr>
          <p:nvPr/>
        </p:nvCxnSpPr>
        <p:spPr>
          <a:xfrm flipH="1" flipV="1">
            <a:off x="10688123" y="5113143"/>
            <a:ext cx="384176" cy="1253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757A05B-2B31-9249-AA54-FB6948270651}"/>
              </a:ext>
            </a:extLst>
          </p:cNvPr>
          <p:cNvCxnSpPr>
            <a:cxnSpLocks/>
            <a:stCxn id="81" idx="7"/>
            <a:endCxn id="17" idx="2"/>
          </p:cNvCxnSpPr>
          <p:nvPr/>
        </p:nvCxnSpPr>
        <p:spPr>
          <a:xfrm flipV="1">
            <a:off x="11818774" y="3605546"/>
            <a:ext cx="1046696" cy="3208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FFC47C-14A0-A143-9C80-F914B658107E}"/>
              </a:ext>
            </a:extLst>
          </p:cNvPr>
          <p:cNvCxnSpPr>
            <a:cxnSpLocks/>
            <a:stCxn id="17" idx="0"/>
            <a:endCxn id="12" idx="3"/>
          </p:cNvCxnSpPr>
          <p:nvPr/>
        </p:nvCxnSpPr>
        <p:spPr>
          <a:xfrm flipV="1">
            <a:off x="13009403" y="3181830"/>
            <a:ext cx="245577" cy="29832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26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that a Graph Databases are Different from a Graph</a:t>
            </a:r>
            <a:r>
              <a:rPr lang="en-US" b="1" dirty="0">
                <a:solidFill>
                  <a:schemeClr val="accent1"/>
                </a:solidFill>
              </a:rPr>
              <a:t>ics </a:t>
            </a:r>
            <a:r>
              <a:rPr lang="en-US" b="1" dirty="0">
                <a:solidFill>
                  <a:schemeClr val="tx1"/>
                </a:solidFill>
              </a:rPr>
              <a:t>Cards</a:t>
            </a:r>
            <a:endParaRPr lang="en-US" dirty="0">
              <a:solidFill>
                <a:schemeClr val="tx1"/>
              </a:solidFill>
            </a:endParaRPr>
          </a:p>
        </p:txBody>
      </p:sp>
      <p:sp>
        <p:nvSpPr>
          <p:cNvPr id="3" name="Slide Number Placeholder 2"/>
          <p:cNvSpPr>
            <a:spLocks noGrp="1"/>
          </p:cNvSpPr>
          <p:nvPr>
            <p:ph type="sldNum" sz="quarter" idx="12"/>
          </p:nvPr>
        </p:nvSpPr>
        <p:spPr/>
        <p:txBody>
          <a:bodyPr/>
          <a:lstStyle/>
          <a:p>
            <a:fld id="{3310D8EA-3107-4873-B9AB-DD7D3E79053A}" type="slidenum">
              <a:rPr lang="en-US" smtClean="0"/>
              <a:t>24</a:t>
            </a:fld>
            <a:endParaRPr lang="en-US"/>
          </a:p>
        </p:txBody>
      </p:sp>
      <p:sp>
        <p:nvSpPr>
          <p:cNvPr id="8" name="Text Placeholder 7"/>
          <p:cNvSpPr>
            <a:spLocks noGrp="1"/>
          </p:cNvSpPr>
          <p:nvPr>
            <p:ph type="body" sz="quarter" idx="14"/>
          </p:nvPr>
        </p:nvSpPr>
        <p:spPr/>
        <p:txBody>
          <a:bodyPr/>
          <a:lstStyle/>
          <a:p>
            <a:pPr marL="0" indent="0">
              <a:buNone/>
            </a:pPr>
            <a:r>
              <a:rPr lang="en-US" sz="3600" dirty="0"/>
              <a:t>Graph Database</a:t>
            </a:r>
          </a:p>
        </p:txBody>
      </p:sp>
      <p:sp>
        <p:nvSpPr>
          <p:cNvPr id="5" name="Content Placeholder 4"/>
          <p:cNvSpPr>
            <a:spLocks noGrp="1"/>
          </p:cNvSpPr>
          <p:nvPr>
            <p:ph type="body" sz="quarter" idx="16"/>
          </p:nvPr>
        </p:nvSpPr>
        <p:spPr>
          <a:xfrm>
            <a:off x="9218383" y="2682242"/>
            <a:ext cx="6995160" cy="973243"/>
          </a:xfrm>
        </p:spPr>
        <p:txBody>
          <a:bodyPr/>
          <a:lstStyle/>
          <a:p>
            <a:pPr>
              <a:buNone/>
            </a:pPr>
            <a:r>
              <a:rPr lang="en-US" sz="3600" dirty="0"/>
              <a:t>Graph</a:t>
            </a:r>
            <a:r>
              <a:rPr lang="en-US" sz="3600" b="1" dirty="0">
                <a:solidFill>
                  <a:srgbClr val="FF0000"/>
                </a:solidFill>
              </a:rPr>
              <a:t>ics</a:t>
            </a:r>
            <a:r>
              <a:rPr lang="en-US" sz="3600" dirty="0"/>
              <a:t> - GPU Database</a:t>
            </a:r>
          </a:p>
        </p:txBody>
      </p:sp>
      <p:sp>
        <p:nvSpPr>
          <p:cNvPr id="6" name="Content Placeholder 5"/>
          <p:cNvSpPr>
            <a:spLocks noGrp="1"/>
          </p:cNvSpPr>
          <p:nvPr>
            <p:ph type="body" sz="quarter" idx="19"/>
          </p:nvPr>
        </p:nvSpPr>
        <p:spPr>
          <a:xfrm>
            <a:off x="726438" y="3655480"/>
            <a:ext cx="8068628" cy="3778562"/>
          </a:xfrm>
        </p:spPr>
        <p:txBody>
          <a:bodyPr vert="horz" lIns="137160" tIns="137160" rIns="91440" bIns="0" rtlCol="0" anchor="t">
            <a:noAutofit/>
          </a:bodyPr>
          <a:lstStyle/>
          <a:p>
            <a:pPr marL="457200" indent="-457200">
              <a:buFont typeface="Arial" charset="0"/>
              <a:buChar char="•"/>
            </a:pPr>
            <a:r>
              <a:rPr lang="en-US" dirty="0"/>
              <a:t>Focus on fast traversal of graph structures</a:t>
            </a:r>
          </a:p>
          <a:p>
            <a:pPr marL="457200" indent="-457200">
              <a:buFont typeface="Arial" charset="0"/>
              <a:buChar char="•"/>
            </a:pPr>
            <a:r>
              <a:rPr lang="en-US" dirty="0"/>
              <a:t>Many systems (but not all) use </a:t>
            </a:r>
            <a:r>
              <a:rPr lang="en-US" b="1" dirty="0"/>
              <a:t>index-free adjacency </a:t>
            </a:r>
            <a:r>
              <a:rPr lang="en-US" dirty="0"/>
              <a:t>where no “lookups” are needed to find adjacent nodes in a graph</a:t>
            </a:r>
          </a:p>
          <a:p>
            <a:pPr marL="457200" indent="-457200">
              <a:buFont typeface="Arial" charset="0"/>
              <a:buChar char="•"/>
            </a:pPr>
            <a:r>
              <a:rPr lang="en-US" dirty="0"/>
              <a:t>Graph query language is focused on graph traversal</a:t>
            </a:r>
          </a:p>
          <a:p>
            <a:pPr marL="457200" indent="-457200">
              <a:buFont typeface="Arial" charset="0"/>
              <a:buChar char="•"/>
            </a:pPr>
            <a:r>
              <a:rPr lang="en-US" dirty="0"/>
              <a:t>Custom hardware provides for up to </a:t>
            </a:r>
            <a:r>
              <a:rPr lang="is-IS" dirty="0"/>
              <a:t>1,000 billion traversal evaluations per second (GTEPS)</a:t>
            </a:r>
            <a:endParaRPr lang="en-US" dirty="0"/>
          </a:p>
          <a:p>
            <a:pPr marL="457200" indent="-457200">
              <a:buFont typeface="Arial" charset="0"/>
              <a:buChar char="•"/>
            </a:pPr>
            <a:endParaRPr lang="en-US" dirty="0"/>
          </a:p>
          <a:p>
            <a:pPr marL="457200" indent="-457200">
              <a:buFont typeface="Arial" charset="0"/>
              <a:buChar char="•"/>
            </a:pPr>
            <a:r>
              <a:rPr lang="en-US" b="1" dirty="0"/>
              <a:t>Examples: </a:t>
            </a:r>
            <a:r>
              <a:rPr lang="en-US" dirty="0"/>
              <a:t>Neo4J, TigerGraph, StarDog, Janus Graph, AWS Neptune, Cray Graph Engine</a:t>
            </a:r>
          </a:p>
          <a:p>
            <a:pPr marL="457200" indent="-457200"/>
            <a:endParaRPr lang="en-US" dirty="0"/>
          </a:p>
        </p:txBody>
      </p:sp>
      <p:sp>
        <p:nvSpPr>
          <p:cNvPr id="9" name="Text Placeholder 8"/>
          <p:cNvSpPr>
            <a:spLocks noGrp="1"/>
          </p:cNvSpPr>
          <p:nvPr>
            <p:ph type="body" sz="quarter" idx="21"/>
          </p:nvPr>
        </p:nvSpPr>
        <p:spPr>
          <a:xfrm>
            <a:off x="9218383" y="3655480"/>
            <a:ext cx="6995160" cy="3778563"/>
          </a:xfrm>
        </p:spPr>
        <p:txBody>
          <a:bodyPr vert="horz" lIns="137160" tIns="137160" rIns="91440" bIns="0" rtlCol="0" anchor="t">
            <a:noAutofit/>
          </a:bodyPr>
          <a:lstStyle/>
          <a:p>
            <a:pPr marL="457200" indent="-457200">
              <a:buFont typeface="Arial" charset="0"/>
              <a:buChar char="•"/>
            </a:pPr>
            <a:r>
              <a:rPr lang="en-US" dirty="0"/>
              <a:t>Database that uses Graphics Processing Units to perform in-memory analytics</a:t>
            </a:r>
          </a:p>
          <a:p>
            <a:pPr marL="457200" indent="-457200">
              <a:buFont typeface="Arial" charset="0"/>
              <a:buChar char="•"/>
            </a:pPr>
            <a:r>
              <a:rPr lang="en-US" dirty="0"/>
              <a:t>Focus on fast </a:t>
            </a:r>
            <a:r>
              <a:rPr lang="en-US" b="1" dirty="0"/>
              <a:t>matrix</a:t>
            </a:r>
            <a:r>
              <a:rPr lang="en-US" dirty="0"/>
              <a:t> manipulation via specialized hardware</a:t>
            </a:r>
          </a:p>
          <a:p>
            <a:pPr marL="457200" indent="-457200">
              <a:buFont typeface="Arial" charset="0"/>
              <a:buChar char="•"/>
            </a:pPr>
            <a:r>
              <a:rPr lang="en-US" dirty="0"/>
              <a:t>GPUs can be used to increase graph traversal speeds and perform real-time analytics</a:t>
            </a:r>
          </a:p>
          <a:p>
            <a:pPr marL="457200" indent="-457200">
              <a:buFont typeface="Arial" charset="0"/>
              <a:buChar char="•"/>
            </a:pPr>
            <a:r>
              <a:rPr lang="en-US" dirty="0"/>
              <a:t>GPUs are heavily used in AI and training Deep Learning networks</a:t>
            </a:r>
            <a:br>
              <a:rPr lang="en-US" dirty="0"/>
            </a:br>
            <a:endParaRPr lang="en-US" dirty="0"/>
          </a:p>
          <a:p>
            <a:pPr marL="457200" indent="-457200">
              <a:buFont typeface="Arial" charset="0"/>
              <a:buChar char="•"/>
            </a:pPr>
            <a:r>
              <a:rPr lang="en-US" b="1" dirty="0"/>
              <a:t>Example:</a:t>
            </a:r>
            <a:r>
              <a:rPr lang="en-US" dirty="0"/>
              <a:t> KeneticaDB, MapD, SQREAM</a:t>
            </a:r>
          </a:p>
          <a:p>
            <a:endParaRPr lang="en-US" dirty="0"/>
          </a:p>
        </p:txBody>
      </p:sp>
    </p:spTree>
    <p:extLst>
      <p:ext uri="{BB962C8B-B14F-4D97-AF65-F5344CB8AC3E}">
        <p14:creationId xmlns:p14="http://schemas.microsoft.com/office/powerpoint/2010/main" val="377894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2908" y="554984"/>
            <a:ext cx="14427518" cy="900113"/>
          </a:xfrm>
        </p:spPr>
        <p:txBody>
          <a:bodyPr/>
          <a:lstStyle/>
          <a:p>
            <a:r>
              <a:rPr lang="en-US" dirty="0"/>
              <a:t>Relational vs. Graph</a:t>
            </a:r>
          </a:p>
        </p:txBody>
      </p:sp>
      <p:sp>
        <p:nvSpPr>
          <p:cNvPr id="6" name="Content Placeholder 5"/>
          <p:cNvSpPr>
            <a:spLocks noGrp="1"/>
          </p:cNvSpPr>
          <p:nvPr>
            <p:ph sz="half" idx="1"/>
          </p:nvPr>
        </p:nvSpPr>
        <p:spPr>
          <a:xfrm>
            <a:off x="1421592" y="4981250"/>
            <a:ext cx="7043738" cy="3989388"/>
          </a:xfrm>
        </p:spPr>
        <p:txBody>
          <a:bodyPr/>
          <a:lstStyle/>
          <a:p>
            <a:pPr marL="514350" indent="-514350">
              <a:buFont typeface="+mj-lt"/>
              <a:buAutoNum type="arabicPeriod"/>
            </a:pPr>
            <a:r>
              <a:rPr lang="en-US" sz="2000" dirty="0"/>
              <a:t>Atomic unit of storage is a </a:t>
            </a:r>
            <a:r>
              <a:rPr lang="en-US" sz="2000" b="1" dirty="0"/>
              <a:t>row</a:t>
            </a:r>
            <a:r>
              <a:rPr lang="en-US" sz="2000" dirty="0"/>
              <a:t> of a table and data is appended to a table one row at a time</a:t>
            </a:r>
          </a:p>
          <a:p>
            <a:pPr marL="514350" indent="-514350">
              <a:buFont typeface="+mj-lt"/>
              <a:buAutoNum type="arabicPeriod"/>
            </a:pPr>
            <a:r>
              <a:rPr lang="en-US" sz="2000" dirty="0"/>
              <a:t>All </a:t>
            </a:r>
            <a:r>
              <a:rPr lang="en-US" sz="2000" b="1" dirty="0"/>
              <a:t>columns</a:t>
            </a:r>
            <a:r>
              <a:rPr lang="en-US" sz="2000" dirty="0"/>
              <a:t> within a table must have the same structure and no variations within a table are allowed</a:t>
            </a:r>
          </a:p>
          <a:p>
            <a:pPr marL="514350" indent="-514350">
              <a:buFont typeface="+mj-lt"/>
              <a:buAutoNum type="arabicPeriod"/>
            </a:pPr>
            <a:r>
              <a:rPr lang="en-US" sz="2000" dirty="0"/>
              <a:t>Table structures are </a:t>
            </a:r>
            <a:r>
              <a:rPr lang="en-US" sz="2000" b="1" dirty="0"/>
              <a:t>fixed</a:t>
            </a:r>
            <a:r>
              <a:rPr lang="en-US" sz="2000" dirty="0"/>
              <a:t> after design – all rows have the same structure</a:t>
            </a:r>
          </a:p>
          <a:p>
            <a:pPr marL="514350" indent="-514350">
              <a:buFont typeface="+mj-lt"/>
              <a:buAutoNum type="arabicPeriod"/>
            </a:pPr>
            <a:r>
              <a:rPr lang="en-US" sz="2000" dirty="0"/>
              <a:t>Relationship traversal is done via JOINs at runtime using log(N) </a:t>
            </a:r>
            <a:r>
              <a:rPr lang="en-US" sz="2000" b="1" dirty="0"/>
              <a:t>search’s</a:t>
            </a:r>
            <a:r>
              <a:rPr lang="en-US" sz="2000" dirty="0"/>
              <a:t> calculated at </a:t>
            </a:r>
            <a:r>
              <a:rPr lang="en-US" sz="2000" b="1" dirty="0"/>
              <a:t>query</a:t>
            </a:r>
            <a:r>
              <a:rPr lang="en-US" sz="2000" dirty="0"/>
              <a:t> time</a:t>
            </a:r>
          </a:p>
          <a:p>
            <a:pPr marL="514350" indent="-514350">
              <a:buFont typeface="+mj-lt"/>
              <a:buAutoNum type="arabicPeriod"/>
            </a:pPr>
            <a:r>
              <a:rPr lang="en-US" sz="2000" dirty="0"/>
              <a:t>Difficult to distribute over a cluster of 100+ nodes</a:t>
            </a:r>
          </a:p>
          <a:p>
            <a:pPr marL="514350" indent="-514350">
              <a:buFont typeface="+mj-lt"/>
              <a:buAutoNum type="arabicPeriod"/>
            </a:pPr>
            <a:endParaRPr lang="en-US" sz="2000" dirty="0"/>
          </a:p>
        </p:txBody>
      </p:sp>
      <p:sp>
        <p:nvSpPr>
          <p:cNvPr id="7" name="Content Placeholder 6"/>
          <p:cNvSpPr>
            <a:spLocks noGrp="1"/>
          </p:cNvSpPr>
          <p:nvPr>
            <p:ph sz="half" idx="2"/>
          </p:nvPr>
        </p:nvSpPr>
        <p:spPr>
          <a:xfrm>
            <a:off x="9033330" y="4921395"/>
            <a:ext cx="7217229" cy="3989388"/>
          </a:xfrm>
        </p:spPr>
        <p:txBody>
          <a:bodyPr/>
          <a:lstStyle/>
          <a:p>
            <a:pPr marL="514350" indent="-514350">
              <a:buFont typeface="+mj-lt"/>
              <a:buAutoNum type="arabicPeriod"/>
            </a:pPr>
            <a:r>
              <a:rPr lang="en-US" sz="2000" dirty="0"/>
              <a:t>Atomic unit of storage are </a:t>
            </a:r>
            <a:r>
              <a:rPr lang="en-US" sz="2000" b="1" dirty="0"/>
              <a:t>nodes</a:t>
            </a:r>
            <a:r>
              <a:rPr lang="en-US" sz="2000" dirty="0"/>
              <a:t> and </a:t>
            </a:r>
            <a:r>
              <a:rPr lang="en-US" sz="2000" b="1" dirty="0"/>
              <a:t>edges</a:t>
            </a:r>
          </a:p>
          <a:p>
            <a:pPr marL="514350" indent="-514350">
              <a:buFont typeface="+mj-lt"/>
              <a:buAutoNum type="arabicPeriod"/>
            </a:pPr>
            <a:r>
              <a:rPr lang="en-US" sz="2000" dirty="0"/>
              <a:t>Each node and edge may have independent properties that are determined at run time (schema agnostic)</a:t>
            </a:r>
          </a:p>
          <a:p>
            <a:pPr marL="514350" indent="-514350">
              <a:buFont typeface="+mj-lt"/>
              <a:buAutoNum type="arabicPeriod"/>
            </a:pPr>
            <a:r>
              <a:rPr lang="en-US" sz="2000" dirty="0"/>
              <a:t>Joins between nodes and edges are computed at </a:t>
            </a:r>
            <a:r>
              <a:rPr lang="en-US" sz="2000" b="1" dirty="0"/>
              <a:t>load</a:t>
            </a:r>
            <a:r>
              <a:rPr lang="en-US" sz="2000" dirty="0"/>
              <a:t> time and are stored as memory pointers</a:t>
            </a:r>
          </a:p>
          <a:p>
            <a:pPr marL="514350" indent="-514350">
              <a:buFont typeface="+mj-lt"/>
              <a:buAutoNum type="arabicPeriod"/>
            </a:pPr>
            <a:r>
              <a:rPr lang="en-US" sz="2000" dirty="0"/>
              <a:t>Relationship traversal is done using pointer hopping – each core can evaluate </a:t>
            </a:r>
            <a:r>
              <a:rPr lang="en-US" sz="2000" b="1" dirty="0"/>
              <a:t>2M hops per second</a:t>
            </a:r>
          </a:p>
          <a:p>
            <a:pPr marL="514350" indent="-514350">
              <a:buFont typeface="+mj-lt"/>
              <a:buAutoNum type="arabicPeriod"/>
            </a:pPr>
            <a:r>
              <a:rPr lang="en-US" sz="2000" b="1" dirty="0"/>
              <a:t>Distributed</a:t>
            </a:r>
            <a:r>
              <a:rPr lang="en-US" sz="2000" dirty="0"/>
              <a:t> graph products are new</a:t>
            </a:r>
          </a:p>
        </p:txBody>
      </p:sp>
      <p:sp>
        <p:nvSpPr>
          <p:cNvPr id="4" name="Slide Number Placeholder 3"/>
          <p:cNvSpPr>
            <a:spLocks noGrp="1"/>
          </p:cNvSpPr>
          <p:nvPr>
            <p:ph type="sldNum" sz="quarter" idx="12"/>
          </p:nvPr>
        </p:nvSpPr>
        <p:spPr/>
        <p:txBody>
          <a:bodyPr/>
          <a:lstStyle/>
          <a:p>
            <a:fld id="{00000000-1234-1234-1234-123412341234}" type="slidenum">
              <a:rPr lang="en" smtClean="0"/>
              <a:pPr/>
              <a:t>25</a:t>
            </a:fld>
            <a:endParaRPr lang="en"/>
          </a:p>
        </p:txBody>
      </p:sp>
      <p:sp>
        <p:nvSpPr>
          <p:cNvPr id="9" name="Text Placeholder 8"/>
          <p:cNvSpPr>
            <a:spLocks noGrp="1"/>
          </p:cNvSpPr>
          <p:nvPr>
            <p:ph type="body" idx="13"/>
          </p:nvPr>
        </p:nvSpPr>
        <p:spPr>
          <a:xfrm>
            <a:off x="3007442" y="1904881"/>
            <a:ext cx="4607238" cy="459455"/>
          </a:xfrm>
          <a:ln>
            <a:noFill/>
          </a:ln>
        </p:spPr>
        <p:txBody>
          <a:bodyPr/>
          <a:lstStyle/>
          <a:p>
            <a:pPr algn="ctr"/>
            <a:r>
              <a:rPr lang="en-US" b="1" dirty="0">
                <a:solidFill>
                  <a:schemeClr val="tx1"/>
                </a:solidFill>
              </a:rPr>
              <a:t>Relational (row store)</a:t>
            </a:r>
          </a:p>
        </p:txBody>
      </p:sp>
      <p:sp>
        <p:nvSpPr>
          <p:cNvPr id="8" name="Text Placeholder 7"/>
          <p:cNvSpPr>
            <a:spLocks noGrp="1"/>
          </p:cNvSpPr>
          <p:nvPr>
            <p:ph type="body" sz="quarter" idx="3"/>
          </p:nvPr>
        </p:nvSpPr>
        <p:spPr>
          <a:xfrm>
            <a:off x="8694162" y="1951056"/>
            <a:ext cx="7189470" cy="721783"/>
          </a:xfrm>
        </p:spPr>
        <p:txBody>
          <a:bodyPr/>
          <a:lstStyle/>
          <a:p>
            <a:pPr algn="ctr"/>
            <a:r>
              <a:rPr lang="en-US" b="1" dirty="0">
                <a:solidFill>
                  <a:schemeClr val="tx1"/>
                </a:solidFill>
              </a:rPr>
              <a:t>Graph</a:t>
            </a:r>
          </a:p>
        </p:txBody>
      </p:sp>
      <p:sp>
        <p:nvSpPr>
          <p:cNvPr id="12" name="Rectangle 11"/>
          <p:cNvSpPr/>
          <p:nvPr/>
        </p:nvSpPr>
        <p:spPr bwMode="auto">
          <a:xfrm>
            <a:off x="4116369" y="2859233"/>
            <a:ext cx="4594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ID</a:t>
            </a:r>
          </a:p>
        </p:txBody>
      </p:sp>
      <p:sp>
        <p:nvSpPr>
          <p:cNvPr id="13" name="Rectangle 12"/>
          <p:cNvSpPr/>
          <p:nvPr/>
        </p:nvSpPr>
        <p:spPr bwMode="auto">
          <a:xfrm>
            <a:off x="4116369" y="30027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4116367" y="31837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4116367" y="33647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4116367" y="354569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4116367" y="37266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4116366" y="39076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4116366" y="40886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4575865" y="2859233"/>
            <a:ext cx="7351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NAME</a:t>
            </a:r>
          </a:p>
        </p:txBody>
      </p:sp>
      <p:sp>
        <p:nvSpPr>
          <p:cNvPr id="21" name="Rectangle 20"/>
          <p:cNvSpPr/>
          <p:nvPr/>
        </p:nvSpPr>
        <p:spPr bwMode="auto">
          <a:xfrm>
            <a:off x="4575865" y="30027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4575864" y="31837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4575864" y="33647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4575864" y="354569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4575864" y="37266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4575862" y="39076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4575862" y="40886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5311064" y="2859233"/>
            <a:ext cx="459492"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DATE</a:t>
            </a:r>
          </a:p>
        </p:txBody>
      </p:sp>
      <p:sp>
        <p:nvSpPr>
          <p:cNvPr id="29" name="Rectangle 28"/>
          <p:cNvSpPr/>
          <p:nvPr/>
        </p:nvSpPr>
        <p:spPr bwMode="auto">
          <a:xfrm>
            <a:off x="5311064" y="30027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5311063" y="31837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5311063" y="33647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5311063" y="354569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5311063" y="37266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5311063" y="39076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5311063" y="40886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5770558" y="2859233"/>
            <a:ext cx="631967"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AMOUNT</a:t>
            </a:r>
          </a:p>
        </p:txBody>
      </p:sp>
      <p:sp>
        <p:nvSpPr>
          <p:cNvPr id="37" name="Rectangle 36"/>
          <p:cNvSpPr/>
          <p:nvPr/>
        </p:nvSpPr>
        <p:spPr bwMode="auto">
          <a:xfrm>
            <a:off x="5770558" y="30027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5770557" y="31837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5770557" y="33647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5770557" y="354569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5770557" y="37266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5770555" y="39076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5770555" y="40886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grpSp>
        <p:nvGrpSpPr>
          <p:cNvPr id="44" name="Group 242"/>
          <p:cNvGrpSpPr/>
          <p:nvPr/>
        </p:nvGrpSpPr>
        <p:grpSpPr>
          <a:xfrm>
            <a:off x="11222375" y="2495963"/>
            <a:ext cx="2234618" cy="1600200"/>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4116365" y="4081543"/>
            <a:ext cx="2286156" cy="195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4385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BB44-43DB-C44E-9784-AA72CF897E1B}"/>
              </a:ext>
            </a:extLst>
          </p:cNvPr>
          <p:cNvSpPr>
            <a:spLocks noGrp="1"/>
          </p:cNvSpPr>
          <p:nvPr>
            <p:ph type="title"/>
          </p:nvPr>
        </p:nvSpPr>
        <p:spPr/>
        <p:txBody>
          <a:bodyPr/>
          <a:lstStyle/>
          <a:p>
            <a:r>
              <a:rPr lang="en-US" dirty="0"/>
              <a:t>Example: Learning Embeddings Via Random Walk</a:t>
            </a:r>
          </a:p>
        </p:txBody>
      </p:sp>
      <p:sp>
        <p:nvSpPr>
          <p:cNvPr id="3" name="Content Placeholder 2">
            <a:extLst>
              <a:ext uri="{FF2B5EF4-FFF2-40B4-BE49-F238E27FC236}">
                <a16:creationId xmlns:a16="http://schemas.microsoft.com/office/drawing/2014/main" id="{CC92D40A-863D-5A42-B62D-17B8EB8FAD46}"/>
              </a:ext>
            </a:extLst>
          </p:cNvPr>
          <p:cNvSpPr>
            <a:spLocks noGrp="1"/>
          </p:cNvSpPr>
          <p:nvPr>
            <p:ph idx="1"/>
          </p:nvPr>
        </p:nvSpPr>
        <p:spPr>
          <a:xfrm>
            <a:off x="7142714" y="2649660"/>
            <a:ext cx="8133874" cy="6189540"/>
          </a:xfrm>
        </p:spPr>
        <p:txBody>
          <a:bodyPr/>
          <a:lstStyle/>
          <a:p>
            <a:pPr marL="457198" indent="-457198"/>
            <a:r>
              <a:rPr lang="en-US" dirty="0"/>
              <a:t>NLP technologies have shown us that we can create low-dimensional embeddings for every word by looking at the sequence of words in text.</a:t>
            </a:r>
          </a:p>
          <a:p>
            <a:pPr marL="457198" indent="-457198"/>
            <a:r>
              <a:rPr lang="en-US" dirty="0"/>
              <a:t>Using Random Walk algorithms we can create a similar sequence of items to create embeddings for primary Vertices (Customer, Product etc.)</a:t>
            </a:r>
          </a:p>
          <a:p>
            <a:pPr marL="457198" indent="-457198"/>
            <a:r>
              <a:rPr lang="en-US" dirty="0"/>
              <a:t>We can use these embeddings for 50 msec comparisons over 100M items if we do the calculations in parallel</a:t>
            </a:r>
          </a:p>
          <a:p>
            <a:pPr marL="457198" indent="-457198"/>
            <a:r>
              <a:rPr lang="en-US" dirty="0"/>
              <a:t>Random Walks are very CPU intensive and require traversal of hundreds of millions of edges</a:t>
            </a:r>
          </a:p>
        </p:txBody>
      </p:sp>
      <p:sp>
        <p:nvSpPr>
          <p:cNvPr id="5" name="Slide Number Placeholder 4">
            <a:extLst>
              <a:ext uri="{FF2B5EF4-FFF2-40B4-BE49-F238E27FC236}">
                <a16:creationId xmlns:a16="http://schemas.microsoft.com/office/drawing/2014/main" id="{BD0C735B-F190-1940-81E1-E5C284B5F76C}"/>
              </a:ext>
            </a:extLst>
          </p:cNvPr>
          <p:cNvSpPr>
            <a:spLocks noGrp="1"/>
          </p:cNvSpPr>
          <p:nvPr>
            <p:ph type="sldNum" sz="quarter" idx="12"/>
          </p:nvPr>
        </p:nvSpPr>
        <p:spPr/>
        <p:txBody>
          <a:bodyPr/>
          <a:lstStyle/>
          <a:p>
            <a:pPr defTabSz="1228949"/>
            <a:fld id="{3310D8EA-3107-4873-B9AB-DD7D3E79053A}" type="slidenum">
              <a:rPr lang="en-US" kern="1200">
                <a:solidFill>
                  <a:srgbClr val="55565A">
                    <a:tint val="75000"/>
                  </a:srgbClr>
                </a:solidFill>
                <a:latin typeface="Arial" panose="020B0604020202020204"/>
              </a:rPr>
              <a:pPr defTabSz="1228949"/>
              <a:t>26</a:t>
            </a:fld>
            <a:endParaRPr lang="en-US" kern="1200">
              <a:solidFill>
                <a:srgbClr val="55565A">
                  <a:tint val="75000"/>
                </a:srgbClr>
              </a:solidFill>
              <a:latin typeface="Arial" panose="020B0604020202020204"/>
            </a:endParaRPr>
          </a:p>
        </p:txBody>
      </p:sp>
      <p:grpSp>
        <p:nvGrpSpPr>
          <p:cNvPr id="7" name="Group 242">
            <a:extLst>
              <a:ext uri="{FF2B5EF4-FFF2-40B4-BE49-F238E27FC236}">
                <a16:creationId xmlns:a16="http://schemas.microsoft.com/office/drawing/2014/main" id="{E42A265B-B8F8-E841-80F2-2A00A6FED46B}"/>
              </a:ext>
            </a:extLst>
          </p:cNvPr>
          <p:cNvGrpSpPr/>
          <p:nvPr/>
        </p:nvGrpSpPr>
        <p:grpSpPr>
          <a:xfrm>
            <a:off x="2114043" y="4448571"/>
            <a:ext cx="3839535" cy="3247344"/>
            <a:chOff x="3505200" y="4267200"/>
            <a:chExt cx="1676400" cy="1600200"/>
          </a:xfrm>
        </p:grpSpPr>
        <p:sp>
          <p:nvSpPr>
            <p:cNvPr id="8" name="Oval 7">
              <a:extLst>
                <a:ext uri="{FF2B5EF4-FFF2-40B4-BE49-F238E27FC236}">
                  <a16:creationId xmlns:a16="http://schemas.microsoft.com/office/drawing/2014/main" id="{6AFA2C99-03DB-6E4A-AB2B-94B19D85E628}"/>
                </a:ext>
              </a:extLst>
            </p:cNvPr>
            <p:cNvSpPr/>
            <p:nvPr/>
          </p:nvSpPr>
          <p:spPr bwMode="auto">
            <a:xfrm>
              <a:off x="4191000" y="4267200"/>
              <a:ext cx="228600" cy="228600"/>
            </a:xfrm>
            <a:prstGeom prst="ellipse">
              <a:avLst/>
            </a:prstGeom>
            <a:solidFill>
              <a:srgbClr val="FF00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9" name="Oval 8">
              <a:extLst>
                <a:ext uri="{FF2B5EF4-FFF2-40B4-BE49-F238E27FC236}">
                  <a16:creationId xmlns:a16="http://schemas.microsoft.com/office/drawing/2014/main" id="{E9F2381E-FE0A-D545-B909-6F61943B1A6A}"/>
                </a:ext>
              </a:extLst>
            </p:cNvPr>
            <p:cNvSpPr/>
            <p:nvPr/>
          </p:nvSpPr>
          <p:spPr bwMode="auto">
            <a:xfrm>
              <a:off x="3886200" y="4724400"/>
              <a:ext cx="228600" cy="228600"/>
            </a:xfrm>
            <a:prstGeom prst="ellipse">
              <a:avLst/>
            </a:prstGeom>
            <a:solidFill>
              <a:srgbClr val="996633"/>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0" name="Oval 9">
              <a:extLst>
                <a:ext uri="{FF2B5EF4-FFF2-40B4-BE49-F238E27FC236}">
                  <a16:creationId xmlns:a16="http://schemas.microsoft.com/office/drawing/2014/main" id="{E1BEDECD-0420-5A46-852F-20B7AB422560}"/>
                </a:ext>
              </a:extLst>
            </p:cNvPr>
            <p:cNvSpPr/>
            <p:nvPr/>
          </p:nvSpPr>
          <p:spPr bwMode="auto">
            <a:xfrm>
              <a:off x="4191000" y="5105400"/>
              <a:ext cx="228600" cy="228600"/>
            </a:xfrm>
            <a:prstGeom prst="ellipse">
              <a:avLst/>
            </a:prstGeom>
            <a:solidFill>
              <a:srgbClr val="7030A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1" name="Oval 10">
              <a:extLst>
                <a:ext uri="{FF2B5EF4-FFF2-40B4-BE49-F238E27FC236}">
                  <a16:creationId xmlns:a16="http://schemas.microsoft.com/office/drawing/2014/main" id="{41AB4FCC-24DA-F545-B0BA-E3738EABEA14}"/>
                </a:ext>
              </a:extLst>
            </p:cNvPr>
            <p:cNvSpPr/>
            <p:nvPr/>
          </p:nvSpPr>
          <p:spPr bwMode="auto">
            <a:xfrm>
              <a:off x="4724400" y="4495800"/>
              <a:ext cx="228600" cy="228600"/>
            </a:xfrm>
            <a:prstGeom prst="ellipse">
              <a:avLst/>
            </a:prstGeom>
            <a:solidFill>
              <a:schemeClr val="accent6"/>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2" name="Oval 11">
              <a:extLst>
                <a:ext uri="{FF2B5EF4-FFF2-40B4-BE49-F238E27FC236}">
                  <a16:creationId xmlns:a16="http://schemas.microsoft.com/office/drawing/2014/main" id="{609DBD7E-EF70-374B-83BA-BBEC7F6C8F77}"/>
                </a:ext>
              </a:extLst>
            </p:cNvPr>
            <p:cNvSpPr/>
            <p:nvPr/>
          </p:nvSpPr>
          <p:spPr bwMode="auto">
            <a:xfrm>
              <a:off x="4648200" y="4953000"/>
              <a:ext cx="228600" cy="228600"/>
            </a:xfrm>
            <a:prstGeom prst="ellipse">
              <a:avLst/>
            </a:prstGeom>
            <a:solidFill>
              <a:srgbClr val="FFFF0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3" name="Oval 12">
              <a:extLst>
                <a:ext uri="{FF2B5EF4-FFF2-40B4-BE49-F238E27FC236}">
                  <a16:creationId xmlns:a16="http://schemas.microsoft.com/office/drawing/2014/main" id="{50B16A49-A5EC-FC48-9DA2-488C1054A428}"/>
                </a:ext>
              </a:extLst>
            </p:cNvPr>
            <p:cNvSpPr/>
            <p:nvPr/>
          </p:nvSpPr>
          <p:spPr bwMode="auto">
            <a:xfrm>
              <a:off x="3581400" y="5257800"/>
              <a:ext cx="228600" cy="228600"/>
            </a:xfrm>
            <a:prstGeom prst="ellipse">
              <a:avLst/>
            </a:prstGeom>
            <a:solidFill>
              <a:srgbClr val="92D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4" name="Oval 13">
              <a:extLst>
                <a:ext uri="{FF2B5EF4-FFF2-40B4-BE49-F238E27FC236}">
                  <a16:creationId xmlns:a16="http://schemas.microsoft.com/office/drawing/2014/main" id="{545FF1FC-F136-5A44-A6B7-BCF6B0D71C3B}"/>
                </a:ext>
              </a:extLst>
            </p:cNvPr>
            <p:cNvSpPr/>
            <p:nvPr/>
          </p:nvSpPr>
          <p:spPr bwMode="auto">
            <a:xfrm>
              <a:off x="4419600" y="5486400"/>
              <a:ext cx="228600" cy="228600"/>
            </a:xfrm>
            <a:prstGeom prst="ellipse">
              <a:avLst/>
            </a:prstGeom>
            <a:solidFill>
              <a:srgbClr val="0070C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5" name="Oval 14">
              <a:extLst>
                <a:ext uri="{FF2B5EF4-FFF2-40B4-BE49-F238E27FC236}">
                  <a16:creationId xmlns:a16="http://schemas.microsoft.com/office/drawing/2014/main" id="{6A646520-6456-1B4D-B727-AC00499759AD}"/>
                </a:ext>
              </a:extLst>
            </p:cNvPr>
            <p:cNvSpPr/>
            <p:nvPr/>
          </p:nvSpPr>
          <p:spPr bwMode="auto">
            <a:xfrm>
              <a:off x="3505200" y="4572000"/>
              <a:ext cx="228600" cy="228600"/>
            </a:xfrm>
            <a:prstGeom prst="ellipse">
              <a:avLst/>
            </a:prstGeom>
            <a:solidFill>
              <a:schemeClr val="bg1">
                <a:lumMod val="65000"/>
              </a:schemeClr>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sp>
          <p:nvSpPr>
            <p:cNvPr id="16" name="Oval 15">
              <a:extLst>
                <a:ext uri="{FF2B5EF4-FFF2-40B4-BE49-F238E27FC236}">
                  <a16:creationId xmlns:a16="http://schemas.microsoft.com/office/drawing/2014/main" id="{B2FE4EAB-D000-4E4B-A529-4938E60C3E43}"/>
                </a:ext>
              </a:extLst>
            </p:cNvPr>
            <p:cNvSpPr/>
            <p:nvPr/>
          </p:nvSpPr>
          <p:spPr bwMode="auto">
            <a:xfrm>
              <a:off x="4953000" y="5334000"/>
              <a:ext cx="228600" cy="228600"/>
            </a:xfrm>
            <a:prstGeom prst="ellipse">
              <a:avLst/>
            </a:prstGeom>
            <a:solidFill>
              <a:srgbClr val="00B050"/>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17" name="Straight Arrow Connector 16">
              <a:extLst>
                <a:ext uri="{FF2B5EF4-FFF2-40B4-BE49-F238E27FC236}">
                  <a16:creationId xmlns:a16="http://schemas.microsoft.com/office/drawing/2014/main" id="{A203EAD4-CDB8-2849-B828-A17523AC9F45}"/>
                </a:ext>
              </a:extLst>
            </p:cNvPr>
            <p:cNvCxnSpPr>
              <a:stCxn id="15" idx="7"/>
              <a:endCxn id="8" idx="2"/>
            </p:cNvCxnSpPr>
            <p:nvPr/>
          </p:nvCxnSpPr>
          <p:spPr>
            <a:xfrm flipV="1">
              <a:off x="3700322" y="4381500"/>
              <a:ext cx="490678" cy="2239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F13F58-1E01-8748-8A3E-63203657FBE1}"/>
                </a:ext>
              </a:extLst>
            </p:cNvPr>
            <p:cNvCxnSpPr>
              <a:stCxn id="8" idx="6"/>
              <a:endCxn id="11" idx="2"/>
            </p:cNvCxnSpPr>
            <p:nvPr/>
          </p:nvCxnSpPr>
          <p:spPr>
            <a:xfrm>
              <a:off x="4419600" y="4381500"/>
              <a:ext cx="304800" cy="2286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544A21-B050-8440-A56F-4317BB29AF1A}"/>
                </a:ext>
              </a:extLst>
            </p:cNvPr>
            <p:cNvCxnSpPr>
              <a:stCxn id="11" idx="3"/>
              <a:endCxn id="12" idx="0"/>
            </p:cNvCxnSpPr>
            <p:nvPr/>
          </p:nvCxnSpPr>
          <p:spPr>
            <a:xfrm>
              <a:off x="4757878" y="4690922"/>
              <a:ext cx="4622" cy="262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D4B70-017E-9B44-A3AA-90FA25A82AF8}"/>
                </a:ext>
              </a:extLst>
            </p:cNvPr>
            <p:cNvCxnSpPr>
              <a:stCxn id="12" idx="5"/>
              <a:endCxn id="16" idx="1"/>
            </p:cNvCxnSpPr>
            <p:nvPr/>
          </p:nvCxnSpPr>
          <p:spPr>
            <a:xfrm>
              <a:off x="4843322" y="5148122"/>
              <a:ext cx="1431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750BC3-C287-1E41-BDB7-F000EFC02ED9}"/>
                </a:ext>
              </a:extLst>
            </p:cNvPr>
            <p:cNvCxnSpPr>
              <a:stCxn id="16" idx="2"/>
              <a:endCxn id="14" idx="6"/>
            </p:cNvCxnSpPr>
            <p:nvPr/>
          </p:nvCxnSpPr>
          <p:spPr>
            <a:xfrm flipH="1">
              <a:off x="4648200" y="5448300"/>
              <a:ext cx="304800" cy="152400"/>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BC8E4B-6C69-904A-86BE-26D44E852363}"/>
                </a:ext>
              </a:extLst>
            </p:cNvPr>
            <p:cNvCxnSpPr>
              <a:endCxn id="10" idx="5"/>
            </p:cNvCxnSpPr>
            <p:nvPr/>
          </p:nvCxnSpPr>
          <p:spPr>
            <a:xfrm flipH="1" flipV="1">
              <a:off x="4386122" y="5300522"/>
              <a:ext cx="105056" cy="219356"/>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A1D4EE-A081-6C44-AB87-3F2164A91C62}"/>
                </a:ext>
              </a:extLst>
            </p:cNvPr>
            <p:cNvCxnSpPr>
              <a:stCxn id="10" idx="1"/>
              <a:endCxn id="9" idx="5"/>
            </p:cNvCxnSpPr>
            <p:nvPr/>
          </p:nvCxnSpPr>
          <p:spPr>
            <a:xfrm flipH="1" flipV="1">
              <a:off x="4081322" y="4919522"/>
              <a:ext cx="143156" cy="2193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F4338CD-BEBE-7441-B874-FD0685AB40FC}"/>
                </a:ext>
              </a:extLst>
            </p:cNvPr>
            <p:cNvCxnSpPr>
              <a:stCxn id="9" idx="3"/>
              <a:endCxn id="13" idx="7"/>
            </p:cNvCxnSpPr>
            <p:nvPr/>
          </p:nvCxnSpPr>
          <p:spPr>
            <a:xfrm flipH="1">
              <a:off x="3776522" y="4919522"/>
              <a:ext cx="143156" cy="371756"/>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E20C0C-5A18-854E-B82F-3FC1DC7FDD40}"/>
                </a:ext>
              </a:extLst>
            </p:cNvPr>
            <p:cNvCxnSpPr>
              <a:stCxn id="15" idx="4"/>
              <a:endCxn id="13" idx="1"/>
            </p:cNvCxnSpPr>
            <p:nvPr/>
          </p:nvCxnSpPr>
          <p:spPr>
            <a:xfrm flipH="1">
              <a:off x="3614878" y="4800600"/>
              <a:ext cx="4622" cy="4906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C240D0A-0019-4A4C-A22C-3F99A68A22BE}"/>
                </a:ext>
              </a:extLst>
            </p:cNvPr>
            <p:cNvCxnSpPr>
              <a:stCxn id="10" idx="7"/>
              <a:endCxn id="8" idx="4"/>
            </p:cNvCxnSpPr>
            <p:nvPr/>
          </p:nvCxnSpPr>
          <p:spPr>
            <a:xfrm flipH="1" flipV="1">
              <a:off x="4305300" y="4495800"/>
              <a:ext cx="80822" cy="643078"/>
            </a:xfrm>
            <a:prstGeom prst="straightConnector1">
              <a:avLst/>
            </a:prstGeom>
            <a:ln w="539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344365-40C9-DE46-AAEB-2AE08B48E809}"/>
                </a:ext>
              </a:extLst>
            </p:cNvPr>
            <p:cNvCxnSpPr>
              <a:stCxn id="10" idx="3"/>
              <a:endCxn id="13" idx="6"/>
            </p:cNvCxnSpPr>
            <p:nvPr/>
          </p:nvCxnSpPr>
          <p:spPr>
            <a:xfrm flipH="1">
              <a:off x="3810000" y="5300522"/>
              <a:ext cx="414478" cy="715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9D5C09A-BC2A-A744-874A-D70E0BB0E97D}"/>
                </a:ext>
              </a:extLst>
            </p:cNvPr>
            <p:cNvSpPr/>
            <p:nvPr/>
          </p:nvSpPr>
          <p:spPr bwMode="auto">
            <a:xfrm>
              <a:off x="3962400" y="5638800"/>
              <a:ext cx="228600" cy="228600"/>
            </a:xfrm>
            <a:prstGeom prst="ellipse">
              <a:avLst/>
            </a:prstGeom>
            <a:solidFill>
              <a:srgbClr val="336699"/>
            </a:solidFill>
            <a:ln w="28575" cap="flat" cmpd="sng" algn="ctr">
              <a:solidFill>
                <a:srgbClr val="000000"/>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27" fontAlgn="base">
                <a:spcBef>
                  <a:spcPct val="0"/>
                </a:spcBef>
                <a:spcAft>
                  <a:spcPct val="0"/>
                </a:spcAft>
              </a:pPr>
              <a:endParaRPr lang="en-US" sz="3061" b="1">
                <a:solidFill>
                  <a:srgbClr val="55565A"/>
                </a:solidFill>
                <a:latin typeface="Arial Narrow" charset="0"/>
              </a:endParaRPr>
            </a:p>
          </p:txBody>
        </p:sp>
        <p:cxnSp>
          <p:nvCxnSpPr>
            <p:cNvPr id="29" name="Straight Arrow Connector 28">
              <a:extLst>
                <a:ext uri="{FF2B5EF4-FFF2-40B4-BE49-F238E27FC236}">
                  <a16:creationId xmlns:a16="http://schemas.microsoft.com/office/drawing/2014/main" id="{C50735D8-D4D2-A042-9204-20B415CF1825}"/>
                </a:ext>
              </a:extLst>
            </p:cNvPr>
            <p:cNvCxnSpPr>
              <a:stCxn id="28" idx="7"/>
              <a:endCxn id="10" idx="4"/>
            </p:cNvCxnSpPr>
            <p:nvPr/>
          </p:nvCxnSpPr>
          <p:spPr>
            <a:xfrm flipV="1">
              <a:off x="4157522" y="5334000"/>
              <a:ext cx="147778" cy="338278"/>
            </a:xfrm>
            <a:prstGeom prst="straightConnector1">
              <a:avLst/>
            </a:prstGeom>
            <a:ln w="28575">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5B340DEE-4574-3545-8966-7D37E15ABFE7}"/>
              </a:ext>
            </a:extLst>
          </p:cNvPr>
          <p:cNvSpPr/>
          <p:nvPr/>
        </p:nvSpPr>
        <p:spPr>
          <a:xfrm>
            <a:off x="3624874" y="2760594"/>
            <a:ext cx="305419" cy="334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1" name="Rectangle 30">
            <a:extLst>
              <a:ext uri="{FF2B5EF4-FFF2-40B4-BE49-F238E27FC236}">
                <a16:creationId xmlns:a16="http://schemas.microsoft.com/office/drawing/2014/main" id="{BC332906-E79E-D946-A13D-DD1799B6FD10}"/>
              </a:ext>
            </a:extLst>
          </p:cNvPr>
          <p:cNvSpPr/>
          <p:nvPr/>
        </p:nvSpPr>
        <p:spPr>
          <a:xfrm>
            <a:off x="3930291"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2" name="Rectangle 31">
            <a:extLst>
              <a:ext uri="{FF2B5EF4-FFF2-40B4-BE49-F238E27FC236}">
                <a16:creationId xmlns:a16="http://schemas.microsoft.com/office/drawing/2014/main" id="{6D6F1DE9-D091-8845-A1B7-69A250F14E47}"/>
              </a:ext>
            </a:extLst>
          </p:cNvPr>
          <p:cNvSpPr/>
          <p:nvPr/>
        </p:nvSpPr>
        <p:spPr>
          <a:xfrm>
            <a:off x="4235708"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3" name="Rectangle 32">
            <a:extLst>
              <a:ext uri="{FF2B5EF4-FFF2-40B4-BE49-F238E27FC236}">
                <a16:creationId xmlns:a16="http://schemas.microsoft.com/office/drawing/2014/main" id="{687C4962-F78C-EE4F-BC7B-FA12FE48EDD1}"/>
              </a:ext>
            </a:extLst>
          </p:cNvPr>
          <p:cNvSpPr/>
          <p:nvPr/>
        </p:nvSpPr>
        <p:spPr>
          <a:xfrm>
            <a:off x="4527358"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4" name="Rectangle 33">
            <a:extLst>
              <a:ext uri="{FF2B5EF4-FFF2-40B4-BE49-F238E27FC236}">
                <a16:creationId xmlns:a16="http://schemas.microsoft.com/office/drawing/2014/main" id="{0D1FD218-4741-FC40-9E96-A03C883747DB}"/>
              </a:ext>
            </a:extLst>
          </p:cNvPr>
          <p:cNvSpPr/>
          <p:nvPr/>
        </p:nvSpPr>
        <p:spPr>
          <a:xfrm>
            <a:off x="4814119" y="2760594"/>
            <a:ext cx="305419" cy="33499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5" name="Rectangle 34">
            <a:extLst>
              <a:ext uri="{FF2B5EF4-FFF2-40B4-BE49-F238E27FC236}">
                <a16:creationId xmlns:a16="http://schemas.microsoft.com/office/drawing/2014/main" id="{B6893571-FFF3-3B45-AD33-3B0EBCED45C0}"/>
              </a:ext>
            </a:extLst>
          </p:cNvPr>
          <p:cNvSpPr/>
          <p:nvPr/>
        </p:nvSpPr>
        <p:spPr>
          <a:xfrm>
            <a:off x="5119536" y="2760594"/>
            <a:ext cx="305419" cy="3349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6" name="Rectangle 35">
            <a:extLst>
              <a:ext uri="{FF2B5EF4-FFF2-40B4-BE49-F238E27FC236}">
                <a16:creationId xmlns:a16="http://schemas.microsoft.com/office/drawing/2014/main" id="{DF8CE33D-CFEA-874B-BE0E-5CB35843CA37}"/>
              </a:ext>
            </a:extLst>
          </p:cNvPr>
          <p:cNvSpPr/>
          <p:nvPr/>
        </p:nvSpPr>
        <p:spPr>
          <a:xfrm>
            <a:off x="5424953" y="2760594"/>
            <a:ext cx="305419" cy="33499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7" name="Rectangle 36">
            <a:extLst>
              <a:ext uri="{FF2B5EF4-FFF2-40B4-BE49-F238E27FC236}">
                <a16:creationId xmlns:a16="http://schemas.microsoft.com/office/drawing/2014/main" id="{87B77E67-DF75-AB45-B0A4-99E81429841A}"/>
              </a:ext>
            </a:extLst>
          </p:cNvPr>
          <p:cNvSpPr/>
          <p:nvPr/>
        </p:nvSpPr>
        <p:spPr>
          <a:xfrm>
            <a:off x="5716603" y="2760594"/>
            <a:ext cx="305419" cy="3349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228949"/>
            <a:endParaRPr lang="en-US" dirty="0" err="1">
              <a:solidFill>
                <a:srgbClr val="FFFFFF"/>
              </a:solidFill>
              <a:latin typeface="Arial" panose="020B0604020202020204"/>
            </a:endParaRPr>
          </a:p>
        </p:txBody>
      </p:sp>
      <p:sp>
        <p:nvSpPr>
          <p:cNvPr id="38" name="TextBox 37">
            <a:extLst>
              <a:ext uri="{FF2B5EF4-FFF2-40B4-BE49-F238E27FC236}">
                <a16:creationId xmlns:a16="http://schemas.microsoft.com/office/drawing/2014/main" id="{FDA34174-1937-DB49-8609-1336FFD65235}"/>
              </a:ext>
            </a:extLst>
          </p:cNvPr>
          <p:cNvSpPr txBox="1"/>
          <p:nvPr/>
        </p:nvSpPr>
        <p:spPr>
          <a:xfrm>
            <a:off x="1829821" y="2185046"/>
            <a:ext cx="4506362" cy="464614"/>
          </a:xfrm>
          <a:prstGeom prst="rect">
            <a:avLst/>
          </a:prstGeom>
          <a:noFill/>
        </p:spPr>
        <p:txBody>
          <a:bodyPr wrap="none" rtlCol="0">
            <a:spAutoFit/>
          </a:bodyPr>
          <a:lstStyle/>
          <a:p>
            <a:pPr defTabSz="1228949"/>
            <a:r>
              <a:rPr lang="en-US" dirty="0">
                <a:solidFill>
                  <a:srgbClr val="55565A"/>
                </a:solidFill>
                <a:latin typeface="Arial" panose="020B0604020202020204"/>
              </a:rPr>
              <a:t>Embedding: 200 32-bit integers</a:t>
            </a:r>
          </a:p>
        </p:txBody>
      </p:sp>
      <p:cxnSp>
        <p:nvCxnSpPr>
          <p:cNvPr id="40" name="Straight Arrow Connector 39">
            <a:extLst>
              <a:ext uri="{FF2B5EF4-FFF2-40B4-BE49-F238E27FC236}">
                <a16:creationId xmlns:a16="http://schemas.microsoft.com/office/drawing/2014/main" id="{48BA773C-96EC-7542-85DB-74F438A79DDA}"/>
              </a:ext>
            </a:extLst>
          </p:cNvPr>
          <p:cNvCxnSpPr>
            <a:cxnSpLocks/>
            <a:stCxn id="8" idx="0"/>
          </p:cNvCxnSpPr>
          <p:nvPr/>
        </p:nvCxnSpPr>
        <p:spPr>
          <a:xfrm flipV="1">
            <a:off x="3946548" y="3246120"/>
            <a:ext cx="785359" cy="1202450"/>
          </a:xfrm>
          <a:prstGeom prst="straightConnector1">
            <a:avLst/>
          </a:prstGeom>
          <a:ln w="508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210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330263" y="314587"/>
            <a:ext cx="15422880" cy="1092986"/>
          </a:xfrm>
        </p:spPr>
        <p:txBody>
          <a:bodyPr>
            <a:normAutofit/>
          </a:bodyPr>
          <a:lstStyle/>
          <a:p>
            <a:r>
              <a:rPr lang="en-US" sz="528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b="1" dirty="0">
                <a:solidFill>
                  <a:schemeClr val="tx1"/>
                </a:solidFill>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4" y="2021033"/>
            <a:ext cx="835485" cy="461665"/>
          </a:xfrm>
          <a:prstGeom prst="rect">
            <a:avLst/>
          </a:prstGeom>
          <a:noFill/>
        </p:spPr>
        <p:txBody>
          <a:bodyPr wrap="none" rtlCol="0">
            <a:spAutoFit/>
          </a:bodyPr>
          <a:lstStyle/>
          <a:p>
            <a:r>
              <a:rPr lang="en-US" sz="2400" dirty="0"/>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0"/>
            <a:ext cx="2081019" cy="638316"/>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9" y="2769225"/>
            <a:ext cx="4132863" cy="638316"/>
          </a:xfrm>
          <a:prstGeom prst="rect">
            <a:avLst/>
          </a:prstGeom>
          <a:noFill/>
        </p:spPr>
        <p:txBody>
          <a:bodyPr wrap="none" rtlCol="0">
            <a:spAutoFit/>
          </a:bodyPr>
          <a:lstStyle/>
          <a:p>
            <a:r>
              <a:rPr lang="en-US" sz="3548" dirty="0"/>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307042" cy="400110"/>
          </a:xfrm>
          <a:prstGeom prst="rect">
            <a:avLst/>
          </a:prstGeom>
          <a:noFill/>
        </p:spPr>
        <p:txBody>
          <a:bodyPr wrap="none" rtlCol="0">
            <a:spAutoFit/>
          </a:bodyPr>
          <a:lstStyle/>
          <a:p>
            <a:r>
              <a:rPr lang="en-US" sz="2000" b="1" dirty="0"/>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4"/>
            <a:ext cx="17158388" cy="1983667"/>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a:t>
              </a:r>
            </a:p>
            <a:p>
              <a:pPr algn="ctr"/>
              <a:r>
                <a:rPr lang="en-US" sz="2800" dirty="0"/>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9649" cy="314772"/>
            </a:xfrm>
            <a:prstGeom prst="rect">
              <a:avLst/>
            </a:prstGeom>
            <a:noFill/>
          </p:spPr>
          <p:txBody>
            <a:bodyPr wrap="none" rtlCol="0">
              <a:spAutoFit/>
            </a:bodyPr>
            <a:lstStyle/>
            <a:p>
              <a:r>
                <a:rPr lang="en-US" sz="2400" dirty="0"/>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854911" cy="272802"/>
            </a:xfrm>
            <a:prstGeom prst="rect">
              <a:avLst/>
            </a:prstGeom>
            <a:solidFill>
              <a:schemeClr val="accent6">
                <a:lumMod val="75000"/>
              </a:schemeClr>
            </a:solidFill>
          </p:spPr>
          <p:txBody>
            <a:bodyPr wrap="none" rtlCol="0">
              <a:spAutoFit/>
            </a:bodyPr>
            <a:lstStyle/>
            <a:p>
              <a:r>
                <a:rPr lang="en-US" sz="2000" b="1" dirty="0">
                  <a:solidFill>
                    <a:schemeClr val="bg1"/>
                  </a:solidFill>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Rules</a:t>
              </a:r>
              <a:br>
                <a:rPr lang="en-US" sz="2000" dirty="0"/>
              </a:br>
              <a:r>
                <a:rPr lang="en-US" sz="2000" dirty="0"/>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145692" cy="272802"/>
            </a:xfrm>
            <a:prstGeom prst="rect">
              <a:avLst/>
            </a:prstGeom>
            <a:noFill/>
          </p:spPr>
          <p:txBody>
            <a:bodyPr wrap="none" rtlCol="0">
              <a:spAutoFit/>
            </a:bodyPr>
            <a:lstStyle/>
            <a:p>
              <a:r>
                <a:rPr lang="en-US" sz="2000" b="1" dirty="0"/>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fld id="{89680184-36F0-7340-B2B6-917CC4ADF00C}" type="slidenum">
              <a:rPr lang="en-US" smtClean="0"/>
              <a:t>27</a:t>
            </a:fld>
            <a:endParaRPr lang="en-US" dirty="0"/>
          </a:p>
        </p:txBody>
      </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6"/>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174054" cy="272802"/>
            </a:xfrm>
            <a:prstGeom prst="rect">
              <a:avLst/>
            </a:prstGeom>
            <a:noFill/>
          </p:spPr>
          <p:txBody>
            <a:bodyPr wrap="none" rtlCol="0">
              <a:spAutoFit/>
            </a:bodyPr>
            <a:lstStyle/>
            <a:p>
              <a:r>
                <a:rPr lang="en-US" sz="2000" b="1" dirty="0"/>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901112"/>
              <a:ext cx="569649" cy="314772"/>
            </a:xfrm>
            <a:prstGeom prst="rect">
              <a:avLst/>
            </a:prstGeom>
            <a:noFill/>
          </p:spPr>
          <p:txBody>
            <a:bodyPr wrap="none" rtlCol="0">
              <a:spAutoFit/>
            </a:bodyPr>
            <a:lstStyle/>
            <a:p>
              <a:r>
                <a:rPr lang="en-US" sz="2400" dirty="0"/>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1418877" cy="435215"/>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2817861" cy="435215"/>
            </a:xfrm>
            <a:prstGeom prst="rect">
              <a:avLst/>
            </a:prstGeom>
            <a:noFill/>
          </p:spPr>
          <p:txBody>
            <a:bodyPr wrap="none" rtlCol="0">
              <a:spAutoFit/>
            </a:bodyPr>
            <a:lstStyle/>
            <a:p>
              <a:r>
                <a:rPr lang="en-US" sz="3548" dirty="0"/>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779552" cy="435215"/>
            </a:xfrm>
            <a:prstGeom prst="rect">
              <a:avLst/>
            </a:prstGeom>
            <a:solidFill>
              <a:schemeClr val="accent6">
                <a:lumMod val="75000"/>
              </a:schemeClr>
            </a:solidFill>
          </p:spPr>
          <p:txBody>
            <a:bodyPr wrap="none" rtlCol="0">
              <a:spAutoFit/>
            </a:bodyPr>
            <a:lstStyle/>
            <a:p>
              <a:r>
                <a:rPr lang="en-US" sz="3548" b="1" dirty="0">
                  <a:solidFill>
                    <a:schemeClr val="bg1"/>
                  </a:solidFill>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a:t>
              </a:r>
            </a:p>
            <a:p>
              <a:pPr algn="ctr"/>
              <a:r>
                <a:rPr lang="en-US" sz="2400" dirty="0"/>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8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76E1-1772-934A-B8A6-7A37F8919391}"/>
              </a:ext>
            </a:extLst>
          </p:cNvPr>
          <p:cNvSpPr>
            <a:spLocks noGrp="1"/>
          </p:cNvSpPr>
          <p:nvPr>
            <p:ph type="title"/>
          </p:nvPr>
        </p:nvSpPr>
        <p:spPr/>
        <p:txBody>
          <a:bodyPr/>
          <a:lstStyle/>
          <a:p>
            <a:r>
              <a:rPr lang="en-US" dirty="0"/>
              <a:t>Incredible Gains in Chatbot Effectiveness in the Last 18 Months</a:t>
            </a:r>
          </a:p>
        </p:txBody>
      </p:sp>
      <p:sp>
        <p:nvSpPr>
          <p:cNvPr id="3" name="Slide Number Placeholder 2">
            <a:extLst>
              <a:ext uri="{FF2B5EF4-FFF2-40B4-BE49-F238E27FC236}">
                <a16:creationId xmlns:a16="http://schemas.microsoft.com/office/drawing/2014/main" id="{587193A7-D6A9-8743-848F-12C791D7809B}"/>
              </a:ext>
            </a:extLst>
          </p:cNvPr>
          <p:cNvSpPr>
            <a:spLocks noGrp="1"/>
          </p:cNvSpPr>
          <p:nvPr>
            <p:ph type="sldNum" sz="quarter" idx="12"/>
          </p:nvPr>
        </p:nvSpPr>
        <p:spPr/>
        <p:txBody>
          <a:bodyPr/>
          <a:lstStyle/>
          <a:p>
            <a:fld id="{3310D8EA-3107-4873-B9AB-DD7D3E79053A}" type="slidenum">
              <a:rPr lang="en-US" smtClean="0"/>
              <a:t>28</a:t>
            </a:fld>
            <a:endParaRPr lang="en-US"/>
          </a:p>
        </p:txBody>
      </p:sp>
      <p:sp>
        <p:nvSpPr>
          <p:cNvPr id="6" name="TextBox 5">
            <a:extLst>
              <a:ext uri="{FF2B5EF4-FFF2-40B4-BE49-F238E27FC236}">
                <a16:creationId xmlns:a16="http://schemas.microsoft.com/office/drawing/2014/main" id="{D5EF5C0A-9B27-DE43-9F69-32BD0ACFC0C5}"/>
              </a:ext>
            </a:extLst>
          </p:cNvPr>
          <p:cNvSpPr txBox="1"/>
          <p:nvPr/>
        </p:nvSpPr>
        <p:spPr>
          <a:xfrm>
            <a:off x="7949866" y="9314187"/>
            <a:ext cx="7625806" cy="400110"/>
          </a:xfrm>
          <a:prstGeom prst="rect">
            <a:avLst/>
          </a:prstGeom>
          <a:noFill/>
        </p:spPr>
        <p:txBody>
          <a:bodyPr wrap="none" rtlCol="0">
            <a:spAutoFit/>
          </a:bodyPr>
          <a:lstStyle/>
          <a:p>
            <a:r>
              <a:rPr lang="en-US" sz="2000" dirty="0">
                <a:solidFill>
                  <a:schemeClr val="bg1">
                    <a:lumMod val="75000"/>
                  </a:schemeClr>
                </a:solidFill>
              </a:rPr>
              <a:t>https://ai.facebook.com/blog/state-of-the-art-open-source-chatbot/</a:t>
            </a:r>
          </a:p>
        </p:txBody>
      </p:sp>
      <p:pic>
        <p:nvPicPr>
          <p:cNvPr id="4" name="Picture 3">
            <a:extLst>
              <a:ext uri="{FF2B5EF4-FFF2-40B4-BE49-F238E27FC236}">
                <a16:creationId xmlns:a16="http://schemas.microsoft.com/office/drawing/2014/main" id="{51ED3A71-D178-F446-8F33-6E40DF88E926}"/>
              </a:ext>
            </a:extLst>
          </p:cNvPr>
          <p:cNvPicPr>
            <a:picLocks noChangeAspect="1"/>
          </p:cNvPicPr>
          <p:nvPr/>
        </p:nvPicPr>
        <p:blipFill>
          <a:blip r:embed="rId3"/>
          <a:stretch>
            <a:fillRect/>
          </a:stretch>
        </p:blipFill>
        <p:spPr>
          <a:xfrm>
            <a:off x="3111283" y="2158677"/>
            <a:ext cx="11689597" cy="6065080"/>
          </a:xfrm>
          <a:prstGeom prst="rect">
            <a:avLst/>
          </a:prstGeom>
        </p:spPr>
      </p:pic>
      <p:sp>
        <p:nvSpPr>
          <p:cNvPr id="7" name="TextBox 6">
            <a:extLst>
              <a:ext uri="{FF2B5EF4-FFF2-40B4-BE49-F238E27FC236}">
                <a16:creationId xmlns:a16="http://schemas.microsoft.com/office/drawing/2014/main" id="{FEAB5329-E6A8-2D49-803E-5384C584656B}"/>
              </a:ext>
            </a:extLst>
          </p:cNvPr>
          <p:cNvSpPr txBox="1"/>
          <p:nvPr/>
        </p:nvSpPr>
        <p:spPr>
          <a:xfrm rot="16200000">
            <a:off x="-216976" y="4958910"/>
            <a:ext cx="5854488" cy="464614"/>
          </a:xfrm>
          <a:prstGeom prst="rect">
            <a:avLst/>
          </a:prstGeom>
          <a:noFill/>
        </p:spPr>
        <p:txBody>
          <a:bodyPr wrap="none" rtlCol="0">
            <a:spAutoFit/>
          </a:bodyPr>
          <a:lstStyle/>
          <a:p>
            <a:r>
              <a:rPr lang="en-US" dirty="0"/>
              <a:t>Percent that prefer a chatbot over human</a:t>
            </a:r>
          </a:p>
        </p:txBody>
      </p:sp>
    </p:spTree>
    <p:extLst>
      <p:ext uri="{BB962C8B-B14F-4D97-AF65-F5344CB8AC3E}">
        <p14:creationId xmlns:p14="http://schemas.microsoft.com/office/powerpoint/2010/main" val="188825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6A9C-2493-7441-9DE9-C01AED9888D1}"/>
              </a:ext>
            </a:extLst>
          </p:cNvPr>
          <p:cNvSpPr>
            <a:spLocks noGrp="1"/>
          </p:cNvSpPr>
          <p:nvPr>
            <p:ph type="title"/>
          </p:nvPr>
        </p:nvSpPr>
        <p:spPr/>
        <p:txBody>
          <a:bodyPr/>
          <a:lstStyle/>
          <a:p>
            <a:r>
              <a:rPr lang="en-US" dirty="0"/>
              <a:t>Power to Train Neural Networks Doubling Every 3-4 Months</a:t>
            </a:r>
          </a:p>
        </p:txBody>
      </p:sp>
      <p:sp>
        <p:nvSpPr>
          <p:cNvPr id="3" name="Slide Number Placeholder 2">
            <a:extLst>
              <a:ext uri="{FF2B5EF4-FFF2-40B4-BE49-F238E27FC236}">
                <a16:creationId xmlns:a16="http://schemas.microsoft.com/office/drawing/2014/main" id="{EB66CA6D-E9F0-0D4F-8143-514CA5C33C83}"/>
              </a:ext>
            </a:extLst>
          </p:cNvPr>
          <p:cNvSpPr>
            <a:spLocks noGrp="1"/>
          </p:cNvSpPr>
          <p:nvPr>
            <p:ph type="sldNum" sz="quarter" idx="12"/>
          </p:nvPr>
        </p:nvSpPr>
        <p:spPr/>
        <p:txBody>
          <a:bodyPr/>
          <a:lstStyle/>
          <a:p>
            <a:fld id="{3310D8EA-3107-4873-B9AB-DD7D3E79053A}" type="slidenum">
              <a:rPr lang="en-US" smtClean="0"/>
              <a:t>29</a:t>
            </a:fld>
            <a:endParaRPr lang="en-US"/>
          </a:p>
        </p:txBody>
      </p:sp>
      <p:pic>
        <p:nvPicPr>
          <p:cNvPr id="6" name="Picture 5">
            <a:extLst>
              <a:ext uri="{FF2B5EF4-FFF2-40B4-BE49-F238E27FC236}">
                <a16:creationId xmlns:a16="http://schemas.microsoft.com/office/drawing/2014/main" id="{FB9336A5-5DE6-EB41-978E-DECAD6D43D29}"/>
              </a:ext>
            </a:extLst>
          </p:cNvPr>
          <p:cNvPicPr>
            <a:picLocks noChangeAspect="1"/>
          </p:cNvPicPr>
          <p:nvPr/>
        </p:nvPicPr>
        <p:blipFill>
          <a:blip r:embed="rId2"/>
          <a:stretch>
            <a:fillRect/>
          </a:stretch>
        </p:blipFill>
        <p:spPr>
          <a:xfrm>
            <a:off x="3905803" y="1887548"/>
            <a:ext cx="9293363" cy="7137152"/>
          </a:xfrm>
          <a:prstGeom prst="rect">
            <a:avLst/>
          </a:prstGeom>
          <a:ln>
            <a:solidFill>
              <a:schemeClr val="bg1">
                <a:lumMod val="65000"/>
              </a:schemeClr>
            </a:solidFill>
          </a:ln>
        </p:spPr>
      </p:pic>
      <p:sp>
        <p:nvSpPr>
          <p:cNvPr id="7" name="TextBox 6">
            <a:extLst>
              <a:ext uri="{FF2B5EF4-FFF2-40B4-BE49-F238E27FC236}">
                <a16:creationId xmlns:a16="http://schemas.microsoft.com/office/drawing/2014/main" id="{D1107CEB-0900-D847-89BC-960955344E0E}"/>
              </a:ext>
            </a:extLst>
          </p:cNvPr>
          <p:cNvSpPr txBox="1"/>
          <p:nvPr/>
        </p:nvSpPr>
        <p:spPr>
          <a:xfrm>
            <a:off x="7464904" y="9013114"/>
            <a:ext cx="5734262" cy="464614"/>
          </a:xfrm>
          <a:prstGeom prst="rect">
            <a:avLst/>
          </a:prstGeom>
          <a:noFill/>
        </p:spPr>
        <p:txBody>
          <a:bodyPr wrap="none" rtlCol="0">
            <a:spAutoFit/>
          </a:bodyPr>
          <a:lstStyle/>
          <a:p>
            <a:r>
              <a:rPr lang="en-US" dirty="0">
                <a:solidFill>
                  <a:schemeClr val="bg1">
                    <a:lumMod val="75000"/>
                  </a:schemeClr>
                </a:solidFill>
              </a:rPr>
              <a:t>https://openai.com/blog/ai-and-compute/</a:t>
            </a:r>
          </a:p>
        </p:txBody>
      </p:sp>
      <p:sp>
        <p:nvSpPr>
          <p:cNvPr id="8" name="TextBox 7">
            <a:extLst>
              <a:ext uri="{FF2B5EF4-FFF2-40B4-BE49-F238E27FC236}">
                <a16:creationId xmlns:a16="http://schemas.microsoft.com/office/drawing/2014/main" id="{1B160254-4C16-B948-AE28-1D137918712E}"/>
              </a:ext>
            </a:extLst>
          </p:cNvPr>
          <p:cNvSpPr txBox="1"/>
          <p:nvPr/>
        </p:nvSpPr>
        <p:spPr>
          <a:xfrm>
            <a:off x="1983739" y="5312457"/>
            <a:ext cx="1603324" cy="464614"/>
          </a:xfrm>
          <a:prstGeom prst="rect">
            <a:avLst/>
          </a:prstGeom>
          <a:noFill/>
        </p:spPr>
        <p:txBody>
          <a:bodyPr wrap="none" rtlCol="0">
            <a:spAutoFit/>
          </a:bodyPr>
          <a:lstStyle/>
          <a:p>
            <a:r>
              <a:rPr lang="en-US" dirty="0"/>
              <a:t>Log scale:</a:t>
            </a:r>
          </a:p>
        </p:txBody>
      </p:sp>
      <p:sp>
        <p:nvSpPr>
          <p:cNvPr id="9" name="TextBox 8">
            <a:extLst>
              <a:ext uri="{FF2B5EF4-FFF2-40B4-BE49-F238E27FC236}">
                <a16:creationId xmlns:a16="http://schemas.microsoft.com/office/drawing/2014/main" id="{90694FA4-5489-1A42-AE74-ADD2111151AF}"/>
              </a:ext>
            </a:extLst>
          </p:cNvPr>
          <p:cNvSpPr txBox="1"/>
          <p:nvPr/>
        </p:nvSpPr>
        <p:spPr>
          <a:xfrm>
            <a:off x="4577330" y="8516571"/>
            <a:ext cx="877163" cy="464614"/>
          </a:xfrm>
          <a:prstGeom prst="rect">
            <a:avLst/>
          </a:prstGeom>
          <a:solidFill>
            <a:schemeClr val="bg1"/>
          </a:solidFill>
        </p:spPr>
        <p:txBody>
          <a:bodyPr wrap="none" rtlCol="0">
            <a:spAutoFit/>
          </a:bodyPr>
          <a:lstStyle/>
          <a:p>
            <a:r>
              <a:rPr lang="en-US" dirty="0"/>
              <a:t>2012</a:t>
            </a:r>
          </a:p>
        </p:txBody>
      </p:sp>
      <p:sp>
        <p:nvSpPr>
          <p:cNvPr id="10" name="TextBox 9">
            <a:extLst>
              <a:ext uri="{FF2B5EF4-FFF2-40B4-BE49-F238E27FC236}">
                <a16:creationId xmlns:a16="http://schemas.microsoft.com/office/drawing/2014/main" id="{F77C49A7-EC8B-E845-AAF9-3097F792C85A}"/>
              </a:ext>
            </a:extLst>
          </p:cNvPr>
          <p:cNvSpPr txBox="1"/>
          <p:nvPr/>
        </p:nvSpPr>
        <p:spPr>
          <a:xfrm>
            <a:off x="11988527" y="8511986"/>
            <a:ext cx="877163" cy="464614"/>
          </a:xfrm>
          <a:prstGeom prst="rect">
            <a:avLst/>
          </a:prstGeom>
          <a:solidFill>
            <a:schemeClr val="bg1"/>
          </a:solidFill>
        </p:spPr>
        <p:txBody>
          <a:bodyPr wrap="none" rtlCol="0">
            <a:spAutoFit/>
          </a:bodyPr>
          <a:lstStyle/>
          <a:p>
            <a:r>
              <a:rPr lang="en-US" dirty="0"/>
              <a:t>2018</a:t>
            </a:r>
          </a:p>
        </p:txBody>
      </p:sp>
      <p:sp>
        <p:nvSpPr>
          <p:cNvPr id="11" name="TextBox 10">
            <a:extLst>
              <a:ext uri="{FF2B5EF4-FFF2-40B4-BE49-F238E27FC236}">
                <a16:creationId xmlns:a16="http://schemas.microsoft.com/office/drawing/2014/main" id="{4A48397C-9519-B94F-9BB6-3AFBF54A1C71}"/>
              </a:ext>
            </a:extLst>
          </p:cNvPr>
          <p:cNvSpPr txBox="1"/>
          <p:nvPr/>
        </p:nvSpPr>
        <p:spPr>
          <a:xfrm>
            <a:off x="5208754" y="1940490"/>
            <a:ext cx="7135646" cy="584775"/>
          </a:xfrm>
          <a:prstGeom prst="rect">
            <a:avLst/>
          </a:prstGeom>
          <a:solidFill>
            <a:schemeClr val="bg1"/>
          </a:solidFill>
        </p:spPr>
        <p:txBody>
          <a:bodyPr wrap="square" rtlCol="0">
            <a:spAutoFit/>
          </a:bodyPr>
          <a:lstStyle/>
          <a:p>
            <a:r>
              <a:rPr lang="en-US" sz="3200" dirty="0"/>
              <a:t>300,000x Increase in Training Power</a:t>
            </a:r>
          </a:p>
        </p:txBody>
      </p:sp>
      <p:sp>
        <p:nvSpPr>
          <p:cNvPr id="12" name="TextBox 11">
            <a:extLst>
              <a:ext uri="{FF2B5EF4-FFF2-40B4-BE49-F238E27FC236}">
                <a16:creationId xmlns:a16="http://schemas.microsoft.com/office/drawing/2014/main" id="{B32B7BCC-F590-7047-8438-4F72CF9B8E94}"/>
              </a:ext>
            </a:extLst>
          </p:cNvPr>
          <p:cNvSpPr txBox="1"/>
          <p:nvPr/>
        </p:nvSpPr>
        <p:spPr>
          <a:xfrm>
            <a:off x="4976343" y="2064828"/>
            <a:ext cx="7135646" cy="584775"/>
          </a:xfrm>
          <a:prstGeom prst="rect">
            <a:avLst/>
          </a:prstGeom>
          <a:solidFill>
            <a:schemeClr val="bg1"/>
          </a:solidFill>
        </p:spPr>
        <p:txBody>
          <a:bodyPr wrap="square" rtlCol="0">
            <a:spAutoFit/>
          </a:bodyPr>
          <a:lstStyle/>
          <a:p>
            <a:r>
              <a:rPr lang="en-US" sz="3200" dirty="0"/>
              <a:t>300,000x Increase in Training Power</a:t>
            </a:r>
          </a:p>
        </p:txBody>
      </p:sp>
    </p:spTree>
    <p:extLst>
      <p:ext uri="{BB962C8B-B14F-4D97-AF65-F5344CB8AC3E}">
        <p14:creationId xmlns:p14="http://schemas.microsoft.com/office/powerpoint/2010/main" val="334957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908F2-5893-614F-AAA7-4F7639FED429}"/>
              </a:ext>
            </a:extLst>
          </p:cNvPr>
          <p:cNvSpPr>
            <a:spLocks noGrp="1"/>
          </p:cNvSpPr>
          <p:nvPr>
            <p:ph type="title"/>
          </p:nvPr>
        </p:nvSpPr>
        <p:spPr/>
        <p:txBody>
          <a:bodyPr/>
          <a:lstStyle/>
          <a:p>
            <a:r>
              <a:rPr lang="en-US" b="1" dirty="0"/>
              <a:t>Hello, my name is</a:t>
            </a:r>
          </a:p>
        </p:txBody>
      </p:sp>
      <p:sp>
        <p:nvSpPr>
          <p:cNvPr id="3" name="Content Placeholder 2">
            <a:extLst>
              <a:ext uri="{FF2B5EF4-FFF2-40B4-BE49-F238E27FC236}">
                <a16:creationId xmlns:a16="http://schemas.microsoft.com/office/drawing/2014/main" id="{025ED37E-FC52-F341-95BF-517453FE4D24}"/>
              </a:ext>
            </a:extLst>
          </p:cNvPr>
          <p:cNvSpPr>
            <a:spLocks noGrp="1"/>
          </p:cNvSpPr>
          <p:nvPr>
            <p:ph idx="1"/>
          </p:nvPr>
        </p:nvSpPr>
        <p:spPr>
          <a:xfrm>
            <a:off x="726439" y="2024743"/>
            <a:ext cx="10435787" cy="6628674"/>
          </a:xfrm>
        </p:spPr>
        <p:txBody>
          <a:bodyPr/>
          <a:lstStyle/>
          <a:p>
            <a:pPr marL="347663" indent="-347663"/>
            <a:r>
              <a:rPr lang="en-US" sz="2800" dirty="0"/>
              <a:t>Distinguished Engineer at Optum Healthcare</a:t>
            </a:r>
            <a:br>
              <a:rPr lang="en-US" sz="2800" dirty="0"/>
            </a:br>
            <a:r>
              <a:rPr lang="en-US" sz="2800" dirty="0"/>
              <a:t>     (330K employees and 32K technical staff)</a:t>
            </a:r>
          </a:p>
          <a:p>
            <a:pPr marL="347663" indent="-347663"/>
            <a:r>
              <a:rPr lang="en-US" sz="2800" dirty="0"/>
              <a:t>Solution Architect focused on AI and teaching AI</a:t>
            </a:r>
          </a:p>
          <a:p>
            <a:pPr marL="347663" indent="-347663"/>
            <a:r>
              <a:rPr lang="en-US" sz="2800" dirty="0"/>
              <a:t>CoderDojo volunteer (5 years)</a:t>
            </a:r>
          </a:p>
          <a:p>
            <a:pPr marL="347663" indent="-347663"/>
            <a:r>
              <a:rPr lang="en-US" sz="2800" dirty="0"/>
              <a:t>IoT Hackday – LED costumes for girls coding clubs</a:t>
            </a:r>
          </a:p>
          <a:p>
            <a:pPr marL="347663" indent="-347663"/>
            <a:r>
              <a:rPr lang="en-US" sz="2800" dirty="0"/>
              <a:t>$25 robots to teach computer science</a:t>
            </a:r>
          </a:p>
          <a:p>
            <a:pPr marL="347663" indent="-347663"/>
            <a:r>
              <a:rPr lang="en-US" sz="2800" dirty="0"/>
              <a:t>Cofounder of </a:t>
            </a:r>
            <a:r>
              <a:rPr lang="en-US" sz="2800" b="1" dirty="0">
                <a:solidFill>
                  <a:schemeClr val="accent1"/>
                </a:solidFill>
              </a:rPr>
              <a:t>AI Racing League</a:t>
            </a:r>
          </a:p>
          <a:p>
            <a:pPr marL="347663" indent="-347663"/>
            <a:r>
              <a:rPr lang="en-US" sz="2800" dirty="0"/>
              <a:t>Co-author of "Making Sense of NoSQL" (w. Ann Kelly)</a:t>
            </a:r>
          </a:p>
          <a:p>
            <a:pPr marL="347663" indent="-347663"/>
            <a:r>
              <a:rPr lang="en-US" sz="2800" dirty="0"/>
              <a:t>Co-author of State of Healthcare Technology</a:t>
            </a:r>
          </a:p>
          <a:p>
            <a:pPr marL="347663" indent="-347663"/>
            <a:r>
              <a:rPr lang="en-US" sz="2800" dirty="0"/>
              <a:t>Interested in teaching methodologies and learning content recommendation systems</a:t>
            </a:r>
          </a:p>
        </p:txBody>
      </p:sp>
      <p:pic>
        <p:nvPicPr>
          <p:cNvPr id="5" name="Picture 4">
            <a:extLst>
              <a:ext uri="{FF2B5EF4-FFF2-40B4-BE49-F238E27FC236}">
                <a16:creationId xmlns:a16="http://schemas.microsoft.com/office/drawing/2014/main" id="{6678CB5F-4FB6-1240-8137-03AC6DB26A26}"/>
              </a:ext>
            </a:extLst>
          </p:cNvPr>
          <p:cNvPicPr>
            <a:picLocks noChangeAspect="1"/>
          </p:cNvPicPr>
          <p:nvPr/>
        </p:nvPicPr>
        <p:blipFill>
          <a:blip r:embed="rId2"/>
          <a:stretch>
            <a:fillRect/>
          </a:stretch>
        </p:blipFill>
        <p:spPr>
          <a:xfrm>
            <a:off x="11162226" y="2024744"/>
            <a:ext cx="3557565" cy="3926606"/>
          </a:xfrm>
          <a:prstGeom prst="rect">
            <a:avLst/>
          </a:prstGeom>
        </p:spPr>
      </p:pic>
      <p:grpSp>
        <p:nvGrpSpPr>
          <p:cNvPr id="9" name="Group 8">
            <a:extLst>
              <a:ext uri="{FF2B5EF4-FFF2-40B4-BE49-F238E27FC236}">
                <a16:creationId xmlns:a16="http://schemas.microsoft.com/office/drawing/2014/main" id="{2255E384-A728-944B-8773-879981D3EBC2}"/>
              </a:ext>
            </a:extLst>
          </p:cNvPr>
          <p:cNvGrpSpPr/>
          <p:nvPr/>
        </p:nvGrpSpPr>
        <p:grpSpPr>
          <a:xfrm rot="180945">
            <a:off x="5491246" y="318592"/>
            <a:ext cx="2396414" cy="1211064"/>
            <a:chOff x="5290064" y="684901"/>
            <a:chExt cx="1576017" cy="701474"/>
          </a:xfrm>
        </p:grpSpPr>
        <p:cxnSp>
          <p:nvCxnSpPr>
            <p:cNvPr id="6" name="Straight Connector 5">
              <a:extLst>
                <a:ext uri="{FF2B5EF4-FFF2-40B4-BE49-F238E27FC236}">
                  <a16:creationId xmlns:a16="http://schemas.microsoft.com/office/drawing/2014/main" id="{A5081BE7-F27C-4C46-8696-90AB350C9130}"/>
                </a:ext>
              </a:extLst>
            </p:cNvPr>
            <p:cNvCxnSpPr>
              <a:cxnSpLocks/>
            </p:cNvCxnSpPr>
            <p:nvPr/>
          </p:nvCxnSpPr>
          <p:spPr>
            <a:xfrm rot="21419055" flipV="1">
              <a:off x="5431728" y="1129425"/>
              <a:ext cx="1171012" cy="2476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F056705-994B-3946-88B3-A2346388C4AD}"/>
                </a:ext>
              </a:extLst>
            </p:cNvPr>
            <p:cNvSpPr txBox="1"/>
            <p:nvPr/>
          </p:nvSpPr>
          <p:spPr>
            <a:xfrm rot="20743439">
              <a:off x="5290064" y="684901"/>
              <a:ext cx="1576017" cy="701474"/>
            </a:xfrm>
            <a:prstGeom prst="rect">
              <a:avLst/>
            </a:prstGeom>
            <a:noFill/>
            <a:ln>
              <a:noFill/>
            </a:ln>
          </p:spPr>
          <p:txBody>
            <a:bodyPr vert="horz" wrap="none" lIns="0" tIns="0" rIns="0" bIns="0" rtlCol="0" anchor="ctr" anchorCtr="0">
              <a:noAutofit/>
            </a:bodyPr>
            <a:lstStyle/>
            <a:p>
              <a:r>
                <a:rPr lang="en-US" sz="7200" b="1" dirty="0">
                  <a:latin typeface="Apple Chancery" charset="0"/>
                  <a:ea typeface="Apple Chancery" charset="0"/>
                  <a:cs typeface="Apple Chancery" charset="0"/>
                </a:rPr>
                <a:t>Dan</a:t>
              </a:r>
            </a:p>
          </p:txBody>
        </p:sp>
      </p:grpSp>
      <p:pic>
        <p:nvPicPr>
          <p:cNvPr id="8" name="Picture 4">
            <a:extLst>
              <a:ext uri="{FF2B5EF4-FFF2-40B4-BE49-F238E27FC236}">
                <a16:creationId xmlns:a16="http://schemas.microsoft.com/office/drawing/2014/main" id="{2C8DFA93-0B31-7C4C-A58B-1A6AF4C61D4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62226" y="6209402"/>
            <a:ext cx="1971708" cy="2185963"/>
          </a:xfrm>
          <a:prstGeom prst="rect">
            <a:avLst/>
          </a:prstGeom>
          <a:noFill/>
          <a:ln w="9525">
            <a:noFill/>
            <a:miter lim="800000"/>
            <a:headEnd/>
            <a:tailEnd/>
          </a:ln>
        </p:spPr>
      </p:pic>
      <p:pic>
        <p:nvPicPr>
          <p:cNvPr id="4" name="Picture 3">
            <a:extLst>
              <a:ext uri="{FF2B5EF4-FFF2-40B4-BE49-F238E27FC236}">
                <a16:creationId xmlns:a16="http://schemas.microsoft.com/office/drawing/2014/main" id="{FD4DFC30-3BA5-2F41-8F5F-D7A453664988}"/>
              </a:ext>
            </a:extLst>
          </p:cNvPr>
          <p:cNvPicPr>
            <a:picLocks noChangeAspect="1"/>
          </p:cNvPicPr>
          <p:nvPr/>
        </p:nvPicPr>
        <p:blipFill>
          <a:blip r:embed="rId4"/>
          <a:stretch>
            <a:fillRect/>
          </a:stretch>
        </p:blipFill>
        <p:spPr>
          <a:xfrm>
            <a:off x="13313749" y="6209402"/>
            <a:ext cx="1611119" cy="2190398"/>
          </a:xfrm>
          <a:prstGeom prst="rect">
            <a:avLst/>
          </a:prstGeom>
        </p:spPr>
      </p:pic>
    </p:spTree>
    <p:extLst>
      <p:ext uri="{BB962C8B-B14F-4D97-AF65-F5344CB8AC3E}">
        <p14:creationId xmlns:p14="http://schemas.microsoft.com/office/powerpoint/2010/main" val="911234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AF63-1D93-6E44-B80A-56C184D3EF8B}"/>
              </a:ext>
            </a:extLst>
          </p:cNvPr>
          <p:cNvSpPr>
            <a:spLocks noGrp="1"/>
          </p:cNvSpPr>
          <p:nvPr>
            <p:ph type="title"/>
          </p:nvPr>
        </p:nvSpPr>
        <p:spPr/>
        <p:txBody>
          <a:bodyPr/>
          <a:lstStyle/>
          <a:p>
            <a:r>
              <a:rPr lang="en-US" dirty="0"/>
              <a:t>Neural Network – The Perceptron</a:t>
            </a:r>
          </a:p>
        </p:txBody>
      </p:sp>
      <p:sp>
        <p:nvSpPr>
          <p:cNvPr id="5" name="Content Placeholder 4">
            <a:extLst>
              <a:ext uri="{FF2B5EF4-FFF2-40B4-BE49-F238E27FC236}">
                <a16:creationId xmlns:a16="http://schemas.microsoft.com/office/drawing/2014/main" id="{D409FBD5-390F-7E40-815F-F7CBEB2D34C2}"/>
              </a:ext>
            </a:extLst>
          </p:cNvPr>
          <p:cNvSpPr>
            <a:spLocks noGrp="1"/>
          </p:cNvSpPr>
          <p:nvPr>
            <p:ph idx="1"/>
          </p:nvPr>
        </p:nvSpPr>
        <p:spPr>
          <a:xfrm>
            <a:off x="988627" y="6208889"/>
            <a:ext cx="16596361" cy="3344732"/>
          </a:xfrm>
        </p:spPr>
        <p:txBody>
          <a:bodyPr/>
          <a:lstStyle/>
          <a:p>
            <a:r>
              <a:rPr lang="en-US" sz="2400" dirty="0"/>
              <a:t>A simple model of a biological neuron</a:t>
            </a:r>
          </a:p>
          <a:p>
            <a:r>
              <a:rPr lang="en-US" sz="2400" dirty="0"/>
              <a:t>Inputs are multiplied by a parameter and summed together and sent to through a step function</a:t>
            </a:r>
          </a:p>
          <a:p>
            <a:r>
              <a:rPr lang="en-US" sz="2400" dirty="0"/>
              <a:t>The perception above has four </a:t>
            </a:r>
            <a:r>
              <a:rPr lang="en-US" sz="2400" dirty="0">
                <a:solidFill>
                  <a:schemeClr val="accent1"/>
                </a:solidFill>
              </a:rPr>
              <a:t>parameters</a:t>
            </a:r>
            <a:r>
              <a:rPr lang="en-US" sz="2400" dirty="0"/>
              <a:t> in the model</a:t>
            </a:r>
          </a:p>
          <a:p>
            <a:r>
              <a:rPr lang="en-US" sz="2400" dirty="0"/>
              <a:t>A parameter is a calculation in a neural network that applies a great or lesser weighting to some aspect of the data, to give that aspect greater or lesser prominence in the overall calculation of the data</a:t>
            </a:r>
          </a:p>
          <a:p>
            <a:r>
              <a:rPr lang="en-US" sz="2400" dirty="0"/>
              <a:t> Parameters give shape to the data and give the neural network a learned perspective on the data</a:t>
            </a:r>
          </a:p>
        </p:txBody>
      </p:sp>
      <p:sp>
        <p:nvSpPr>
          <p:cNvPr id="4" name="Footer Placeholder 3">
            <a:extLst>
              <a:ext uri="{FF2B5EF4-FFF2-40B4-BE49-F238E27FC236}">
                <a16:creationId xmlns:a16="http://schemas.microsoft.com/office/drawing/2014/main" id="{2D40CB9C-0E33-2F43-8381-215606D3A8BB}"/>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EF6C2BFC-50E1-7E4D-9E59-111F28E28F19}"/>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6" name="Oval 5">
            <a:extLst>
              <a:ext uri="{FF2B5EF4-FFF2-40B4-BE49-F238E27FC236}">
                <a16:creationId xmlns:a16="http://schemas.microsoft.com/office/drawing/2014/main" id="{1DAD5F73-C52B-4F4B-A073-7C25E76DB7DE}"/>
              </a:ext>
            </a:extLst>
          </p:cNvPr>
          <p:cNvSpPr/>
          <p:nvPr/>
        </p:nvSpPr>
        <p:spPr>
          <a:xfrm>
            <a:off x="7523187" y="3570174"/>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Oval 6">
            <a:extLst>
              <a:ext uri="{FF2B5EF4-FFF2-40B4-BE49-F238E27FC236}">
                <a16:creationId xmlns:a16="http://schemas.microsoft.com/office/drawing/2014/main" id="{554E2481-8499-8D45-A6A1-5DB54C871922}"/>
              </a:ext>
            </a:extLst>
          </p:cNvPr>
          <p:cNvSpPr/>
          <p:nvPr/>
        </p:nvSpPr>
        <p:spPr>
          <a:xfrm>
            <a:off x="4857750" y="1994044"/>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8" name="Oval 7">
            <a:extLst>
              <a:ext uri="{FF2B5EF4-FFF2-40B4-BE49-F238E27FC236}">
                <a16:creationId xmlns:a16="http://schemas.microsoft.com/office/drawing/2014/main" id="{E9BCAA9A-8D4E-7141-BAFA-A444CC430155}"/>
              </a:ext>
            </a:extLst>
          </p:cNvPr>
          <p:cNvSpPr/>
          <p:nvPr/>
        </p:nvSpPr>
        <p:spPr>
          <a:xfrm>
            <a:off x="4842773" y="3595772"/>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9" name="Oval 8">
            <a:extLst>
              <a:ext uri="{FF2B5EF4-FFF2-40B4-BE49-F238E27FC236}">
                <a16:creationId xmlns:a16="http://schemas.microsoft.com/office/drawing/2014/main" id="{B6BFD2AA-3BB3-104A-9548-E570B80C3662}"/>
              </a:ext>
            </a:extLst>
          </p:cNvPr>
          <p:cNvSpPr/>
          <p:nvPr/>
        </p:nvSpPr>
        <p:spPr>
          <a:xfrm>
            <a:off x="4782097" y="4918447"/>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1" name="Straight Arrow Connector 10">
            <a:extLst>
              <a:ext uri="{FF2B5EF4-FFF2-40B4-BE49-F238E27FC236}">
                <a16:creationId xmlns:a16="http://schemas.microsoft.com/office/drawing/2014/main" id="{1D8DC823-DAA1-6841-B831-CBF9875E75E7}"/>
              </a:ext>
            </a:extLst>
          </p:cNvPr>
          <p:cNvCxnSpPr>
            <a:stCxn id="7" idx="6"/>
            <a:endCxn id="6" idx="1"/>
          </p:cNvCxnSpPr>
          <p:nvPr/>
        </p:nvCxnSpPr>
        <p:spPr>
          <a:xfrm>
            <a:off x="5792470" y="2461404"/>
            <a:ext cx="1867604" cy="1245657"/>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3F8C4B-80EE-0749-B6F4-F88C9B477304}"/>
              </a:ext>
            </a:extLst>
          </p:cNvPr>
          <p:cNvCxnSpPr>
            <a:cxnSpLocks/>
            <a:stCxn id="8" idx="6"/>
            <a:endCxn id="6" idx="2"/>
          </p:cNvCxnSpPr>
          <p:nvPr/>
        </p:nvCxnSpPr>
        <p:spPr>
          <a:xfrm flipV="1">
            <a:off x="5777493" y="4037534"/>
            <a:ext cx="1745694" cy="25598"/>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E9D928-852A-ED47-86BA-2560344E0E74}"/>
              </a:ext>
            </a:extLst>
          </p:cNvPr>
          <p:cNvCxnSpPr>
            <a:cxnSpLocks/>
            <a:stCxn id="9" idx="6"/>
            <a:endCxn id="6" idx="3"/>
          </p:cNvCxnSpPr>
          <p:nvPr/>
        </p:nvCxnSpPr>
        <p:spPr>
          <a:xfrm flipV="1">
            <a:off x="5716817" y="4368007"/>
            <a:ext cx="1943257" cy="1017800"/>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28DD8-57D8-224B-9D88-2F003884645A}"/>
              </a:ext>
            </a:extLst>
          </p:cNvPr>
          <p:cNvCxnSpPr>
            <a:cxnSpLocks/>
            <a:stCxn id="6" idx="6"/>
            <a:endCxn id="39" idx="2"/>
          </p:cNvCxnSpPr>
          <p:nvPr/>
        </p:nvCxnSpPr>
        <p:spPr>
          <a:xfrm flipV="1">
            <a:off x="8457907" y="3997983"/>
            <a:ext cx="828901" cy="39551"/>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B6088C-1C49-FD4E-B4DC-F90991E16351}"/>
              </a:ext>
            </a:extLst>
          </p:cNvPr>
          <p:cNvCxnSpPr>
            <a:cxnSpLocks/>
            <a:endCxn id="6" idx="0"/>
          </p:cNvCxnSpPr>
          <p:nvPr/>
        </p:nvCxnSpPr>
        <p:spPr>
          <a:xfrm>
            <a:off x="7990547" y="2993823"/>
            <a:ext cx="0" cy="576351"/>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ED661C-A2EE-9A4E-B287-24B1013D6188}"/>
              </a:ext>
            </a:extLst>
          </p:cNvPr>
          <p:cNvSpPr txBox="1"/>
          <p:nvPr/>
        </p:nvSpPr>
        <p:spPr>
          <a:xfrm>
            <a:off x="7675607" y="2444202"/>
            <a:ext cx="1300480" cy="646331"/>
          </a:xfrm>
          <a:prstGeom prst="rect">
            <a:avLst/>
          </a:prstGeom>
          <a:noFill/>
        </p:spPr>
        <p:txBody>
          <a:bodyPr wrap="square" rtlCol="0">
            <a:spAutoFit/>
          </a:bodyPr>
          <a:lstStyle/>
          <a:p>
            <a:r>
              <a:rPr lang="en-US" sz="3600" b="1" dirty="0"/>
              <a:t>P</a:t>
            </a:r>
            <a:r>
              <a:rPr lang="en-US" sz="3600" b="1" baseline="-25000" dirty="0"/>
              <a:t>bias</a:t>
            </a:r>
          </a:p>
        </p:txBody>
      </p:sp>
      <p:sp>
        <p:nvSpPr>
          <p:cNvPr id="34" name="TextBox 33">
            <a:extLst>
              <a:ext uri="{FF2B5EF4-FFF2-40B4-BE49-F238E27FC236}">
                <a16:creationId xmlns:a16="http://schemas.microsoft.com/office/drawing/2014/main" id="{5162CD31-5E12-1C46-B08F-A7CCB146558F}"/>
              </a:ext>
            </a:extLst>
          </p:cNvPr>
          <p:cNvSpPr txBox="1"/>
          <p:nvPr/>
        </p:nvSpPr>
        <p:spPr>
          <a:xfrm>
            <a:off x="12984957" y="2307183"/>
            <a:ext cx="3071680" cy="4154984"/>
          </a:xfrm>
          <a:prstGeom prst="rect">
            <a:avLst/>
          </a:prstGeom>
          <a:noFill/>
        </p:spPr>
        <p:txBody>
          <a:bodyPr wrap="square" rtlCol="0">
            <a:spAutoFit/>
          </a:bodyPr>
          <a:lstStyle/>
          <a:p>
            <a:r>
              <a:rPr lang="en-US" sz="3600" dirty="0"/>
              <a:t>Output =</a:t>
            </a:r>
          </a:p>
          <a:p>
            <a:endParaRPr lang="en-US" sz="3600" dirty="0"/>
          </a:p>
          <a:p>
            <a:r>
              <a:rPr lang="en-US" sz="3600" dirty="0"/>
              <a:t>Step(  A*P</a:t>
            </a:r>
            <a:r>
              <a:rPr lang="en-US" sz="3600" baseline="-25000" dirty="0"/>
              <a:t>1 </a:t>
            </a:r>
            <a:r>
              <a:rPr lang="en-US" sz="3600" dirty="0"/>
              <a:t>+   </a:t>
            </a:r>
          </a:p>
          <a:p>
            <a:r>
              <a:rPr lang="en-US" sz="3600" dirty="0"/>
              <a:t>           B*P</a:t>
            </a:r>
            <a:r>
              <a:rPr lang="en-US" sz="3600" baseline="-25000" dirty="0"/>
              <a:t>2 </a:t>
            </a:r>
            <a:r>
              <a:rPr lang="en-US" sz="3600" dirty="0"/>
              <a:t>+       </a:t>
            </a:r>
          </a:p>
          <a:p>
            <a:r>
              <a:rPr lang="en-US" sz="3600" dirty="0"/>
              <a:t>           C*P</a:t>
            </a:r>
            <a:r>
              <a:rPr lang="en-US" sz="3600" baseline="-25000" dirty="0"/>
              <a:t>3 </a:t>
            </a:r>
            <a:r>
              <a:rPr lang="en-US" sz="3600" dirty="0"/>
              <a:t>+   </a:t>
            </a:r>
          </a:p>
          <a:p>
            <a:r>
              <a:rPr lang="en-US" sz="3600" dirty="0"/>
              <a:t>           P</a:t>
            </a:r>
            <a:r>
              <a:rPr lang="en-US" sz="3600" baseline="-25000" dirty="0"/>
              <a:t>bias)</a:t>
            </a:r>
          </a:p>
          <a:p>
            <a:endParaRPr lang="en-US" sz="4800" dirty="0"/>
          </a:p>
        </p:txBody>
      </p:sp>
      <p:sp>
        <p:nvSpPr>
          <p:cNvPr id="35" name="TextBox 34">
            <a:extLst>
              <a:ext uri="{FF2B5EF4-FFF2-40B4-BE49-F238E27FC236}">
                <a16:creationId xmlns:a16="http://schemas.microsoft.com/office/drawing/2014/main" id="{D460847F-3AB7-9142-A306-649D6AB594A1}"/>
              </a:ext>
            </a:extLst>
          </p:cNvPr>
          <p:cNvSpPr txBox="1"/>
          <p:nvPr/>
        </p:nvSpPr>
        <p:spPr>
          <a:xfrm>
            <a:off x="6583544" y="2386639"/>
            <a:ext cx="736600" cy="646331"/>
          </a:xfrm>
          <a:prstGeom prst="rect">
            <a:avLst/>
          </a:prstGeom>
          <a:noFill/>
        </p:spPr>
        <p:txBody>
          <a:bodyPr wrap="square" rtlCol="0">
            <a:spAutoFit/>
          </a:bodyPr>
          <a:lstStyle/>
          <a:p>
            <a:r>
              <a:rPr lang="en-US" sz="3600" b="1" dirty="0"/>
              <a:t>P</a:t>
            </a:r>
            <a:r>
              <a:rPr lang="en-US" sz="3600" b="1" baseline="-25000" dirty="0"/>
              <a:t>1</a:t>
            </a:r>
          </a:p>
        </p:txBody>
      </p:sp>
      <p:sp>
        <p:nvSpPr>
          <p:cNvPr id="36" name="TextBox 35">
            <a:extLst>
              <a:ext uri="{FF2B5EF4-FFF2-40B4-BE49-F238E27FC236}">
                <a16:creationId xmlns:a16="http://schemas.microsoft.com/office/drawing/2014/main" id="{2FC40704-EAE0-7C43-97A6-3B87D10FD987}"/>
              </a:ext>
            </a:extLst>
          </p:cNvPr>
          <p:cNvSpPr txBox="1"/>
          <p:nvPr/>
        </p:nvSpPr>
        <p:spPr>
          <a:xfrm>
            <a:off x="6006571" y="3337845"/>
            <a:ext cx="736600" cy="646331"/>
          </a:xfrm>
          <a:prstGeom prst="rect">
            <a:avLst/>
          </a:prstGeom>
          <a:noFill/>
        </p:spPr>
        <p:txBody>
          <a:bodyPr wrap="square" rtlCol="0">
            <a:spAutoFit/>
          </a:bodyPr>
          <a:lstStyle/>
          <a:p>
            <a:r>
              <a:rPr lang="en-US" sz="3600" b="1" dirty="0"/>
              <a:t>P</a:t>
            </a:r>
            <a:r>
              <a:rPr lang="en-US" sz="3600" b="1" baseline="-25000" dirty="0"/>
              <a:t>2</a:t>
            </a:r>
          </a:p>
        </p:txBody>
      </p:sp>
      <p:sp>
        <p:nvSpPr>
          <p:cNvPr id="37" name="TextBox 36">
            <a:extLst>
              <a:ext uri="{FF2B5EF4-FFF2-40B4-BE49-F238E27FC236}">
                <a16:creationId xmlns:a16="http://schemas.microsoft.com/office/drawing/2014/main" id="{1D095A8F-EA89-2A4F-9468-7FA0D2114964}"/>
              </a:ext>
            </a:extLst>
          </p:cNvPr>
          <p:cNvSpPr txBox="1"/>
          <p:nvPr/>
        </p:nvSpPr>
        <p:spPr>
          <a:xfrm>
            <a:off x="6647727" y="4835367"/>
            <a:ext cx="736600" cy="646331"/>
          </a:xfrm>
          <a:prstGeom prst="rect">
            <a:avLst/>
          </a:prstGeom>
          <a:noFill/>
        </p:spPr>
        <p:txBody>
          <a:bodyPr wrap="square" rtlCol="0">
            <a:spAutoFit/>
          </a:bodyPr>
          <a:lstStyle/>
          <a:p>
            <a:r>
              <a:rPr lang="en-US" sz="3600" b="1" dirty="0"/>
              <a:t>P</a:t>
            </a:r>
            <a:r>
              <a:rPr lang="en-US" sz="3600" b="1" baseline="-25000" dirty="0"/>
              <a:t>3</a:t>
            </a:r>
          </a:p>
        </p:txBody>
      </p:sp>
      <p:sp>
        <p:nvSpPr>
          <p:cNvPr id="39" name="Oval 38">
            <a:extLst>
              <a:ext uri="{FF2B5EF4-FFF2-40B4-BE49-F238E27FC236}">
                <a16:creationId xmlns:a16="http://schemas.microsoft.com/office/drawing/2014/main" id="{8714C6B2-E821-A14D-B484-F7CD8AEEEA22}"/>
              </a:ext>
            </a:extLst>
          </p:cNvPr>
          <p:cNvSpPr/>
          <p:nvPr/>
        </p:nvSpPr>
        <p:spPr>
          <a:xfrm>
            <a:off x="9286808" y="3530623"/>
            <a:ext cx="934720" cy="934720"/>
          </a:xfrm>
          <a:prstGeom prst="ellipse">
            <a:avLst/>
          </a:prstGeom>
          <a:solidFill>
            <a:schemeClr val="accent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3" name="Straight Connector 52">
            <a:extLst>
              <a:ext uri="{FF2B5EF4-FFF2-40B4-BE49-F238E27FC236}">
                <a16:creationId xmlns:a16="http://schemas.microsoft.com/office/drawing/2014/main" id="{46D3C667-3DB9-DD49-8E22-90F3E4F0E22F}"/>
              </a:ext>
            </a:extLst>
          </p:cNvPr>
          <p:cNvCxnSpPr>
            <a:cxnSpLocks/>
          </p:cNvCxnSpPr>
          <p:nvPr/>
        </p:nvCxnSpPr>
        <p:spPr>
          <a:xfrm>
            <a:off x="9496425" y="4201574"/>
            <a:ext cx="1905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5ADD8A-59D6-BA4B-BC14-2511DA095DE0}"/>
              </a:ext>
            </a:extLst>
          </p:cNvPr>
          <p:cNvCxnSpPr>
            <a:cxnSpLocks/>
          </p:cNvCxnSpPr>
          <p:nvPr/>
        </p:nvCxnSpPr>
        <p:spPr>
          <a:xfrm flipV="1">
            <a:off x="9686925" y="3776124"/>
            <a:ext cx="133350" cy="42545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514D02-CC9B-0248-B961-1EAB25B17D64}"/>
              </a:ext>
            </a:extLst>
          </p:cNvPr>
          <p:cNvCxnSpPr>
            <a:cxnSpLocks/>
          </p:cNvCxnSpPr>
          <p:nvPr/>
        </p:nvCxnSpPr>
        <p:spPr>
          <a:xfrm>
            <a:off x="9820275" y="3776123"/>
            <a:ext cx="189338"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43881B4-06DA-0B46-B0C6-23F16119B62E}"/>
              </a:ext>
            </a:extLst>
          </p:cNvPr>
          <p:cNvSpPr txBox="1"/>
          <p:nvPr/>
        </p:nvSpPr>
        <p:spPr>
          <a:xfrm>
            <a:off x="8295216" y="4509905"/>
            <a:ext cx="2747868" cy="707886"/>
          </a:xfrm>
          <a:prstGeom prst="rect">
            <a:avLst/>
          </a:prstGeom>
          <a:noFill/>
        </p:spPr>
        <p:txBody>
          <a:bodyPr wrap="none" rtlCol="0">
            <a:spAutoFit/>
          </a:bodyPr>
          <a:lstStyle/>
          <a:p>
            <a:pPr algn="ctr"/>
            <a:r>
              <a:rPr lang="en-US" sz="2000" b="1" dirty="0"/>
              <a:t>Step Function</a:t>
            </a:r>
          </a:p>
          <a:p>
            <a:pPr algn="ctr"/>
            <a:r>
              <a:rPr lang="en-US" sz="2000" b="1" dirty="0"/>
              <a:t>(Activation Function)</a:t>
            </a:r>
          </a:p>
        </p:txBody>
      </p:sp>
      <p:cxnSp>
        <p:nvCxnSpPr>
          <p:cNvPr id="62" name="Straight Arrow Connector 61">
            <a:extLst>
              <a:ext uri="{FF2B5EF4-FFF2-40B4-BE49-F238E27FC236}">
                <a16:creationId xmlns:a16="http://schemas.microsoft.com/office/drawing/2014/main" id="{FB529CFC-D9E3-CD49-B5AB-DC144E257E80}"/>
              </a:ext>
            </a:extLst>
          </p:cNvPr>
          <p:cNvCxnSpPr>
            <a:cxnSpLocks/>
            <a:stCxn id="39" idx="6"/>
          </p:cNvCxnSpPr>
          <p:nvPr/>
        </p:nvCxnSpPr>
        <p:spPr>
          <a:xfrm flipV="1">
            <a:off x="10221528" y="3988849"/>
            <a:ext cx="692014" cy="9134"/>
          </a:xfrm>
          <a:prstGeom prst="straightConnector1">
            <a:avLst/>
          </a:prstGeom>
          <a:ln w="635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42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EB6AA0-0F42-D944-A0E7-9836C9593909}"/>
              </a:ext>
            </a:extLst>
          </p:cNvPr>
          <p:cNvSpPr>
            <a:spLocks noGrp="1"/>
          </p:cNvSpPr>
          <p:nvPr>
            <p:ph type="title"/>
          </p:nvPr>
        </p:nvSpPr>
        <p:spPr/>
        <p:txBody>
          <a:bodyPr/>
          <a:lstStyle/>
          <a:p>
            <a:r>
              <a:rPr lang="en-US" dirty="0"/>
              <a:t>Neural Network Parameter Counting Example</a:t>
            </a:r>
          </a:p>
        </p:txBody>
      </p:sp>
      <p:sp>
        <p:nvSpPr>
          <p:cNvPr id="10" name="Content Placeholder 9">
            <a:extLst>
              <a:ext uri="{FF2B5EF4-FFF2-40B4-BE49-F238E27FC236}">
                <a16:creationId xmlns:a16="http://schemas.microsoft.com/office/drawing/2014/main" id="{0B405C10-EC98-934D-AE17-967CB7B809CC}"/>
              </a:ext>
            </a:extLst>
          </p:cNvPr>
          <p:cNvSpPr>
            <a:spLocks noGrp="1"/>
          </p:cNvSpPr>
          <p:nvPr>
            <p:ph idx="1"/>
          </p:nvPr>
        </p:nvSpPr>
        <p:spPr>
          <a:xfrm>
            <a:off x="726439" y="8446289"/>
            <a:ext cx="16596361" cy="653205"/>
          </a:xfrm>
        </p:spPr>
        <p:txBody>
          <a:bodyPr/>
          <a:lstStyle/>
          <a:p>
            <a:pPr marL="0" indent="0">
              <a:buNone/>
            </a:pPr>
            <a:r>
              <a:rPr lang="en-US" sz="2400" dirty="0"/>
              <a:t>Deep neural networks take numbers in and send numbers out and there is no implicit meaning with any vertex</a:t>
            </a:r>
          </a:p>
        </p:txBody>
      </p:sp>
      <p:sp>
        <p:nvSpPr>
          <p:cNvPr id="5" name="Footer Placeholder 4">
            <a:extLst>
              <a:ext uri="{FF2B5EF4-FFF2-40B4-BE49-F238E27FC236}">
                <a16:creationId xmlns:a16="http://schemas.microsoft.com/office/drawing/2014/main" id="{00A0EA0B-E845-B44E-B245-EEE3EEF257A8}"/>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F3B703A-5B12-2844-BA3E-84E7951D6EA4}"/>
              </a:ext>
            </a:extLst>
          </p:cNvPr>
          <p:cNvSpPr>
            <a:spLocks noGrp="1"/>
          </p:cNvSpPr>
          <p:nvPr>
            <p:ph type="sldNum" sz="quarter" idx="12"/>
          </p:nvPr>
        </p:nvSpPr>
        <p:spPr/>
        <p:txBody>
          <a:bodyPr/>
          <a:lstStyle/>
          <a:p>
            <a:fld id="{3310D8EA-3107-4873-B9AB-DD7D3E79053A}" type="slidenum">
              <a:rPr lang="en-US" smtClean="0"/>
              <a:t>31</a:t>
            </a:fld>
            <a:endParaRPr lang="en-US"/>
          </a:p>
        </p:txBody>
      </p:sp>
      <p:pic>
        <p:nvPicPr>
          <p:cNvPr id="11" name="Picture 10">
            <a:extLst>
              <a:ext uri="{FF2B5EF4-FFF2-40B4-BE49-F238E27FC236}">
                <a16:creationId xmlns:a16="http://schemas.microsoft.com/office/drawing/2014/main" id="{B521FB9B-58AD-7E48-90E1-2EA418CD66E1}"/>
              </a:ext>
            </a:extLst>
          </p:cNvPr>
          <p:cNvPicPr>
            <a:picLocks noChangeAspect="1"/>
          </p:cNvPicPr>
          <p:nvPr/>
        </p:nvPicPr>
        <p:blipFill>
          <a:blip r:embed="rId3"/>
          <a:stretch>
            <a:fillRect/>
          </a:stretch>
        </p:blipFill>
        <p:spPr>
          <a:xfrm>
            <a:off x="2828290" y="2058189"/>
            <a:ext cx="5092700" cy="4724400"/>
          </a:xfrm>
          <a:prstGeom prst="rect">
            <a:avLst/>
          </a:prstGeom>
        </p:spPr>
      </p:pic>
      <p:sp>
        <p:nvSpPr>
          <p:cNvPr id="12" name="TextBox 11">
            <a:extLst>
              <a:ext uri="{FF2B5EF4-FFF2-40B4-BE49-F238E27FC236}">
                <a16:creationId xmlns:a16="http://schemas.microsoft.com/office/drawing/2014/main" id="{36D8B23C-0B7C-A44E-AF39-7E78E89735B0}"/>
              </a:ext>
            </a:extLst>
          </p:cNvPr>
          <p:cNvSpPr txBox="1"/>
          <p:nvPr/>
        </p:nvSpPr>
        <p:spPr>
          <a:xfrm>
            <a:off x="8940800" y="2499380"/>
            <a:ext cx="5852160" cy="1581459"/>
          </a:xfrm>
          <a:prstGeom prst="rect">
            <a:avLst/>
          </a:prstGeom>
          <a:noFill/>
        </p:spPr>
        <p:txBody>
          <a:bodyPr wrap="square" rtlCol="0">
            <a:spAutoFit/>
          </a:bodyPr>
          <a:lstStyle/>
          <a:p>
            <a:r>
              <a:rPr lang="en-US" dirty="0"/>
              <a:t>3 Input units (</a:t>
            </a:r>
            <a:r>
              <a:rPr lang="en-US" dirty="0" err="1"/>
              <a:t>i</a:t>
            </a:r>
            <a:r>
              <a:rPr lang="en-US" dirty="0"/>
              <a:t>=3)</a:t>
            </a:r>
          </a:p>
          <a:p>
            <a:r>
              <a:rPr lang="en-US" dirty="0"/>
              <a:t>5 Hidden units (h=5)</a:t>
            </a:r>
          </a:p>
          <a:p>
            <a:r>
              <a:rPr lang="en-US" dirty="0"/>
              <a:t>2 Output units (o=2)</a:t>
            </a:r>
          </a:p>
          <a:p>
            <a:r>
              <a:rPr lang="en-US" dirty="0"/>
              <a:t>1 bias unit in every non-input layer (b=7)</a:t>
            </a:r>
          </a:p>
        </p:txBody>
      </p:sp>
      <p:cxnSp>
        <p:nvCxnSpPr>
          <p:cNvPr id="14" name="Straight Arrow Connector 13">
            <a:extLst>
              <a:ext uri="{FF2B5EF4-FFF2-40B4-BE49-F238E27FC236}">
                <a16:creationId xmlns:a16="http://schemas.microsoft.com/office/drawing/2014/main" id="{5F96D321-0262-8E4E-9BB1-E89FC4D81018}"/>
              </a:ext>
            </a:extLst>
          </p:cNvPr>
          <p:cNvCxnSpPr/>
          <p:nvPr/>
        </p:nvCxnSpPr>
        <p:spPr>
          <a:xfrm flipV="1">
            <a:off x="4038600" y="5688666"/>
            <a:ext cx="594360" cy="1143789"/>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9E71251-8FD7-F647-BFC4-238135605B15}"/>
              </a:ext>
            </a:extLst>
          </p:cNvPr>
          <p:cNvSpPr txBox="1"/>
          <p:nvPr/>
        </p:nvSpPr>
        <p:spPr>
          <a:xfrm flipH="1">
            <a:off x="2667000" y="6920244"/>
            <a:ext cx="2352040" cy="836896"/>
          </a:xfrm>
          <a:prstGeom prst="rect">
            <a:avLst/>
          </a:prstGeom>
          <a:noFill/>
        </p:spPr>
        <p:txBody>
          <a:bodyPr wrap="square" rtlCol="0">
            <a:spAutoFit/>
          </a:bodyPr>
          <a:lstStyle/>
          <a:p>
            <a:r>
              <a:rPr lang="en-US" dirty="0"/>
              <a:t>Count these lines (3X5) = </a:t>
            </a:r>
            <a:r>
              <a:rPr lang="en-US" b="1" dirty="0"/>
              <a:t>15</a:t>
            </a:r>
          </a:p>
        </p:txBody>
      </p:sp>
      <p:sp>
        <p:nvSpPr>
          <p:cNvPr id="16" name="TextBox 15">
            <a:extLst>
              <a:ext uri="{FF2B5EF4-FFF2-40B4-BE49-F238E27FC236}">
                <a16:creationId xmlns:a16="http://schemas.microsoft.com/office/drawing/2014/main" id="{C5D23E77-027A-1640-B74C-1CE0BF8146B8}"/>
              </a:ext>
            </a:extLst>
          </p:cNvPr>
          <p:cNvSpPr txBox="1"/>
          <p:nvPr/>
        </p:nvSpPr>
        <p:spPr>
          <a:xfrm flipH="1">
            <a:off x="6172200" y="7014344"/>
            <a:ext cx="2522220" cy="836896"/>
          </a:xfrm>
          <a:prstGeom prst="rect">
            <a:avLst/>
          </a:prstGeom>
          <a:noFill/>
        </p:spPr>
        <p:txBody>
          <a:bodyPr wrap="square" rtlCol="0">
            <a:spAutoFit/>
          </a:bodyPr>
          <a:lstStyle/>
          <a:p>
            <a:r>
              <a:rPr lang="en-US" dirty="0"/>
              <a:t>Count these lines (5X2) = </a:t>
            </a:r>
            <a:r>
              <a:rPr lang="en-US" b="1" dirty="0"/>
              <a:t>10</a:t>
            </a:r>
          </a:p>
        </p:txBody>
      </p:sp>
      <p:cxnSp>
        <p:nvCxnSpPr>
          <p:cNvPr id="17" name="Straight Arrow Connector 16">
            <a:extLst>
              <a:ext uri="{FF2B5EF4-FFF2-40B4-BE49-F238E27FC236}">
                <a16:creationId xmlns:a16="http://schemas.microsoft.com/office/drawing/2014/main" id="{C53CF3CD-9E69-6145-B2C6-DD793CCBFCC4}"/>
              </a:ext>
            </a:extLst>
          </p:cNvPr>
          <p:cNvCxnSpPr>
            <a:cxnSpLocks/>
          </p:cNvCxnSpPr>
          <p:nvPr/>
        </p:nvCxnSpPr>
        <p:spPr>
          <a:xfrm flipH="1" flipV="1">
            <a:off x="6172200" y="5644772"/>
            <a:ext cx="853440" cy="12639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B7AD0F-ECE5-A740-9B5D-FF0877F91EA5}"/>
              </a:ext>
            </a:extLst>
          </p:cNvPr>
          <p:cNvCxnSpPr>
            <a:cxnSpLocks/>
          </p:cNvCxnSpPr>
          <p:nvPr/>
        </p:nvCxnSpPr>
        <p:spPr>
          <a:xfrm flipH="1" flipV="1">
            <a:off x="7296467" y="5080493"/>
            <a:ext cx="941705" cy="3283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DFE91F9-605E-C441-91FA-AA9708023BC3}"/>
              </a:ext>
            </a:extLst>
          </p:cNvPr>
          <p:cNvSpPr txBox="1"/>
          <p:nvPr/>
        </p:nvSpPr>
        <p:spPr>
          <a:xfrm flipH="1">
            <a:off x="8305000" y="5327957"/>
            <a:ext cx="3311223" cy="836896"/>
          </a:xfrm>
          <a:prstGeom prst="rect">
            <a:avLst/>
          </a:prstGeom>
          <a:noFill/>
        </p:spPr>
        <p:txBody>
          <a:bodyPr wrap="square" rtlCol="0">
            <a:spAutoFit/>
          </a:bodyPr>
          <a:lstStyle/>
          <a:p>
            <a:r>
              <a:rPr lang="en-US" dirty="0"/>
              <a:t>Count non-input layer nodes (5+2) = </a:t>
            </a:r>
            <a:r>
              <a:rPr lang="en-US" b="1" dirty="0"/>
              <a:t>7</a:t>
            </a:r>
          </a:p>
        </p:txBody>
      </p:sp>
      <p:sp>
        <p:nvSpPr>
          <p:cNvPr id="26" name="TextBox 25">
            <a:extLst>
              <a:ext uri="{FF2B5EF4-FFF2-40B4-BE49-F238E27FC236}">
                <a16:creationId xmlns:a16="http://schemas.microsoft.com/office/drawing/2014/main" id="{1A0B1E3D-06C9-954B-B306-4BF82BFBA64E}"/>
              </a:ext>
            </a:extLst>
          </p:cNvPr>
          <p:cNvSpPr txBox="1"/>
          <p:nvPr/>
        </p:nvSpPr>
        <p:spPr>
          <a:xfrm>
            <a:off x="9960611" y="6759902"/>
            <a:ext cx="5853782" cy="464614"/>
          </a:xfrm>
          <a:prstGeom prst="rect">
            <a:avLst/>
          </a:prstGeom>
          <a:noFill/>
        </p:spPr>
        <p:txBody>
          <a:bodyPr wrap="none" rtlCol="0">
            <a:spAutoFit/>
          </a:bodyPr>
          <a:lstStyle/>
          <a:p>
            <a:r>
              <a:rPr lang="en-US" dirty="0"/>
              <a:t>Total Parameter count = 15 + 10 + 7 = </a:t>
            </a:r>
            <a:r>
              <a:rPr lang="en-US" b="1" dirty="0">
                <a:solidFill>
                  <a:schemeClr val="accent1"/>
                </a:solidFill>
              </a:rPr>
              <a:t>32</a:t>
            </a:r>
          </a:p>
        </p:txBody>
      </p:sp>
    </p:spTree>
    <p:extLst>
      <p:ext uri="{BB962C8B-B14F-4D97-AF65-F5344CB8AC3E}">
        <p14:creationId xmlns:p14="http://schemas.microsoft.com/office/powerpoint/2010/main" val="1032513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6369-FB85-494D-955E-462022A0F737}"/>
              </a:ext>
            </a:extLst>
          </p:cNvPr>
          <p:cNvSpPr>
            <a:spLocks noGrp="1"/>
          </p:cNvSpPr>
          <p:nvPr>
            <p:ph type="title"/>
          </p:nvPr>
        </p:nvSpPr>
        <p:spPr/>
        <p:txBody>
          <a:bodyPr/>
          <a:lstStyle/>
          <a:p>
            <a:r>
              <a:rPr lang="en-US" dirty="0"/>
              <a:t>Unsupervised NLP Learning with BERT, Transformer and Attention</a:t>
            </a:r>
          </a:p>
        </p:txBody>
      </p:sp>
      <p:sp>
        <p:nvSpPr>
          <p:cNvPr id="3" name="Content Placeholder 2">
            <a:extLst>
              <a:ext uri="{FF2B5EF4-FFF2-40B4-BE49-F238E27FC236}">
                <a16:creationId xmlns:a16="http://schemas.microsoft.com/office/drawing/2014/main" id="{1F6CD26C-1834-D44D-9206-9E3AF40A79D8}"/>
              </a:ext>
            </a:extLst>
          </p:cNvPr>
          <p:cNvSpPr>
            <a:spLocks noGrp="1"/>
          </p:cNvSpPr>
          <p:nvPr>
            <p:ph idx="1"/>
          </p:nvPr>
        </p:nvSpPr>
        <p:spPr>
          <a:xfrm>
            <a:off x="1244040" y="6718822"/>
            <a:ext cx="12171710" cy="2444369"/>
          </a:xfrm>
        </p:spPr>
        <p:txBody>
          <a:bodyPr/>
          <a:lstStyle/>
          <a:p>
            <a:pPr marL="457200" indent="-457200">
              <a:spcAft>
                <a:spcPts val="0"/>
              </a:spcAft>
              <a:buFont typeface="Arial" panose="020B0604020202020204" pitchFamily="34" charset="0"/>
              <a:buChar char="•"/>
            </a:pPr>
            <a:r>
              <a:rPr lang="en-US" sz="2800" dirty="0"/>
              <a:t>Creating a human labeled training set is very expensive</a:t>
            </a:r>
          </a:p>
          <a:p>
            <a:pPr marL="457200" indent="-457200">
              <a:spcAft>
                <a:spcPts val="0"/>
              </a:spcAft>
              <a:buFont typeface="Arial" panose="020B0604020202020204" pitchFamily="34" charset="0"/>
              <a:buChar char="•"/>
            </a:pPr>
            <a:r>
              <a:rPr lang="en-US" sz="2800" dirty="0"/>
              <a:t>Transformer and Attention algorithms were created by BERT</a:t>
            </a:r>
          </a:p>
          <a:p>
            <a:pPr marL="457200" indent="-457200">
              <a:spcAft>
                <a:spcPts val="0"/>
              </a:spcAft>
              <a:buFont typeface="Arial" panose="020B0604020202020204" pitchFamily="34" charset="0"/>
              <a:buChar char="•"/>
            </a:pPr>
            <a:r>
              <a:rPr lang="en-US" sz="2800" dirty="0"/>
              <a:t>Use “fill in the missing word” strategy to train our model</a:t>
            </a:r>
          </a:p>
          <a:p>
            <a:pPr marL="457200" indent="-457200">
              <a:spcAft>
                <a:spcPts val="0"/>
              </a:spcAft>
              <a:buFont typeface="Arial" panose="020B0604020202020204" pitchFamily="34" charset="0"/>
              <a:buChar char="•"/>
            </a:pPr>
            <a:r>
              <a:rPr lang="en-US" sz="2800" dirty="0"/>
              <a:t>We all don’t need to know the details of how the models work</a:t>
            </a:r>
          </a:p>
        </p:txBody>
      </p:sp>
      <p:sp>
        <p:nvSpPr>
          <p:cNvPr id="4" name="Footer Placeholder 3">
            <a:extLst>
              <a:ext uri="{FF2B5EF4-FFF2-40B4-BE49-F238E27FC236}">
                <a16:creationId xmlns:a16="http://schemas.microsoft.com/office/drawing/2014/main" id="{DFB9CE0F-4956-B74F-9209-562FE70C6BB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6482E74-3EA6-3143-802C-16C232F2D726}"/>
              </a:ext>
            </a:extLst>
          </p:cNvPr>
          <p:cNvSpPr>
            <a:spLocks noGrp="1"/>
          </p:cNvSpPr>
          <p:nvPr>
            <p:ph type="sldNum" sz="quarter" idx="12"/>
          </p:nvPr>
        </p:nvSpPr>
        <p:spPr/>
        <p:txBody>
          <a:bodyPr/>
          <a:lstStyle/>
          <a:p>
            <a:fld id="{3310D8EA-3107-4873-B9AB-DD7D3E79053A}" type="slidenum">
              <a:rPr lang="en-US" smtClean="0"/>
              <a:t>32</a:t>
            </a:fld>
            <a:endParaRPr lang="en-US"/>
          </a:p>
        </p:txBody>
      </p:sp>
      <p:pic>
        <p:nvPicPr>
          <p:cNvPr id="7" name="Picture 6">
            <a:extLst>
              <a:ext uri="{FF2B5EF4-FFF2-40B4-BE49-F238E27FC236}">
                <a16:creationId xmlns:a16="http://schemas.microsoft.com/office/drawing/2014/main" id="{7108F349-5D44-2F43-841D-8313EB679C52}"/>
              </a:ext>
            </a:extLst>
          </p:cNvPr>
          <p:cNvPicPr>
            <a:picLocks noChangeAspect="1"/>
          </p:cNvPicPr>
          <p:nvPr/>
        </p:nvPicPr>
        <p:blipFill>
          <a:blip r:embed="rId3"/>
          <a:stretch>
            <a:fillRect/>
          </a:stretch>
        </p:blipFill>
        <p:spPr>
          <a:xfrm>
            <a:off x="7100285" y="2238926"/>
            <a:ext cx="3327400" cy="4038600"/>
          </a:xfrm>
          <a:prstGeom prst="rect">
            <a:avLst/>
          </a:prstGeom>
          <a:ln>
            <a:solidFill>
              <a:schemeClr val="tx1"/>
            </a:solidFill>
          </a:ln>
        </p:spPr>
      </p:pic>
      <p:pic>
        <p:nvPicPr>
          <p:cNvPr id="8" name="Picture 7">
            <a:extLst>
              <a:ext uri="{FF2B5EF4-FFF2-40B4-BE49-F238E27FC236}">
                <a16:creationId xmlns:a16="http://schemas.microsoft.com/office/drawing/2014/main" id="{84EA89B8-47F5-924D-81C6-3AAB7675C8F9}"/>
              </a:ext>
            </a:extLst>
          </p:cNvPr>
          <p:cNvPicPr>
            <a:picLocks noChangeAspect="1"/>
          </p:cNvPicPr>
          <p:nvPr/>
        </p:nvPicPr>
        <p:blipFill>
          <a:blip r:embed="rId4"/>
          <a:stretch>
            <a:fillRect/>
          </a:stretch>
        </p:blipFill>
        <p:spPr>
          <a:xfrm>
            <a:off x="2502943" y="2572963"/>
            <a:ext cx="3213100" cy="2971800"/>
          </a:xfrm>
          <a:prstGeom prst="rect">
            <a:avLst/>
          </a:prstGeom>
        </p:spPr>
      </p:pic>
      <p:pic>
        <p:nvPicPr>
          <p:cNvPr id="9" name="Picture 8">
            <a:extLst>
              <a:ext uri="{FF2B5EF4-FFF2-40B4-BE49-F238E27FC236}">
                <a16:creationId xmlns:a16="http://schemas.microsoft.com/office/drawing/2014/main" id="{49256C5E-C7D7-994C-94D7-316FAEAB8ECA}"/>
              </a:ext>
            </a:extLst>
          </p:cNvPr>
          <p:cNvPicPr>
            <a:picLocks noChangeAspect="1"/>
          </p:cNvPicPr>
          <p:nvPr/>
        </p:nvPicPr>
        <p:blipFill>
          <a:blip r:embed="rId5"/>
          <a:stretch>
            <a:fillRect/>
          </a:stretch>
        </p:blipFill>
        <p:spPr>
          <a:xfrm>
            <a:off x="12111990" y="2127753"/>
            <a:ext cx="3099391" cy="4038601"/>
          </a:xfrm>
          <a:prstGeom prst="rect">
            <a:avLst/>
          </a:prstGeom>
        </p:spPr>
      </p:pic>
    </p:spTree>
    <p:extLst>
      <p:ext uri="{BB962C8B-B14F-4D97-AF65-F5344CB8AC3E}">
        <p14:creationId xmlns:p14="http://schemas.microsoft.com/office/powerpoint/2010/main" val="3211813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DD3B-D3CB-1A43-90DB-512ECAA0ED3C}"/>
              </a:ext>
            </a:extLst>
          </p:cNvPr>
          <p:cNvSpPr>
            <a:spLocks noGrp="1"/>
          </p:cNvSpPr>
          <p:nvPr>
            <p:ph type="title"/>
          </p:nvPr>
        </p:nvSpPr>
        <p:spPr/>
        <p:txBody>
          <a:bodyPr/>
          <a:lstStyle/>
          <a:p>
            <a:r>
              <a:rPr lang="en-US" dirty="0"/>
              <a:t>Demonstration of </a:t>
            </a:r>
            <a:r>
              <a:rPr lang="en-US" b="1" dirty="0"/>
              <a:t>Generative</a:t>
            </a:r>
            <a:r>
              <a:rPr lang="en-US" dirty="0"/>
              <a:t> Text</a:t>
            </a:r>
          </a:p>
        </p:txBody>
      </p:sp>
      <p:sp>
        <p:nvSpPr>
          <p:cNvPr id="3" name="Content Placeholder 2">
            <a:extLst>
              <a:ext uri="{FF2B5EF4-FFF2-40B4-BE49-F238E27FC236}">
                <a16:creationId xmlns:a16="http://schemas.microsoft.com/office/drawing/2014/main" id="{2FDC5493-079C-DE42-9BBF-7EF81CFEB677}"/>
              </a:ext>
            </a:extLst>
          </p:cNvPr>
          <p:cNvSpPr>
            <a:spLocks noGrp="1"/>
          </p:cNvSpPr>
          <p:nvPr>
            <p:ph idx="1"/>
          </p:nvPr>
        </p:nvSpPr>
        <p:spPr>
          <a:xfrm>
            <a:off x="726440" y="7589519"/>
            <a:ext cx="16596360" cy="1063897"/>
          </a:xfrm>
        </p:spPr>
        <p:txBody>
          <a:bodyPr/>
          <a:lstStyle/>
          <a:p>
            <a:r>
              <a:rPr lang="en-US" dirty="0"/>
              <a:t>Example of a neural network that is trained on natural language text</a:t>
            </a:r>
          </a:p>
        </p:txBody>
      </p:sp>
      <p:sp>
        <p:nvSpPr>
          <p:cNvPr id="4" name="Footer Placeholder 3">
            <a:extLst>
              <a:ext uri="{FF2B5EF4-FFF2-40B4-BE49-F238E27FC236}">
                <a16:creationId xmlns:a16="http://schemas.microsoft.com/office/drawing/2014/main" id="{9858357D-0441-E046-850B-594AD2C3EA9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E0C07A6-0BA7-5C46-ABF4-65D0AB25A46B}"/>
              </a:ext>
            </a:extLst>
          </p:cNvPr>
          <p:cNvSpPr>
            <a:spLocks noGrp="1"/>
          </p:cNvSpPr>
          <p:nvPr>
            <p:ph type="sldNum" sz="quarter" idx="12"/>
          </p:nvPr>
        </p:nvSpPr>
        <p:spPr/>
        <p:txBody>
          <a:bodyPr/>
          <a:lstStyle/>
          <a:p>
            <a:fld id="{3310D8EA-3107-4873-B9AB-DD7D3E79053A}" type="slidenum">
              <a:rPr lang="en-US" smtClean="0"/>
              <a:t>33</a:t>
            </a:fld>
            <a:endParaRPr lang="en-US"/>
          </a:p>
        </p:txBody>
      </p:sp>
      <p:pic>
        <p:nvPicPr>
          <p:cNvPr id="7" name="Picture 6">
            <a:extLst>
              <a:ext uri="{FF2B5EF4-FFF2-40B4-BE49-F238E27FC236}">
                <a16:creationId xmlns:a16="http://schemas.microsoft.com/office/drawing/2014/main" id="{EAC01378-26CD-C446-9000-34DD6C076D4E}"/>
              </a:ext>
            </a:extLst>
          </p:cNvPr>
          <p:cNvPicPr>
            <a:picLocks noChangeAspect="1"/>
          </p:cNvPicPr>
          <p:nvPr/>
        </p:nvPicPr>
        <p:blipFill>
          <a:blip r:embed="rId2"/>
          <a:stretch>
            <a:fillRect/>
          </a:stretch>
        </p:blipFill>
        <p:spPr>
          <a:xfrm>
            <a:off x="3337903" y="3833344"/>
            <a:ext cx="11061014" cy="2329180"/>
          </a:xfrm>
          <a:prstGeom prst="rect">
            <a:avLst/>
          </a:prstGeom>
          <a:ln>
            <a:solidFill>
              <a:schemeClr val="tx1"/>
            </a:solidFill>
          </a:ln>
        </p:spPr>
      </p:pic>
      <p:sp>
        <p:nvSpPr>
          <p:cNvPr id="8" name="Left Brace 7">
            <a:extLst>
              <a:ext uri="{FF2B5EF4-FFF2-40B4-BE49-F238E27FC236}">
                <a16:creationId xmlns:a16="http://schemas.microsoft.com/office/drawing/2014/main" id="{5D842F92-7F64-8340-9AB2-D53B9B578F04}"/>
              </a:ext>
            </a:extLst>
          </p:cNvPr>
          <p:cNvSpPr/>
          <p:nvPr/>
        </p:nvSpPr>
        <p:spPr>
          <a:xfrm rot="5400000">
            <a:off x="5021751" y="1494661"/>
            <a:ext cx="350520" cy="3718217"/>
          </a:xfrm>
          <a:prstGeom prst="leftBrac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131B5D7-3114-B548-9C92-092D0E99E2E3}"/>
              </a:ext>
            </a:extLst>
          </p:cNvPr>
          <p:cNvSpPr/>
          <p:nvPr/>
        </p:nvSpPr>
        <p:spPr>
          <a:xfrm rot="5400000">
            <a:off x="10624408" y="-161662"/>
            <a:ext cx="351003" cy="7030378"/>
          </a:xfrm>
          <a:prstGeom prst="leftBrac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53D0EC-8DAA-7C4D-965E-5B125FFAB613}"/>
              </a:ext>
            </a:extLst>
          </p:cNvPr>
          <p:cNvSpPr txBox="1"/>
          <p:nvPr/>
        </p:nvSpPr>
        <p:spPr>
          <a:xfrm>
            <a:off x="4155610" y="2655233"/>
            <a:ext cx="2082801" cy="464614"/>
          </a:xfrm>
          <a:prstGeom prst="rect">
            <a:avLst/>
          </a:prstGeom>
          <a:noFill/>
        </p:spPr>
        <p:txBody>
          <a:bodyPr wrap="square" rtlCol="0">
            <a:spAutoFit/>
          </a:bodyPr>
          <a:lstStyle/>
          <a:p>
            <a:pPr algn="ctr"/>
            <a:r>
              <a:rPr lang="en-US" dirty="0">
                <a:solidFill>
                  <a:schemeClr val="accent1"/>
                </a:solidFill>
              </a:rPr>
              <a:t>Prompt (bold)</a:t>
            </a:r>
          </a:p>
        </p:txBody>
      </p:sp>
      <p:sp>
        <p:nvSpPr>
          <p:cNvPr id="11" name="TextBox 10">
            <a:extLst>
              <a:ext uri="{FF2B5EF4-FFF2-40B4-BE49-F238E27FC236}">
                <a16:creationId xmlns:a16="http://schemas.microsoft.com/office/drawing/2014/main" id="{F860E193-C66F-124F-9DDB-AD3AB504E443}"/>
              </a:ext>
            </a:extLst>
          </p:cNvPr>
          <p:cNvSpPr txBox="1"/>
          <p:nvPr/>
        </p:nvSpPr>
        <p:spPr>
          <a:xfrm>
            <a:off x="9024620" y="2655233"/>
            <a:ext cx="3965197" cy="464614"/>
          </a:xfrm>
          <a:prstGeom prst="rect">
            <a:avLst/>
          </a:prstGeom>
          <a:noFill/>
        </p:spPr>
        <p:txBody>
          <a:bodyPr wrap="square" rtlCol="0">
            <a:spAutoFit/>
          </a:bodyPr>
          <a:lstStyle/>
          <a:p>
            <a:pPr algn="ctr"/>
            <a:r>
              <a:rPr lang="en-US" dirty="0">
                <a:solidFill>
                  <a:schemeClr val="accent1"/>
                </a:solidFill>
              </a:rPr>
              <a:t>Generated Text (not bold)</a:t>
            </a:r>
          </a:p>
        </p:txBody>
      </p:sp>
    </p:spTree>
    <p:extLst>
      <p:ext uri="{BB962C8B-B14F-4D97-AF65-F5344CB8AC3E}">
        <p14:creationId xmlns:p14="http://schemas.microsoft.com/office/powerpoint/2010/main" val="752348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CC471B-4BB6-3F47-AFE2-9E06E9C3EDA7}"/>
              </a:ext>
            </a:extLst>
          </p:cNvPr>
          <p:cNvSpPr>
            <a:spLocks noGrp="1"/>
          </p:cNvSpPr>
          <p:nvPr>
            <p:ph type="title"/>
          </p:nvPr>
        </p:nvSpPr>
        <p:spPr/>
        <p:txBody>
          <a:bodyPr/>
          <a:lstStyle/>
          <a:p>
            <a:r>
              <a:rPr lang="en-US" dirty="0"/>
              <a:t>GPT-3 Paper</a:t>
            </a:r>
          </a:p>
        </p:txBody>
      </p:sp>
      <p:sp>
        <p:nvSpPr>
          <p:cNvPr id="9" name="Content Placeholder 8">
            <a:extLst>
              <a:ext uri="{FF2B5EF4-FFF2-40B4-BE49-F238E27FC236}">
                <a16:creationId xmlns:a16="http://schemas.microsoft.com/office/drawing/2014/main" id="{FDC54265-1F12-A043-98C3-5EC30B30432F}"/>
              </a:ext>
            </a:extLst>
          </p:cNvPr>
          <p:cNvSpPr>
            <a:spLocks noGrp="1"/>
          </p:cNvSpPr>
          <p:nvPr>
            <p:ph idx="1"/>
          </p:nvPr>
        </p:nvSpPr>
        <p:spPr>
          <a:xfrm>
            <a:off x="10058400" y="2024743"/>
            <a:ext cx="7264400" cy="6628674"/>
          </a:xfrm>
        </p:spPr>
        <p:txBody>
          <a:bodyPr/>
          <a:lstStyle/>
          <a:p>
            <a:r>
              <a:rPr lang="en-US" dirty="0"/>
              <a:t>GPT = </a:t>
            </a:r>
            <a:r>
              <a:rPr lang="en-US" b="1" dirty="0"/>
              <a:t>G</a:t>
            </a:r>
            <a:r>
              <a:rPr lang="en-US" dirty="0"/>
              <a:t>enerative </a:t>
            </a:r>
            <a:r>
              <a:rPr lang="en-US" b="1" dirty="0"/>
              <a:t>P</a:t>
            </a:r>
            <a:r>
              <a:rPr lang="en-US" dirty="0"/>
              <a:t>retrained </a:t>
            </a:r>
            <a:r>
              <a:rPr lang="en-US" b="1" dirty="0"/>
              <a:t>T</a:t>
            </a:r>
            <a:r>
              <a:rPr lang="en-US" dirty="0"/>
              <a:t>ransform</a:t>
            </a:r>
          </a:p>
          <a:p>
            <a:r>
              <a:rPr lang="en-US" dirty="0"/>
              <a:t>Submitted May 28</a:t>
            </a:r>
            <a:r>
              <a:rPr lang="en-US" baseline="30000" dirty="0"/>
              <a:t>th</a:t>
            </a:r>
            <a:endParaRPr lang="en-US" dirty="0"/>
          </a:p>
          <a:p>
            <a:r>
              <a:rPr lang="en-US" dirty="0"/>
              <a:t>175B parameter neural network model</a:t>
            </a:r>
          </a:p>
          <a:p>
            <a:r>
              <a:rPr lang="en-US" dirty="0"/>
              <a:t>Estimated $10M to train the model</a:t>
            </a:r>
          </a:p>
          <a:p>
            <a:r>
              <a:rPr lang="en-US" dirty="0"/>
              <a:t>Example of </a:t>
            </a:r>
            <a:r>
              <a:rPr lang="en-US" b="1" dirty="0"/>
              <a:t>general</a:t>
            </a:r>
            <a:r>
              <a:rPr lang="en-US" dirty="0"/>
              <a:t> AI</a:t>
            </a:r>
          </a:p>
        </p:txBody>
      </p:sp>
      <p:sp>
        <p:nvSpPr>
          <p:cNvPr id="5" name="Slide Number Placeholder 4">
            <a:extLst>
              <a:ext uri="{FF2B5EF4-FFF2-40B4-BE49-F238E27FC236}">
                <a16:creationId xmlns:a16="http://schemas.microsoft.com/office/drawing/2014/main" id="{BE23B6EB-B5FC-3A4D-A730-FC964F5150A3}"/>
              </a:ext>
            </a:extLst>
          </p:cNvPr>
          <p:cNvSpPr>
            <a:spLocks noGrp="1"/>
          </p:cNvSpPr>
          <p:nvPr>
            <p:ph type="sldNum" sz="quarter" idx="12"/>
          </p:nvPr>
        </p:nvSpPr>
        <p:spPr/>
        <p:txBody>
          <a:bodyPr/>
          <a:lstStyle/>
          <a:p>
            <a:fld id="{3310D8EA-3107-4873-B9AB-DD7D3E79053A}" type="slidenum">
              <a:rPr lang="en-US" smtClean="0"/>
              <a:t>34</a:t>
            </a:fld>
            <a:endParaRPr lang="en-US"/>
          </a:p>
        </p:txBody>
      </p:sp>
      <p:pic>
        <p:nvPicPr>
          <p:cNvPr id="10" name="Picture 9">
            <a:extLst>
              <a:ext uri="{FF2B5EF4-FFF2-40B4-BE49-F238E27FC236}">
                <a16:creationId xmlns:a16="http://schemas.microsoft.com/office/drawing/2014/main" id="{1EBAF445-892F-BA4E-AD2C-C2CF3CD6AD3D}"/>
              </a:ext>
            </a:extLst>
          </p:cNvPr>
          <p:cNvPicPr>
            <a:picLocks noChangeAspect="1"/>
          </p:cNvPicPr>
          <p:nvPr/>
        </p:nvPicPr>
        <p:blipFill>
          <a:blip r:embed="rId2"/>
          <a:stretch>
            <a:fillRect/>
          </a:stretch>
        </p:blipFill>
        <p:spPr>
          <a:xfrm>
            <a:off x="965200" y="2024743"/>
            <a:ext cx="7975600" cy="5308600"/>
          </a:xfrm>
          <a:prstGeom prst="rect">
            <a:avLst/>
          </a:prstGeom>
          <a:ln>
            <a:solidFill>
              <a:srgbClr val="000000"/>
            </a:solidFill>
          </a:ln>
        </p:spPr>
      </p:pic>
    </p:spTree>
    <p:extLst>
      <p:ext uri="{BB962C8B-B14F-4D97-AF65-F5344CB8AC3E}">
        <p14:creationId xmlns:p14="http://schemas.microsoft.com/office/powerpoint/2010/main" val="3417877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F57FE-020F-49C6-B88E-C415C8F5B56D}"/>
              </a:ext>
            </a:extLst>
          </p:cNvPr>
          <p:cNvSpPr>
            <a:spLocks noGrp="1"/>
          </p:cNvSpPr>
          <p:nvPr>
            <p:ph type="title"/>
          </p:nvPr>
        </p:nvSpPr>
        <p:spPr/>
        <p:txBody>
          <a:bodyPr/>
          <a:lstStyle/>
          <a:p>
            <a:r>
              <a:rPr lang="en-US" dirty="0">
                <a:cs typeface="Arial"/>
              </a:rPr>
              <a:t>State of the art Speech / NLP models are large</a:t>
            </a:r>
            <a:endParaRPr lang="en-US" dirty="0"/>
          </a:p>
        </p:txBody>
      </p:sp>
      <p:sp>
        <p:nvSpPr>
          <p:cNvPr id="6" name="Text Placeholder 5">
            <a:extLst>
              <a:ext uri="{FF2B5EF4-FFF2-40B4-BE49-F238E27FC236}">
                <a16:creationId xmlns:a16="http://schemas.microsoft.com/office/drawing/2014/main" id="{0C26D129-337E-43C3-B184-6EBD6E1BFD5D}"/>
              </a:ext>
            </a:extLst>
          </p:cNvPr>
          <p:cNvSpPr>
            <a:spLocks noGrp="1"/>
          </p:cNvSpPr>
          <p:nvPr>
            <p:ph idx="1"/>
          </p:nvPr>
        </p:nvSpPr>
        <p:spPr/>
        <p:txBody>
          <a:bodyPr vert="horz" lIns="0" tIns="0" rIns="0" bIns="0" rtlCol="0" anchor="t">
            <a:noAutofit/>
          </a:bodyPr>
          <a:lstStyle/>
          <a:p>
            <a:pPr marL="0" indent="0">
              <a:buNone/>
            </a:pPr>
            <a:r>
              <a:rPr lang="en-US" dirty="0">
                <a:cs typeface="Arial"/>
              </a:rPr>
              <a:t>Huge datasets and infrastructure required for training</a:t>
            </a:r>
          </a:p>
        </p:txBody>
      </p:sp>
      <p:sp>
        <p:nvSpPr>
          <p:cNvPr id="5" name="Slide Number Placeholder 4">
            <a:extLst>
              <a:ext uri="{FF2B5EF4-FFF2-40B4-BE49-F238E27FC236}">
                <a16:creationId xmlns:a16="http://schemas.microsoft.com/office/drawing/2014/main" id="{366015F8-5E79-433C-A6AF-B2EFE093A4F7}"/>
              </a:ext>
            </a:extLst>
          </p:cNvPr>
          <p:cNvSpPr>
            <a:spLocks noGrp="1"/>
          </p:cNvSpPr>
          <p:nvPr>
            <p:ph type="sldNum" sz="quarter" idx="12"/>
          </p:nvPr>
        </p:nvSpPr>
        <p:spPr/>
        <p:txBody>
          <a:bodyPr/>
          <a:lstStyle/>
          <a:p>
            <a:pPr defTabSz="1341150"/>
            <a:fld id="{3310D8EA-3107-4873-B9AB-DD7D3E79053A}" type="slidenum">
              <a:rPr lang="en-US">
                <a:solidFill>
                  <a:srgbClr val="55565A">
                    <a:tint val="75000"/>
                  </a:srgbClr>
                </a:solidFill>
                <a:latin typeface="Arial" panose="020B0604020202020204"/>
              </a:rPr>
              <a:pPr defTabSz="1341150"/>
              <a:t>35</a:t>
            </a:fld>
            <a:endParaRPr lang="en-US">
              <a:solidFill>
                <a:srgbClr val="55565A">
                  <a:tint val="75000"/>
                </a:srgbClr>
              </a:solidFill>
              <a:latin typeface="Arial" panose="020B0604020202020204"/>
            </a:endParaRPr>
          </a:p>
        </p:txBody>
      </p:sp>
      <p:pic>
        <p:nvPicPr>
          <p:cNvPr id="7" name="Picture 7" descr="A close up of a map&#10;&#10;Description generated with high confidence">
            <a:extLst>
              <a:ext uri="{FF2B5EF4-FFF2-40B4-BE49-F238E27FC236}">
                <a16:creationId xmlns:a16="http://schemas.microsoft.com/office/drawing/2014/main" id="{0F51C9D1-72BC-4517-9101-BCA1D24489F0}"/>
              </a:ext>
            </a:extLst>
          </p:cNvPr>
          <p:cNvPicPr>
            <a:picLocks noChangeAspect="1"/>
          </p:cNvPicPr>
          <p:nvPr/>
        </p:nvPicPr>
        <p:blipFill>
          <a:blip r:embed="rId2"/>
          <a:stretch>
            <a:fillRect/>
          </a:stretch>
        </p:blipFill>
        <p:spPr>
          <a:xfrm>
            <a:off x="885400" y="2515256"/>
            <a:ext cx="11781455" cy="6839923"/>
          </a:xfrm>
          <a:prstGeom prst="rect">
            <a:avLst/>
          </a:prstGeom>
        </p:spPr>
      </p:pic>
      <p:sp>
        <p:nvSpPr>
          <p:cNvPr id="9" name="TextBox 8">
            <a:extLst>
              <a:ext uri="{FF2B5EF4-FFF2-40B4-BE49-F238E27FC236}">
                <a16:creationId xmlns:a16="http://schemas.microsoft.com/office/drawing/2014/main" id="{7C8A8D4E-0055-43C4-A692-77415E0C1B30}"/>
              </a:ext>
            </a:extLst>
          </p:cNvPr>
          <p:cNvSpPr txBox="1"/>
          <p:nvPr/>
        </p:nvSpPr>
        <p:spPr>
          <a:xfrm>
            <a:off x="13884281" y="7927366"/>
            <a:ext cx="3310843" cy="1038489"/>
          </a:xfrm>
          <a:prstGeom prst="rect">
            <a:avLst/>
          </a:prstGeom>
          <a:noFill/>
        </p:spPr>
        <p:txBody>
          <a:bodyPr rot="0" spcFirstLastPara="0" vertOverflow="overflow" horzOverflow="overflow" vert="horz" wrap="square" lIns="134112" tIns="67056" rIns="134112" bIns="67056" numCol="1" spcCol="0" rtlCol="0" fromWordArt="0" anchor="t" anchorCtr="0" forceAA="0" compatLnSpc="1">
            <a:prstTxWarp prst="textNoShape">
              <a:avLst/>
            </a:prstTxWarp>
            <a:spAutoFit/>
          </a:bodyPr>
          <a:lstStyle/>
          <a:p>
            <a:pPr algn="ctr" defTabSz="1341150"/>
            <a:r>
              <a:rPr lang="en-US" sz="1467">
                <a:solidFill>
                  <a:srgbClr val="7F7F7F"/>
                </a:solidFill>
                <a:latin typeface="Arial" panose="020B0604020202020204"/>
                <a:cs typeface="Arial"/>
              </a:rPr>
              <a:t>Source: “Energy and Policy Considerations for Deep Learning in NLP” - </a:t>
            </a:r>
            <a:r>
              <a:rPr lang="en-US" sz="1467" err="1">
                <a:solidFill>
                  <a:srgbClr val="7F7F7F"/>
                </a:solidFill>
                <a:latin typeface="Arial" panose="020B0604020202020204"/>
                <a:cs typeface="Arial"/>
              </a:rPr>
              <a:t>Strubell</a:t>
            </a:r>
            <a:r>
              <a:rPr lang="en-US" sz="1467">
                <a:solidFill>
                  <a:srgbClr val="7F7F7F"/>
                </a:solidFill>
                <a:latin typeface="Arial" panose="020B0604020202020204"/>
                <a:cs typeface="Arial"/>
              </a:rPr>
              <a:t>, Ganesh, McCallum - ACL 2019</a:t>
            </a:r>
            <a:endParaRPr lang="en-US" sz="1760">
              <a:solidFill>
                <a:srgbClr val="7F7F7F"/>
              </a:solidFill>
              <a:latin typeface="Arial" panose="020B0604020202020204"/>
            </a:endParaRPr>
          </a:p>
        </p:txBody>
      </p:sp>
      <p:sp>
        <p:nvSpPr>
          <p:cNvPr id="10" name="TextBox 9">
            <a:extLst>
              <a:ext uri="{FF2B5EF4-FFF2-40B4-BE49-F238E27FC236}">
                <a16:creationId xmlns:a16="http://schemas.microsoft.com/office/drawing/2014/main" id="{AB5CFEA4-A52C-491A-8621-AD6588293940}"/>
              </a:ext>
            </a:extLst>
          </p:cNvPr>
          <p:cNvSpPr txBox="1"/>
          <p:nvPr/>
        </p:nvSpPr>
        <p:spPr>
          <a:xfrm>
            <a:off x="2502122" y="9511536"/>
            <a:ext cx="4330788" cy="361189"/>
          </a:xfrm>
          <a:prstGeom prst="rect">
            <a:avLst/>
          </a:prstGeom>
          <a:noFill/>
        </p:spPr>
        <p:txBody>
          <a:bodyPr rot="0" spcFirstLastPara="0" vertOverflow="overflow" horzOverflow="overflow" vert="horz" wrap="square" lIns="134112" tIns="67056" rIns="134112" bIns="67056" numCol="1" spcCol="0" rtlCol="0" fromWordArt="0" anchor="t" anchorCtr="0" forceAA="0" compatLnSpc="1">
            <a:prstTxWarp prst="textNoShape">
              <a:avLst/>
            </a:prstTxWarp>
            <a:spAutoFit/>
          </a:bodyPr>
          <a:lstStyle/>
          <a:p>
            <a:pPr algn="ctr" defTabSz="1341150"/>
            <a:r>
              <a:rPr lang="en-US" sz="1467" dirty="0">
                <a:solidFill>
                  <a:srgbClr val="7F7F7F"/>
                </a:solidFill>
                <a:latin typeface="Arial" panose="020B0604020202020204"/>
                <a:cs typeface="Arial"/>
              </a:rPr>
              <a:t>Source: </a:t>
            </a:r>
            <a:r>
              <a:rPr lang="en-US" sz="1467" dirty="0">
                <a:solidFill>
                  <a:srgbClr val="7F7F7F"/>
                </a:solidFill>
                <a:latin typeface="Arial" panose="020B0604020202020204"/>
                <a:cs typeface="Arial"/>
                <a:hlinkClick r:id="rId3"/>
              </a:rPr>
              <a:t>Thomas Wolf, INRIA ALMAnaCH</a:t>
            </a:r>
            <a:r>
              <a:rPr lang="en-US" sz="1467" dirty="0">
                <a:solidFill>
                  <a:srgbClr val="7F7F7F"/>
                </a:solidFill>
                <a:latin typeface="Arial" panose="020B0604020202020204"/>
                <a:cs typeface="Arial"/>
              </a:rPr>
              <a:t> </a:t>
            </a:r>
          </a:p>
        </p:txBody>
      </p:sp>
      <p:sp>
        <p:nvSpPr>
          <p:cNvPr id="3" name="TextBox 2">
            <a:extLst>
              <a:ext uri="{FF2B5EF4-FFF2-40B4-BE49-F238E27FC236}">
                <a16:creationId xmlns:a16="http://schemas.microsoft.com/office/drawing/2014/main" id="{C7787D8F-DBCB-F048-B3EC-3A1FFA5D8723}"/>
              </a:ext>
            </a:extLst>
          </p:cNvPr>
          <p:cNvSpPr txBox="1"/>
          <p:nvPr/>
        </p:nvSpPr>
        <p:spPr>
          <a:xfrm>
            <a:off x="12666855" y="1732355"/>
            <a:ext cx="3154680" cy="584775"/>
          </a:xfrm>
          <a:prstGeom prst="rect">
            <a:avLst/>
          </a:prstGeom>
          <a:noFill/>
        </p:spPr>
        <p:txBody>
          <a:bodyPr wrap="square" rtlCol="0">
            <a:spAutoFit/>
          </a:bodyPr>
          <a:lstStyle/>
          <a:p>
            <a:r>
              <a:rPr lang="en-US" sz="3200" b="1" dirty="0">
                <a:solidFill>
                  <a:schemeClr val="accent1"/>
                </a:solidFill>
              </a:rPr>
              <a:t>GPT-3: 175B!!!</a:t>
            </a:r>
          </a:p>
        </p:txBody>
      </p:sp>
      <p:cxnSp>
        <p:nvCxnSpPr>
          <p:cNvPr id="12" name="Straight Arrow Connector 11">
            <a:extLst>
              <a:ext uri="{FF2B5EF4-FFF2-40B4-BE49-F238E27FC236}">
                <a16:creationId xmlns:a16="http://schemas.microsoft.com/office/drawing/2014/main" id="{380A0E49-E428-1541-956C-B8966032D0E7}"/>
              </a:ext>
            </a:extLst>
          </p:cNvPr>
          <p:cNvCxnSpPr>
            <a:cxnSpLocks/>
          </p:cNvCxnSpPr>
          <p:nvPr/>
        </p:nvCxnSpPr>
        <p:spPr>
          <a:xfrm flipV="1">
            <a:off x="12111990" y="2515256"/>
            <a:ext cx="278130" cy="835281"/>
          </a:xfrm>
          <a:prstGeom prst="straightConnector1">
            <a:avLst/>
          </a:prstGeom>
          <a:ln w="12700" cap="rnd">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17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5885D-B255-9541-9CED-627A08001D29}"/>
              </a:ext>
            </a:extLst>
          </p:cNvPr>
          <p:cNvPicPr>
            <a:picLocks noChangeAspect="1"/>
          </p:cNvPicPr>
          <p:nvPr/>
        </p:nvPicPr>
        <p:blipFill>
          <a:blip r:embed="rId3"/>
          <a:stretch>
            <a:fillRect/>
          </a:stretch>
        </p:blipFill>
        <p:spPr>
          <a:xfrm>
            <a:off x="1674484" y="7632764"/>
            <a:ext cx="1730035" cy="1151260"/>
          </a:xfrm>
          <a:prstGeom prst="rect">
            <a:avLst/>
          </a:prstGeom>
        </p:spPr>
      </p:pic>
      <p:sp>
        <p:nvSpPr>
          <p:cNvPr id="2" name="Title 1">
            <a:extLst>
              <a:ext uri="{FF2B5EF4-FFF2-40B4-BE49-F238E27FC236}">
                <a16:creationId xmlns:a16="http://schemas.microsoft.com/office/drawing/2014/main" id="{0CEF2940-64BA-D849-9AAB-2BCAC0DF1851}"/>
              </a:ext>
            </a:extLst>
          </p:cNvPr>
          <p:cNvSpPr>
            <a:spLocks noGrp="1"/>
          </p:cNvSpPr>
          <p:nvPr>
            <p:ph type="title"/>
          </p:nvPr>
        </p:nvSpPr>
        <p:spPr>
          <a:xfrm>
            <a:off x="721119" y="-348687"/>
            <a:ext cx="16596360" cy="1575285"/>
          </a:xfrm>
        </p:spPr>
        <p:txBody>
          <a:bodyPr/>
          <a:lstStyle/>
          <a:p>
            <a:r>
              <a:rPr lang="en-US" dirty="0"/>
              <a:t>Speech &amp; NLP Technologies are Evolving Quickly</a:t>
            </a:r>
          </a:p>
        </p:txBody>
      </p:sp>
      <p:sp>
        <p:nvSpPr>
          <p:cNvPr id="4" name="Footer Placeholder 3">
            <a:extLst>
              <a:ext uri="{FF2B5EF4-FFF2-40B4-BE49-F238E27FC236}">
                <a16:creationId xmlns:a16="http://schemas.microsoft.com/office/drawing/2014/main" id="{8C798B5C-F316-D84A-AF9E-DA4FA791ED75}"/>
              </a:ext>
            </a:extLst>
          </p:cNvPr>
          <p:cNvSpPr>
            <a:spLocks noGrp="1"/>
          </p:cNvSpPr>
          <p:nvPr>
            <p:ph type="ftr" sz="quarter" idx="11"/>
          </p:nvPr>
        </p:nvSpPr>
        <p:spPr/>
        <p:txBody>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kumimoji="0" lang="en-US" sz="132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FBE8E27-0F3B-C14F-94EF-EAD0604051AA}"/>
              </a:ext>
            </a:extLst>
          </p:cNvPr>
          <p:cNvSpPr>
            <a:spLocks noGrp="1"/>
          </p:cNvSpPr>
          <p:nvPr>
            <p:ph type="sldNum" sz="quarter" idx="12"/>
          </p:nvPr>
        </p:nvSpPr>
        <p:spPr/>
        <p:txBody>
          <a:bodyPr/>
          <a:lstStyle/>
          <a:p>
            <a:pPr marL="0" marR="0" lvl="0" indent="0" algn="r" defTabSz="1228954"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76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1228954" rtl="0" eaLnBrk="1" fontAlgn="auto" latinLnBrk="0" hangingPunct="1">
                <a:lnSpc>
                  <a:spcPct val="100000"/>
                </a:lnSpc>
                <a:spcBef>
                  <a:spcPts val="0"/>
                </a:spcBef>
                <a:spcAft>
                  <a:spcPts val="0"/>
                </a:spcAft>
                <a:buClrTx/>
                <a:buSzTx/>
                <a:buFontTx/>
                <a:buNone/>
                <a:tabLst/>
                <a:defRPr/>
              </a:pPr>
              <a:t>36</a:t>
            </a:fld>
            <a:endParaRPr kumimoji="0" lang="en-US" sz="176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F1939C5E-C506-9E45-B4AE-9EC5DC412EA1}"/>
              </a:ext>
            </a:extLst>
          </p:cNvPr>
          <p:cNvGrpSpPr/>
          <p:nvPr/>
        </p:nvGrpSpPr>
        <p:grpSpPr>
          <a:xfrm>
            <a:off x="3349997" y="1577713"/>
            <a:ext cx="13624903" cy="7936528"/>
            <a:chOff x="3479634" y="1566863"/>
            <a:chExt cx="13624903" cy="7936528"/>
          </a:xfrm>
        </p:grpSpPr>
        <p:sp>
          <p:nvSpPr>
            <p:cNvPr id="11" name="Shape 10">
              <a:extLst>
                <a:ext uri="{FF2B5EF4-FFF2-40B4-BE49-F238E27FC236}">
                  <a16:creationId xmlns:a16="http://schemas.microsoft.com/office/drawing/2014/main" id="{8FBE7B5E-CCDA-9A4C-87E4-22FDF945D4A7}"/>
                </a:ext>
              </a:extLst>
            </p:cNvPr>
            <p:cNvSpPr/>
            <p:nvPr/>
          </p:nvSpPr>
          <p:spPr>
            <a:xfrm>
              <a:off x="3479634" y="1566863"/>
              <a:ext cx="12698444" cy="7936528"/>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Oval 13">
              <a:extLst>
                <a:ext uri="{FF2B5EF4-FFF2-40B4-BE49-F238E27FC236}">
                  <a16:creationId xmlns:a16="http://schemas.microsoft.com/office/drawing/2014/main" id="{2C8C0C98-6FBA-5B4A-BB72-F394236DB171}"/>
                </a:ext>
              </a:extLst>
            </p:cNvPr>
            <p:cNvSpPr/>
            <p:nvPr/>
          </p:nvSpPr>
          <p:spPr>
            <a:xfrm>
              <a:off x="4890558" y="7468465"/>
              <a:ext cx="292064" cy="29206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65332588-2427-8A45-8F2C-83A8CF9C6C5E}"/>
                </a:ext>
              </a:extLst>
            </p:cNvPr>
            <p:cNvSpPr/>
            <p:nvPr/>
          </p:nvSpPr>
          <p:spPr>
            <a:xfrm>
              <a:off x="5036590" y="7614497"/>
              <a:ext cx="1663496" cy="1888893"/>
            </a:xfrm>
            <a:custGeom>
              <a:avLst/>
              <a:gdLst>
                <a:gd name="connsiteX0" fmla="*/ 0 w 1663496"/>
                <a:gd name="connsiteY0" fmla="*/ 0 h 1888893"/>
                <a:gd name="connsiteX1" fmla="*/ 1663496 w 1663496"/>
                <a:gd name="connsiteY1" fmla="*/ 0 h 1888893"/>
                <a:gd name="connsiteX2" fmla="*/ 1663496 w 1663496"/>
                <a:gd name="connsiteY2" fmla="*/ 1888893 h 1888893"/>
                <a:gd name="connsiteX3" fmla="*/ 0 w 1663496"/>
                <a:gd name="connsiteY3" fmla="*/ 1888893 h 1888893"/>
                <a:gd name="connsiteX4" fmla="*/ 0 w 1663496"/>
                <a:gd name="connsiteY4" fmla="*/ 0 h 1888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496" h="1888893">
                  <a:moveTo>
                    <a:pt x="0" y="0"/>
                  </a:moveTo>
                  <a:lnTo>
                    <a:pt x="1663496" y="0"/>
                  </a:lnTo>
                  <a:lnTo>
                    <a:pt x="1663496" y="1888893"/>
                  </a:lnTo>
                  <a:lnTo>
                    <a:pt x="0" y="188889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4759" tIns="0" rIns="0" bIns="0" numCol="1" spcCol="1270" anchor="t"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1990’s </a:t>
              </a:r>
              <a:br>
                <a:rPr kumimoji="0" lang="en-US" sz="12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Keyword Spotting </a:t>
              </a:r>
            </a:p>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System: “Please say collect, calling car, person or operator”</a:t>
              </a:r>
            </a:p>
          </p:txBody>
        </p:sp>
        <p:sp>
          <p:nvSpPr>
            <p:cNvPr id="16" name="Oval 15">
              <a:extLst>
                <a:ext uri="{FF2B5EF4-FFF2-40B4-BE49-F238E27FC236}">
                  <a16:creationId xmlns:a16="http://schemas.microsoft.com/office/drawing/2014/main" id="{0D895C67-6151-6F4B-923F-0703B0E12040}"/>
                </a:ext>
              </a:extLst>
            </p:cNvPr>
            <p:cNvSpPr/>
            <p:nvPr/>
          </p:nvSpPr>
          <p:spPr>
            <a:xfrm>
              <a:off x="6471515" y="5949413"/>
              <a:ext cx="457144" cy="45714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64E4D74A-9291-A541-8177-664758BD4710}"/>
                </a:ext>
              </a:extLst>
            </p:cNvPr>
            <p:cNvSpPr/>
            <p:nvPr/>
          </p:nvSpPr>
          <p:spPr>
            <a:xfrm>
              <a:off x="6700087" y="6177985"/>
              <a:ext cx="2107941" cy="3325405"/>
            </a:xfrm>
            <a:custGeom>
              <a:avLst/>
              <a:gdLst>
                <a:gd name="connsiteX0" fmla="*/ 0 w 2107941"/>
                <a:gd name="connsiteY0" fmla="*/ 0 h 3325405"/>
                <a:gd name="connsiteX1" fmla="*/ 2107941 w 2107941"/>
                <a:gd name="connsiteY1" fmla="*/ 0 h 3325405"/>
                <a:gd name="connsiteX2" fmla="*/ 2107941 w 2107941"/>
                <a:gd name="connsiteY2" fmla="*/ 3325405 h 3325405"/>
                <a:gd name="connsiteX3" fmla="*/ 0 w 2107941"/>
                <a:gd name="connsiteY3" fmla="*/ 3325405 h 3325405"/>
                <a:gd name="connsiteX4" fmla="*/ 0 w 2107941"/>
                <a:gd name="connsiteY4" fmla="*/ 0 h 3325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7941" h="3325405">
                  <a:moveTo>
                    <a:pt x="0" y="0"/>
                  </a:moveTo>
                  <a:lnTo>
                    <a:pt x="2107941" y="0"/>
                  </a:lnTo>
                  <a:lnTo>
                    <a:pt x="2107941" y="3325405"/>
                  </a:lnTo>
                  <a:lnTo>
                    <a:pt x="0" y="33254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2231" tIns="0" rIns="0" bIns="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Early 2000’s</a:t>
              </a:r>
              <a:br>
                <a:rPr kumimoji="0" lang="en-US" sz="18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Intent Determination </a:t>
              </a:r>
              <a:br>
                <a:rPr kumimoji="0" lang="en-US" sz="10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(e.g. Nuance’s EmilyTM, AT&amp;T HMIHY) </a:t>
              </a:r>
              <a:b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User: “Uh...we want to move...we want to change our phone line from this house to another house” </a:t>
              </a:r>
            </a:p>
          </p:txBody>
        </p:sp>
        <p:sp>
          <p:nvSpPr>
            <p:cNvPr id="18" name="Oval 17">
              <a:extLst>
                <a:ext uri="{FF2B5EF4-FFF2-40B4-BE49-F238E27FC236}">
                  <a16:creationId xmlns:a16="http://schemas.microsoft.com/office/drawing/2014/main" id="{B42D03A3-35E5-1047-A9A3-A2BF5CEE780D}"/>
                </a:ext>
              </a:extLst>
            </p:cNvPr>
            <p:cNvSpPr/>
            <p:nvPr/>
          </p:nvSpPr>
          <p:spPr>
            <a:xfrm>
              <a:off x="8503266" y="4738299"/>
              <a:ext cx="609525" cy="60952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514400F7-4FE9-1F4B-9A02-BD85C11637C0}"/>
                </a:ext>
              </a:extLst>
            </p:cNvPr>
            <p:cNvSpPr/>
            <p:nvPr/>
          </p:nvSpPr>
          <p:spPr>
            <a:xfrm>
              <a:off x="8808029" y="5043062"/>
              <a:ext cx="2450799" cy="4460328"/>
            </a:xfrm>
            <a:custGeom>
              <a:avLst/>
              <a:gdLst>
                <a:gd name="connsiteX0" fmla="*/ 0 w 2450799"/>
                <a:gd name="connsiteY0" fmla="*/ 0 h 4460328"/>
                <a:gd name="connsiteX1" fmla="*/ 2450799 w 2450799"/>
                <a:gd name="connsiteY1" fmla="*/ 0 h 4460328"/>
                <a:gd name="connsiteX2" fmla="*/ 2450799 w 2450799"/>
                <a:gd name="connsiteY2" fmla="*/ 4460328 h 4460328"/>
                <a:gd name="connsiteX3" fmla="*/ 0 w 2450799"/>
                <a:gd name="connsiteY3" fmla="*/ 4460328 h 4460328"/>
                <a:gd name="connsiteX4" fmla="*/ 0 w 2450799"/>
                <a:gd name="connsiteY4" fmla="*/ 0 h 446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799" h="4460328">
                  <a:moveTo>
                    <a:pt x="0" y="0"/>
                  </a:moveTo>
                  <a:lnTo>
                    <a:pt x="2450799" y="0"/>
                  </a:lnTo>
                  <a:lnTo>
                    <a:pt x="2450799" y="4460328"/>
                  </a:lnTo>
                  <a:lnTo>
                    <a:pt x="0" y="446032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2975" tIns="0" rIns="0" bIns="0" numCol="1" spcCol="1270" anchor="t" anchorCtr="0">
              <a:noAutofit/>
            </a:bodyPr>
            <a:lstStyle/>
            <a:p>
              <a:pPr marL="0" marR="0" lvl="0" indent="0" algn="l"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Mid 2010’s</a:t>
              </a:r>
              <a:br>
                <a:rPr kumimoji="0" lang="en-US" sz="24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200" b="1"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Smart Speakers</a:t>
              </a:r>
              <a:br>
                <a:rPr kumimoji="0" lang="en-US" sz="19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br>
              <a:r>
                <a:rPr kumimoji="0" lang="en-US" sz="1000" b="0" i="0" u="none" strike="noStrike" kern="1200" cap="none" spc="0" normalizeH="0" baseline="0" noProof="0">
                  <a:ln>
                    <a:noFill/>
                  </a:ln>
                  <a:solidFill>
                    <a:srgbClr val="55565A">
                      <a:hueOff val="0"/>
                      <a:satOff val="0"/>
                      <a:lumOff val="0"/>
                      <a:alphaOff val="0"/>
                    </a:srgbClr>
                  </a:solidFill>
                  <a:effectLst/>
                  <a:uLnTx/>
                  <a:uFillTx/>
                  <a:latin typeface="Arial" panose="020B0604020202020204"/>
                  <a:ea typeface="+mn-ea"/>
                  <a:cs typeface="+mn-cs"/>
                </a:rPr>
                <a:t>2014 Alexa introduced and sales 600 thousand units, growing to 54MM in 2019.  In 2016 Google enters the SS market with Google Home. In 2017 Apple enters the market with Apple homepod</a:t>
              </a:r>
            </a:p>
          </p:txBody>
        </p:sp>
        <p:sp>
          <p:nvSpPr>
            <p:cNvPr id="20" name="Oval 19">
              <a:extLst>
                <a:ext uri="{FF2B5EF4-FFF2-40B4-BE49-F238E27FC236}">
                  <a16:creationId xmlns:a16="http://schemas.microsoft.com/office/drawing/2014/main" id="{37FEF22E-21F8-AC4D-B5BA-B6E74C83EF11}"/>
                </a:ext>
              </a:extLst>
            </p:cNvPr>
            <p:cNvSpPr/>
            <p:nvPr/>
          </p:nvSpPr>
          <p:spPr>
            <a:xfrm>
              <a:off x="10865177" y="3792265"/>
              <a:ext cx="787303" cy="78730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6FC45614-E3F4-C34F-93DA-794DDAF3A546}"/>
                </a:ext>
              </a:extLst>
            </p:cNvPr>
            <p:cNvSpPr/>
            <p:nvPr/>
          </p:nvSpPr>
          <p:spPr>
            <a:xfrm>
              <a:off x="11258828" y="4185917"/>
              <a:ext cx="2539688" cy="5317473"/>
            </a:xfrm>
            <a:custGeom>
              <a:avLst/>
              <a:gdLst>
                <a:gd name="connsiteX0" fmla="*/ 0 w 2539688"/>
                <a:gd name="connsiteY0" fmla="*/ 0 h 5317473"/>
                <a:gd name="connsiteX1" fmla="*/ 2539688 w 2539688"/>
                <a:gd name="connsiteY1" fmla="*/ 0 h 5317473"/>
                <a:gd name="connsiteX2" fmla="*/ 2539688 w 2539688"/>
                <a:gd name="connsiteY2" fmla="*/ 5317473 h 5317473"/>
                <a:gd name="connsiteX3" fmla="*/ 0 w 2539688"/>
                <a:gd name="connsiteY3" fmla="*/ 5317473 h 5317473"/>
                <a:gd name="connsiteX4" fmla="*/ 0 w 2539688"/>
                <a:gd name="connsiteY4" fmla="*/ 0 h 531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688" h="5317473">
                  <a:moveTo>
                    <a:pt x="0" y="0"/>
                  </a:moveTo>
                  <a:lnTo>
                    <a:pt x="2539688" y="0"/>
                  </a:lnTo>
                  <a:lnTo>
                    <a:pt x="2539688" y="5317473"/>
                  </a:lnTo>
                  <a:lnTo>
                    <a:pt x="0" y="5317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7176" tIns="0" rIns="0" bIns="0" numCol="1" spcCol="1270" anchor="t"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2017-BERT</a:t>
              </a:r>
              <a:br>
                <a:rPr kumimoji="0" lang="en-US" sz="2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Human accuracy &amp; Cloud</a:t>
              </a:r>
              <a:br>
                <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Google BERT, GPT-2, AWS Comprehend Medical, Google, Azure Cloud ASR are released</a:t>
              </a:r>
              <a:endParaRPr kumimoji="0" lang="en-US" sz="12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F6051DB3-ABCD-2841-BBCD-687E24276BFF}"/>
                </a:ext>
              </a:extLst>
            </p:cNvPr>
            <p:cNvSpPr/>
            <p:nvPr/>
          </p:nvSpPr>
          <p:spPr>
            <a:xfrm>
              <a:off x="13698988" y="3007182"/>
              <a:ext cx="1003177" cy="100317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7E06CF9B-18B5-7346-A1CD-98A2B8CAB8E0}"/>
                </a:ext>
              </a:extLst>
            </p:cNvPr>
            <p:cNvSpPr/>
            <p:nvPr/>
          </p:nvSpPr>
          <p:spPr>
            <a:xfrm>
              <a:off x="14074536" y="3920986"/>
              <a:ext cx="3030001" cy="1634625"/>
            </a:xfrm>
            <a:custGeom>
              <a:avLst/>
              <a:gdLst>
                <a:gd name="connsiteX0" fmla="*/ 0 w 3030001"/>
                <a:gd name="connsiteY0" fmla="*/ 0 h 1634625"/>
                <a:gd name="connsiteX1" fmla="*/ 3030001 w 3030001"/>
                <a:gd name="connsiteY1" fmla="*/ 0 h 1634625"/>
                <a:gd name="connsiteX2" fmla="*/ 3030001 w 3030001"/>
                <a:gd name="connsiteY2" fmla="*/ 1634625 h 1634625"/>
                <a:gd name="connsiteX3" fmla="*/ 0 w 3030001"/>
                <a:gd name="connsiteY3" fmla="*/ 1634625 h 1634625"/>
                <a:gd name="connsiteX4" fmla="*/ 0 w 3030001"/>
                <a:gd name="connsiteY4" fmla="*/ 0 h 163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001" h="1634625">
                  <a:moveTo>
                    <a:pt x="0" y="0"/>
                  </a:moveTo>
                  <a:lnTo>
                    <a:pt x="3030001" y="0"/>
                  </a:lnTo>
                  <a:lnTo>
                    <a:pt x="3030001" y="1634625"/>
                  </a:lnTo>
                  <a:lnTo>
                    <a:pt x="0" y="1634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1563" tIns="0" rIns="0" bIns="0" numCol="1" spcCol="1270" anchor="t"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2020-GPT-3</a:t>
              </a:r>
              <a:br>
                <a:rPr kumimoji="0" lang="en-US" sz="1800" b="0"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r>
                <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t>Approaching human capabilities in many NLP benchmarks</a:t>
              </a:r>
              <a:br>
                <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rPr>
              </a:br>
              <a:endParaRPr kumimoji="0" lang="en-US" sz="1800" b="1" i="0" u="none" strike="noStrike" kern="1200" cap="none" spc="0" normalizeH="0" baseline="0" noProof="0" dirty="0">
                <a:ln>
                  <a:noFill/>
                </a:ln>
                <a:solidFill>
                  <a:srgbClr val="55565A">
                    <a:hueOff val="0"/>
                    <a:satOff val="0"/>
                    <a:lumOff val="0"/>
                    <a:alphaOff val="0"/>
                  </a:srgbClr>
                </a:solidFill>
                <a:effectLst/>
                <a:uLnTx/>
                <a:uFillTx/>
                <a:latin typeface="Arial" panose="020B0604020202020204"/>
                <a:ea typeface="+mn-ea"/>
                <a:cs typeface="+mn-cs"/>
              </a:endParaRPr>
            </a:p>
          </p:txBody>
        </p:sp>
      </p:grpSp>
      <p:sp>
        <p:nvSpPr>
          <p:cNvPr id="8" name="Rectangle 7">
            <a:extLst>
              <a:ext uri="{FF2B5EF4-FFF2-40B4-BE49-F238E27FC236}">
                <a16:creationId xmlns:a16="http://schemas.microsoft.com/office/drawing/2014/main" id="{93A99A85-8622-284A-9989-7A57D1663019}"/>
              </a:ext>
            </a:extLst>
          </p:cNvPr>
          <p:cNvSpPr/>
          <p:nvPr/>
        </p:nvSpPr>
        <p:spPr>
          <a:xfrm>
            <a:off x="1191061" y="5287315"/>
            <a:ext cx="3859445" cy="1311321"/>
          </a:xfrm>
          <a:prstGeom prst="rect">
            <a:avLst/>
          </a:prstGeom>
        </p:spPr>
        <p:txBody>
          <a:bodyPr wrap="square">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053" b="0" i="0" u="none" strike="noStrike" kern="1200" cap="none" spc="0" normalizeH="0" baseline="0" noProof="0">
                <a:ln>
                  <a:noFill/>
                </a:ln>
                <a:solidFill>
                  <a:srgbClr val="55565A"/>
                </a:solidFill>
                <a:effectLst/>
                <a:uLnTx/>
                <a:uFillTx/>
                <a:latin typeface="Calibri,Bold"/>
                <a:ea typeface="+mn-ea"/>
                <a:cs typeface="+mn-cs"/>
              </a:rPr>
              <a:t>Mid 1990’s</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1467" b="1" i="0" u="none" strike="noStrike" kern="1200" cap="none" spc="0" normalizeH="0" baseline="0" noProof="0">
                <a:ln>
                  <a:noFill/>
                </a:ln>
                <a:solidFill>
                  <a:srgbClr val="55565A"/>
                </a:solidFill>
                <a:effectLst/>
                <a:uLnTx/>
                <a:uFillTx/>
                <a:latin typeface="Calibri,Bold"/>
                <a:ea typeface="+mn-ea"/>
                <a:cs typeface="+mn-cs"/>
              </a:rPr>
              <a:t>Task-specific Argument Extraction </a:t>
            </a:r>
            <a:endParaRPr kumimoji="0" lang="en-US" sz="1467" b="1"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(e.g., Nuance, </a:t>
            </a:r>
            <a:r>
              <a:rPr kumimoji="0" lang="en-US" sz="1467" b="0" i="0" u="none" strike="noStrike" kern="1200" cap="none" spc="0" normalizeH="0" baseline="0" noProof="0" err="1">
                <a:ln>
                  <a:noFill/>
                </a:ln>
                <a:solidFill>
                  <a:srgbClr val="55565A"/>
                </a:solidFill>
                <a:effectLst/>
                <a:uLnTx/>
                <a:uFillTx/>
                <a:latin typeface="Calibri" panose="020F0502020204030204" pitchFamily="34" charset="0"/>
                <a:ea typeface="+mn-ea"/>
                <a:cs typeface="+mn-cs"/>
              </a:rPr>
              <a:t>SpeechWorks</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t>
            </a:r>
            <a:b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User: </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a:t>
            </a:r>
            <a:r>
              <a:rPr kumimoji="0" lang="en-US" sz="1467" b="0" i="0" u="none" strike="noStrike" kern="1200" cap="none" spc="0" normalizeH="0" baseline="0" noProof="0">
                <a:ln>
                  <a:noFill/>
                </a:ln>
                <a:solidFill>
                  <a:srgbClr val="55565A"/>
                </a:solidFill>
                <a:effectLst/>
                <a:uLnTx/>
                <a:uFillTx/>
                <a:latin typeface="Calibri,Italic"/>
                <a:ea typeface="+mn-ea"/>
                <a:cs typeface="+mn-cs"/>
              </a:rPr>
              <a:t>I want to fly from Boston to New York next week</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t>
            </a:r>
            <a:endParaRPr kumimoji="0" lang="en-US" sz="1467"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9A396522-6376-8F4D-895F-4171DD837E70}"/>
              </a:ext>
            </a:extLst>
          </p:cNvPr>
          <p:cNvSpPr/>
          <p:nvPr/>
        </p:nvSpPr>
        <p:spPr>
          <a:xfrm>
            <a:off x="3266500" y="3233614"/>
            <a:ext cx="3859445" cy="1672509"/>
          </a:xfrm>
          <a:prstGeom prst="rect">
            <a:avLst/>
          </a:prstGeom>
        </p:spPr>
        <p:txBody>
          <a:bodyPr wrap="square">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787" b="0" i="0" u="none" strike="noStrike" kern="1200" cap="none" spc="0" normalizeH="0" baseline="0" noProof="0">
                <a:ln>
                  <a:noFill/>
                </a:ln>
                <a:solidFill>
                  <a:srgbClr val="55565A"/>
                </a:solidFill>
                <a:effectLst/>
                <a:uLnTx/>
                <a:uFillTx/>
                <a:latin typeface="Calibri,Bold"/>
                <a:ea typeface="+mn-ea"/>
                <a:cs typeface="+mn-cs"/>
              </a:rPr>
              <a:t>2007</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1613" b="1" i="0" u="none" strike="noStrike" kern="1200" cap="none" spc="0" normalizeH="0" baseline="0" noProof="0">
                <a:ln>
                  <a:noFill/>
                </a:ln>
                <a:solidFill>
                  <a:srgbClr val="55565A"/>
                </a:solidFill>
                <a:effectLst/>
                <a:uLnTx/>
                <a:uFillTx/>
                <a:latin typeface="Calibri,Bold"/>
                <a:ea typeface="+mn-ea"/>
                <a:cs typeface="+mn-cs"/>
              </a:rPr>
              <a:t>Smart phone revolution</a:t>
            </a:r>
            <a:endParaRPr kumimoji="0" lang="en-US" sz="1613" b="1" i="0" u="none" strike="noStrike" kern="1200" cap="none" spc="0" normalizeH="0" baseline="0" noProof="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(e.g., </a:t>
            </a:r>
            <a:r>
              <a:rPr kumimoji="0" lang="en-US" sz="1467" b="0" i="0" u="none" strike="noStrike" kern="1200" cap="none" spc="0" normalizeH="0" baseline="0" noProof="0" err="1">
                <a:ln>
                  <a:noFill/>
                </a:ln>
                <a:solidFill>
                  <a:srgbClr val="55565A"/>
                </a:solidFill>
                <a:effectLst/>
                <a:uLnTx/>
                <a:uFillTx/>
                <a:latin typeface="Calibri" panose="020F0502020204030204" pitchFamily="34" charset="0"/>
                <a:ea typeface="+mn-ea"/>
                <a:cs typeface="+mn-cs"/>
              </a:rPr>
              <a:t>Iphone</a:t>
            </a:r>
            <a: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t> &amp; Android Platform) </a:t>
            </a:r>
            <a:br>
              <a:rPr kumimoji="0" lang="en-US" sz="1467" b="0" i="0" u="none" strike="noStrike" kern="1200" cap="none" spc="0" normalizeH="0" baseline="0" noProof="0">
                <a:ln>
                  <a:noFill/>
                </a:ln>
                <a:solidFill>
                  <a:srgbClr val="55565A"/>
                </a:solidFill>
                <a:effectLst/>
                <a:uLnTx/>
                <a:uFillTx/>
                <a:latin typeface="Calibri" panose="020F0502020204030204" pitchFamily="34" charset="0"/>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Powerful computers with robust sensor packages in the palm of the consumer’s hand</a:t>
            </a:r>
            <a:br>
              <a:rPr kumimoji="0" lang="en-US" sz="1467" b="0" i="0" u="none" strike="noStrike" kern="1200" cap="none" spc="0" normalizeH="0" baseline="0" noProof="0">
                <a:ln>
                  <a:noFill/>
                </a:ln>
                <a:solidFill>
                  <a:srgbClr val="55565A"/>
                </a:solidFill>
                <a:effectLst/>
                <a:uLnTx/>
                <a:uFillTx/>
                <a:latin typeface="Calibri,Italic"/>
                <a:ea typeface="+mn-ea"/>
                <a:cs typeface="+mn-cs"/>
              </a:rPr>
            </a:br>
            <a:r>
              <a:rPr kumimoji="0" lang="en-US" sz="1467" b="0" i="0" u="none" strike="noStrike" kern="1200" cap="none" spc="0" normalizeH="0" baseline="0" noProof="0">
                <a:ln>
                  <a:noFill/>
                </a:ln>
                <a:solidFill>
                  <a:srgbClr val="55565A"/>
                </a:solidFill>
                <a:effectLst/>
                <a:uLnTx/>
                <a:uFillTx/>
                <a:latin typeface="Calibri,Italic"/>
                <a:ea typeface="+mn-ea"/>
                <a:cs typeface="+mn-cs"/>
              </a:rPr>
              <a:t>Siri – first successful PA introduced in 2011</a:t>
            </a:r>
            <a:endParaRPr kumimoji="0" lang="en-US" sz="1467" b="0" i="0" u="none" strike="noStrike" kern="1200" cap="none" spc="0" normalizeH="0" baseline="0" noProof="0">
              <a:ln>
                <a:noFill/>
              </a:ln>
              <a:solidFill>
                <a:srgbClr val="55565A"/>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170A88D-F960-9347-9AB4-E71F0E2E5B8F}"/>
              </a:ext>
            </a:extLst>
          </p:cNvPr>
          <p:cNvSpPr/>
          <p:nvPr/>
        </p:nvSpPr>
        <p:spPr>
          <a:xfrm>
            <a:off x="6697148" y="1715958"/>
            <a:ext cx="3859444" cy="1672509"/>
          </a:xfrm>
          <a:prstGeom prst="rect">
            <a:avLst/>
          </a:prstGeom>
        </p:spPr>
        <p:txBody>
          <a:bodyPr wrap="square" anchor="t">
            <a:spAutoFit/>
          </a:bodyPr>
          <a:lstStyle/>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2787" b="0" i="0" u="none" strike="noStrike" kern="1200" cap="none" spc="0" normalizeH="0" baseline="0" noProof="0" dirty="0">
                <a:ln>
                  <a:noFill/>
                </a:ln>
                <a:solidFill>
                  <a:srgbClr val="55565A"/>
                </a:solidFill>
                <a:effectLst/>
                <a:uLnTx/>
                <a:uFillTx/>
                <a:latin typeface="Calibri,Bold"/>
                <a:ea typeface="+mn-ea"/>
                <a:cs typeface="+mn-cs"/>
              </a:rPr>
              <a:t>2012-present</a:t>
            </a:r>
            <a:br>
              <a:rPr kumimoji="0" lang="en-US" sz="2053" b="0" i="0" u="none" strike="noStrike" kern="1200" cap="none" spc="0" normalizeH="0" baseline="0" noProof="0" dirty="0">
                <a:ln>
                  <a:noFill/>
                </a:ln>
                <a:solidFill>
                  <a:srgbClr val="55565A"/>
                </a:solidFill>
                <a:effectLst/>
                <a:uLnTx/>
                <a:uFillTx/>
                <a:latin typeface="Calibri,Bold"/>
                <a:ea typeface="+mn-ea"/>
                <a:cs typeface="+mn-cs"/>
              </a:rPr>
            </a:br>
            <a:r>
              <a:rPr kumimoji="0" lang="en-US" sz="1613" b="1" i="0" u="none" strike="noStrike" kern="1200" cap="none" spc="0" normalizeH="0" baseline="0" noProof="0" dirty="0">
                <a:ln>
                  <a:noFill/>
                </a:ln>
                <a:solidFill>
                  <a:srgbClr val="55565A"/>
                </a:solidFill>
                <a:effectLst/>
                <a:uLnTx/>
                <a:uFillTx/>
                <a:latin typeface="Calibri,Bold"/>
                <a:ea typeface="+mn-ea"/>
                <a:cs typeface="+mn-cs"/>
              </a:rPr>
              <a:t>Neural Networks &amp; AI</a:t>
            </a:r>
            <a:endParaRPr kumimoji="0" lang="en-US" sz="1613" b="1" i="0" u="none" strike="noStrike" kern="1200" cap="none" spc="0" normalizeH="0" baseline="0" noProof="0" dirty="0">
              <a:ln>
                <a:noFill/>
              </a:ln>
              <a:solidFill>
                <a:srgbClr val="55565A"/>
              </a:solidFill>
              <a:effectLst/>
              <a:uLnTx/>
              <a:uFillTx/>
              <a:latin typeface="Arial" panose="020B0604020202020204"/>
              <a:ea typeface="+mn-ea"/>
              <a:cs typeface="+mn-cs"/>
            </a:endParaRPr>
          </a:p>
          <a:p>
            <a:pPr marL="0" marR="0" lvl="0" indent="0" algn="r" defTabSz="1228954"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55565A"/>
                </a:solidFill>
                <a:effectLst/>
                <a:uLnTx/>
                <a:uFillTx/>
                <a:latin typeface="Arial" panose="020B0604020202020204"/>
                <a:ea typeface="+mn-ea"/>
                <a:cs typeface="+mn-cs"/>
              </a:rPr>
              <a:t>Neural networks re-emerge as top machine-learning models, yielding state-of-the-art results across fields such as image, video, text and speech processing. </a:t>
            </a:r>
            <a:endParaRPr kumimoji="0" lang="en-US" sz="1467" b="0" i="0" u="none" strike="noStrike" kern="1200" cap="none" spc="0" normalizeH="0" baseline="0" noProof="0" dirty="0">
              <a:ln>
                <a:noFill/>
              </a:ln>
              <a:solidFill>
                <a:srgbClr val="55565A"/>
              </a:solidFill>
              <a:effectLst/>
              <a:uLnTx/>
              <a:uFillTx/>
              <a:latin typeface="Arial" panose="020B0604020202020204"/>
              <a:ea typeface="+mn-ea"/>
              <a:cs typeface="Arial"/>
            </a:endParaRPr>
          </a:p>
        </p:txBody>
      </p:sp>
      <p:sp>
        <p:nvSpPr>
          <p:cNvPr id="42" name="Rectangle 41">
            <a:extLst>
              <a:ext uri="{FF2B5EF4-FFF2-40B4-BE49-F238E27FC236}">
                <a16:creationId xmlns:a16="http://schemas.microsoft.com/office/drawing/2014/main" id="{CC679B10-CCD0-4C66-8EDF-BAFC160BF639}"/>
              </a:ext>
            </a:extLst>
          </p:cNvPr>
          <p:cNvSpPr/>
          <p:nvPr/>
        </p:nvSpPr>
        <p:spPr>
          <a:xfrm>
            <a:off x="11208351" y="8040474"/>
            <a:ext cx="5902663" cy="1265859"/>
          </a:xfrm>
          <a:prstGeom prst="rect">
            <a:avLst/>
          </a:prstGeom>
          <a:ln>
            <a:solidFill>
              <a:schemeClr val="tx1"/>
            </a:solidFill>
          </a:ln>
        </p:spPr>
        <p:txBody>
          <a:bodyPr wrap="square" anchor="t">
            <a:spAutoFit/>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kumimoji="0" lang="en-US" sz="3520" b="0" i="0" u="none" strike="noStrike" kern="1200" cap="none" spc="0" normalizeH="0" baseline="0" noProof="0">
                <a:ln>
                  <a:noFill/>
                </a:ln>
                <a:solidFill>
                  <a:srgbClr val="55565A"/>
                </a:solidFill>
                <a:effectLst/>
                <a:uLnTx/>
                <a:uFillTx/>
                <a:latin typeface="Calibri,Bold"/>
                <a:ea typeface="+mn-ea"/>
                <a:cs typeface="+mn-cs"/>
              </a:rPr>
              <a:t>2020</a:t>
            </a:r>
            <a:br>
              <a:rPr kumimoji="0" lang="en-US" sz="2053" b="0" i="0" u="none" strike="noStrike" kern="1200" cap="none" spc="0" normalizeH="0" baseline="0" noProof="0">
                <a:ln>
                  <a:noFill/>
                </a:ln>
                <a:solidFill>
                  <a:srgbClr val="55565A"/>
                </a:solidFill>
                <a:effectLst/>
                <a:uLnTx/>
                <a:uFillTx/>
                <a:latin typeface="Calibri,Bold"/>
                <a:ea typeface="+mn-ea"/>
                <a:cs typeface="+mn-cs"/>
              </a:rPr>
            </a:br>
            <a:r>
              <a:rPr kumimoji="0" lang="en-US" sz="2053" b="0" i="0" u="none" strike="noStrike" kern="1200" cap="none" spc="0" normalizeH="0" baseline="0" noProof="0">
                <a:ln>
                  <a:noFill/>
                </a:ln>
                <a:solidFill>
                  <a:srgbClr val="55565A"/>
                </a:solidFill>
                <a:effectLst/>
                <a:uLnTx/>
                <a:uFillTx/>
                <a:latin typeface="Calibri,Bold"/>
                <a:ea typeface="+mn-ea"/>
                <a:cs typeface="+mn-cs"/>
              </a:rPr>
              <a:t>Deep NLP systems surpass humans on the</a:t>
            </a:r>
            <a:r>
              <a:rPr kumimoji="0" lang="en-US" sz="2053" b="0" i="0" u="none" strike="noStrike" kern="1200" cap="none" spc="0" normalizeH="0" baseline="0" noProof="0">
                <a:ln>
                  <a:noFill/>
                </a:ln>
                <a:solidFill>
                  <a:srgbClr val="55565A"/>
                </a:solidFill>
                <a:effectLst/>
                <a:uLnTx/>
                <a:uFillTx/>
                <a:latin typeface="Calibri,Bold"/>
                <a:ea typeface="+mn-ea"/>
                <a:cs typeface="Arial"/>
              </a:rPr>
              <a:t> </a:t>
            </a:r>
            <a:r>
              <a:rPr kumimoji="0" lang="en-US" sz="2053" b="0" i="0" u="none" strike="noStrike" kern="1200" cap="none" spc="0" normalizeH="0" baseline="0" noProof="0" err="1">
                <a:ln>
                  <a:noFill/>
                </a:ln>
                <a:solidFill>
                  <a:srgbClr val="55565A"/>
                </a:solidFill>
                <a:effectLst/>
                <a:uLnTx/>
                <a:uFillTx/>
                <a:latin typeface="Calibri,Bold"/>
                <a:ea typeface="+mn-ea"/>
                <a:cs typeface="Arial"/>
              </a:rPr>
              <a:t>SuperGLUE</a:t>
            </a:r>
            <a:r>
              <a:rPr kumimoji="0" lang="en-US" sz="2053" b="0" i="0" u="none" strike="noStrike" kern="1200" cap="none" spc="0" normalizeH="0" baseline="0" noProof="0">
                <a:ln>
                  <a:noFill/>
                </a:ln>
                <a:solidFill>
                  <a:srgbClr val="55565A"/>
                </a:solidFill>
                <a:effectLst/>
                <a:uLnTx/>
                <a:uFillTx/>
                <a:latin typeface="Calibri,Bold"/>
                <a:ea typeface="+mn-ea"/>
                <a:cs typeface="Arial"/>
              </a:rPr>
              <a:t> benchmark consisting of 11 NLP tasks</a:t>
            </a:r>
            <a:r>
              <a:rPr kumimoji="0" lang="en-US" sz="1613" b="0" i="0" u="none" strike="noStrike" kern="1200" cap="none" spc="0" normalizeH="0" baseline="0" noProof="0">
                <a:ln>
                  <a:noFill/>
                </a:ln>
                <a:solidFill>
                  <a:srgbClr val="55565A"/>
                </a:solidFill>
                <a:effectLst/>
                <a:uLnTx/>
                <a:uFillTx/>
                <a:latin typeface="Arial"/>
                <a:ea typeface="+mn-ea"/>
                <a:cs typeface="Arial"/>
              </a:rPr>
              <a:t> </a:t>
            </a:r>
          </a:p>
        </p:txBody>
      </p:sp>
      <p:pic>
        <p:nvPicPr>
          <p:cNvPr id="31" name="Picture 31" descr="A picture containing food&#10;&#10;Description generated with very high confidence">
            <a:extLst>
              <a:ext uri="{FF2B5EF4-FFF2-40B4-BE49-F238E27FC236}">
                <a16:creationId xmlns:a16="http://schemas.microsoft.com/office/drawing/2014/main" id="{483279D2-8992-4099-B76F-5AA4B14B12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70878" y="2483984"/>
            <a:ext cx="2122453" cy="740664"/>
          </a:xfrm>
          <a:prstGeom prst="rect">
            <a:avLst/>
          </a:prstGeom>
        </p:spPr>
      </p:pic>
    </p:spTree>
    <p:extLst>
      <p:ext uri="{BB962C8B-B14F-4D97-AF65-F5344CB8AC3E}">
        <p14:creationId xmlns:p14="http://schemas.microsoft.com/office/powerpoint/2010/main" val="636982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A63F-0F96-5140-8C5B-B42CD53311E2}"/>
              </a:ext>
            </a:extLst>
          </p:cNvPr>
          <p:cNvSpPr>
            <a:spLocks noGrp="1"/>
          </p:cNvSpPr>
          <p:nvPr>
            <p:ph type="title"/>
          </p:nvPr>
        </p:nvSpPr>
        <p:spPr/>
        <p:txBody>
          <a:bodyPr/>
          <a:lstStyle/>
          <a:p>
            <a:r>
              <a:rPr lang="en-US" dirty="0"/>
              <a:t>Generative Pre-Trained (GPT) Models</a:t>
            </a:r>
          </a:p>
        </p:txBody>
      </p:sp>
      <p:sp>
        <p:nvSpPr>
          <p:cNvPr id="3" name="Content Placeholder 2">
            <a:extLst>
              <a:ext uri="{FF2B5EF4-FFF2-40B4-BE49-F238E27FC236}">
                <a16:creationId xmlns:a16="http://schemas.microsoft.com/office/drawing/2014/main" id="{ED6EA859-A301-E443-8269-5A5AB27EB4C4}"/>
              </a:ext>
            </a:extLst>
          </p:cNvPr>
          <p:cNvSpPr>
            <a:spLocks noGrp="1"/>
          </p:cNvSpPr>
          <p:nvPr>
            <p:ph idx="1"/>
          </p:nvPr>
        </p:nvSpPr>
        <p:spPr>
          <a:xfrm>
            <a:off x="721119" y="2494703"/>
            <a:ext cx="16596360" cy="5567257"/>
          </a:xfrm>
        </p:spPr>
        <p:txBody>
          <a:bodyPr/>
          <a:lstStyle/>
          <a:p>
            <a:r>
              <a:rPr lang="en-US" dirty="0"/>
              <a:t>A set of natural language processing deep neural network models that are created with unsupervised training on large amount of data.</a:t>
            </a:r>
          </a:p>
          <a:p>
            <a:r>
              <a:rPr lang="en-US" dirty="0"/>
              <a:t>GPTs are used to complete a sentence:</a:t>
            </a:r>
          </a:p>
          <a:p>
            <a:endParaRPr lang="en-US" dirty="0"/>
          </a:p>
          <a:p>
            <a:r>
              <a:rPr lang="en-US" sz="3200" dirty="0"/>
              <a:t>           The great thing about AI is __________________</a:t>
            </a:r>
            <a:endParaRPr lang="en-US" dirty="0"/>
          </a:p>
          <a:p>
            <a:endParaRPr lang="en-US" dirty="0"/>
          </a:p>
          <a:p>
            <a:r>
              <a:rPr lang="en-US" dirty="0"/>
              <a:t>GPT-3 is so good at emulating human reasoning that the authors felt they were </a:t>
            </a:r>
            <a:r>
              <a:rPr lang="en-US" b="1" dirty="0"/>
              <a:t>too dangerous </a:t>
            </a:r>
            <a:r>
              <a:rPr lang="en-US" dirty="0"/>
              <a:t>to release.</a:t>
            </a:r>
          </a:p>
        </p:txBody>
      </p:sp>
      <p:sp>
        <p:nvSpPr>
          <p:cNvPr id="4" name="Footer Placeholder 3">
            <a:extLst>
              <a:ext uri="{FF2B5EF4-FFF2-40B4-BE49-F238E27FC236}">
                <a16:creationId xmlns:a16="http://schemas.microsoft.com/office/drawing/2014/main" id="{30F87FFB-9C27-9C4E-A30F-B9AD92D86DF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56D22B5-3040-B943-9AA2-1F53CF7FB0D7}"/>
              </a:ext>
            </a:extLst>
          </p:cNvPr>
          <p:cNvSpPr>
            <a:spLocks noGrp="1"/>
          </p:cNvSpPr>
          <p:nvPr>
            <p:ph type="sldNum" sz="quarter" idx="12"/>
          </p:nvPr>
        </p:nvSpPr>
        <p:spPr/>
        <p:txBody>
          <a:bodyPr/>
          <a:lstStyle/>
          <a:p>
            <a:fld id="{3310D8EA-3107-4873-B9AB-DD7D3E79053A}" type="slidenum">
              <a:rPr lang="en-US" smtClean="0"/>
              <a:t>37</a:t>
            </a:fld>
            <a:endParaRPr lang="en-US"/>
          </a:p>
        </p:txBody>
      </p:sp>
      <p:sp>
        <p:nvSpPr>
          <p:cNvPr id="7" name="TextBox 6">
            <a:extLst>
              <a:ext uri="{FF2B5EF4-FFF2-40B4-BE49-F238E27FC236}">
                <a16:creationId xmlns:a16="http://schemas.microsoft.com/office/drawing/2014/main" id="{3E997A5A-711F-324F-9A60-ADF60646D250}"/>
              </a:ext>
            </a:extLst>
          </p:cNvPr>
          <p:cNvSpPr txBox="1"/>
          <p:nvPr/>
        </p:nvSpPr>
        <p:spPr>
          <a:xfrm>
            <a:off x="9598692" y="8749071"/>
            <a:ext cx="6857968" cy="464614"/>
          </a:xfrm>
          <a:prstGeom prst="rect">
            <a:avLst/>
          </a:prstGeom>
          <a:noFill/>
        </p:spPr>
        <p:txBody>
          <a:bodyPr wrap="none" rtlCol="0">
            <a:spAutoFit/>
          </a:bodyPr>
          <a:lstStyle/>
          <a:p>
            <a:r>
              <a:rPr lang="en-US" dirty="0">
                <a:hlinkClick r:id="rId2"/>
              </a:rPr>
              <a:t>https://openai.com/blog/better-language-models/</a:t>
            </a:r>
            <a:endParaRPr lang="en-US" dirty="0"/>
          </a:p>
        </p:txBody>
      </p:sp>
    </p:spTree>
    <p:extLst>
      <p:ext uri="{BB962C8B-B14F-4D97-AF65-F5344CB8AC3E}">
        <p14:creationId xmlns:p14="http://schemas.microsoft.com/office/powerpoint/2010/main" val="2378856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EB4D-2600-524C-B860-ECFA9C50F7CB}"/>
              </a:ext>
            </a:extLst>
          </p:cNvPr>
          <p:cNvSpPr>
            <a:spLocks noGrp="1"/>
          </p:cNvSpPr>
          <p:nvPr>
            <p:ph type="title"/>
          </p:nvPr>
        </p:nvSpPr>
        <p:spPr/>
        <p:txBody>
          <a:bodyPr/>
          <a:lstStyle/>
          <a:p>
            <a:r>
              <a:rPr lang="en-US" dirty="0"/>
              <a:t>Demonstration: Talk to Transformer </a:t>
            </a:r>
          </a:p>
        </p:txBody>
      </p:sp>
      <p:sp>
        <p:nvSpPr>
          <p:cNvPr id="3" name="Content Placeholder 2">
            <a:extLst>
              <a:ext uri="{FF2B5EF4-FFF2-40B4-BE49-F238E27FC236}">
                <a16:creationId xmlns:a16="http://schemas.microsoft.com/office/drawing/2014/main" id="{818A097E-9EA3-CB49-8394-B3F1C7DBC7C7}"/>
              </a:ext>
            </a:extLst>
          </p:cNvPr>
          <p:cNvSpPr>
            <a:spLocks noGrp="1"/>
          </p:cNvSpPr>
          <p:nvPr>
            <p:ph idx="1"/>
          </p:nvPr>
        </p:nvSpPr>
        <p:spPr>
          <a:xfrm>
            <a:off x="726440" y="8519654"/>
            <a:ext cx="5887720" cy="535518"/>
          </a:xfrm>
        </p:spPr>
        <p:txBody>
          <a:bodyPr/>
          <a:lstStyle/>
          <a:p>
            <a:r>
              <a:rPr lang="en-US" sz="2800" dirty="0">
                <a:hlinkClick r:id="rId2"/>
              </a:rPr>
              <a:t>https://talktotransformer.com/</a:t>
            </a:r>
            <a:endParaRPr lang="en-US" sz="2800" dirty="0"/>
          </a:p>
        </p:txBody>
      </p:sp>
      <p:sp>
        <p:nvSpPr>
          <p:cNvPr id="4" name="Footer Placeholder 3">
            <a:extLst>
              <a:ext uri="{FF2B5EF4-FFF2-40B4-BE49-F238E27FC236}">
                <a16:creationId xmlns:a16="http://schemas.microsoft.com/office/drawing/2014/main" id="{F7AB6D78-3EDD-7548-967C-40332954DED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C5EB89F-2CC7-1641-94C2-E724028AAADE}"/>
              </a:ext>
            </a:extLst>
          </p:cNvPr>
          <p:cNvSpPr>
            <a:spLocks noGrp="1"/>
          </p:cNvSpPr>
          <p:nvPr>
            <p:ph type="sldNum" sz="quarter" idx="12"/>
          </p:nvPr>
        </p:nvSpPr>
        <p:spPr/>
        <p:txBody>
          <a:bodyPr/>
          <a:lstStyle/>
          <a:p>
            <a:fld id="{3310D8EA-3107-4873-B9AB-DD7D3E79053A}" type="slidenum">
              <a:rPr lang="en-US" smtClean="0"/>
              <a:t>38</a:t>
            </a:fld>
            <a:endParaRPr lang="en-US"/>
          </a:p>
        </p:txBody>
      </p:sp>
      <p:pic>
        <p:nvPicPr>
          <p:cNvPr id="7" name="Picture 6">
            <a:extLst>
              <a:ext uri="{FF2B5EF4-FFF2-40B4-BE49-F238E27FC236}">
                <a16:creationId xmlns:a16="http://schemas.microsoft.com/office/drawing/2014/main" id="{C987F09D-2A81-EA43-AA22-C5950CF53F52}"/>
              </a:ext>
            </a:extLst>
          </p:cNvPr>
          <p:cNvPicPr>
            <a:picLocks noChangeAspect="1"/>
          </p:cNvPicPr>
          <p:nvPr/>
        </p:nvPicPr>
        <p:blipFill>
          <a:blip r:embed="rId3"/>
          <a:stretch>
            <a:fillRect/>
          </a:stretch>
        </p:blipFill>
        <p:spPr>
          <a:xfrm>
            <a:off x="6090704" y="2096226"/>
            <a:ext cx="6656237" cy="5865948"/>
          </a:xfrm>
          <a:prstGeom prst="rect">
            <a:avLst/>
          </a:prstGeom>
          <a:ln>
            <a:solidFill>
              <a:srgbClr val="000000"/>
            </a:solidFill>
          </a:ln>
        </p:spPr>
      </p:pic>
      <p:sp>
        <p:nvSpPr>
          <p:cNvPr id="6" name="TextBox 5">
            <a:extLst>
              <a:ext uri="{FF2B5EF4-FFF2-40B4-BE49-F238E27FC236}">
                <a16:creationId xmlns:a16="http://schemas.microsoft.com/office/drawing/2014/main" id="{6A994A47-B236-F746-ADBE-512D17E45B12}"/>
              </a:ext>
            </a:extLst>
          </p:cNvPr>
          <p:cNvSpPr txBox="1"/>
          <p:nvPr/>
        </p:nvSpPr>
        <p:spPr>
          <a:xfrm>
            <a:off x="1658319" y="4250673"/>
            <a:ext cx="2154757" cy="836896"/>
          </a:xfrm>
          <a:prstGeom prst="rect">
            <a:avLst/>
          </a:prstGeom>
          <a:noFill/>
        </p:spPr>
        <p:txBody>
          <a:bodyPr wrap="none" rtlCol="0">
            <a:spAutoFit/>
          </a:bodyPr>
          <a:lstStyle/>
          <a:p>
            <a:r>
              <a:rPr lang="en-US" dirty="0"/>
              <a:t>No longer free</a:t>
            </a:r>
          </a:p>
          <a:p>
            <a:r>
              <a:rPr lang="en-US" dirty="0"/>
              <a:t>Paid API only</a:t>
            </a:r>
          </a:p>
        </p:txBody>
      </p:sp>
      <p:sp>
        <p:nvSpPr>
          <p:cNvPr id="8" name="Smiley Face 7">
            <a:extLst>
              <a:ext uri="{FF2B5EF4-FFF2-40B4-BE49-F238E27FC236}">
                <a16:creationId xmlns:a16="http://schemas.microsoft.com/office/drawing/2014/main" id="{0F912B18-C244-6848-B85A-732D3DDBEC35}"/>
              </a:ext>
            </a:extLst>
          </p:cNvPr>
          <p:cNvSpPr/>
          <p:nvPr/>
        </p:nvSpPr>
        <p:spPr>
          <a:xfrm>
            <a:off x="1979247" y="5424406"/>
            <a:ext cx="1512899" cy="1115878"/>
          </a:xfrm>
          <a:prstGeom prst="smileyFace">
            <a:avLst>
              <a:gd name="adj" fmla="val -4653"/>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99953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2F67-6057-2E4D-AE04-4089AAC86E15}"/>
              </a:ext>
            </a:extLst>
          </p:cNvPr>
          <p:cNvSpPr>
            <a:spLocks noGrp="1"/>
          </p:cNvSpPr>
          <p:nvPr>
            <p:ph type="title"/>
          </p:nvPr>
        </p:nvSpPr>
        <p:spPr/>
        <p:txBody>
          <a:bodyPr/>
          <a:lstStyle/>
          <a:p>
            <a:r>
              <a:rPr lang="en-US" dirty="0"/>
              <a:t>Sample NLP Questions from </a:t>
            </a:r>
            <a:r>
              <a:rPr lang="en-US" dirty="0" err="1"/>
              <a:t>SuperGLUE</a:t>
            </a:r>
            <a:endParaRPr lang="en-US" dirty="0"/>
          </a:p>
        </p:txBody>
      </p:sp>
      <p:sp>
        <p:nvSpPr>
          <p:cNvPr id="3" name="Content Placeholder 2">
            <a:extLst>
              <a:ext uri="{FF2B5EF4-FFF2-40B4-BE49-F238E27FC236}">
                <a16:creationId xmlns:a16="http://schemas.microsoft.com/office/drawing/2014/main" id="{488C2782-6D34-1642-BDCB-347ECF76A124}"/>
              </a:ext>
            </a:extLst>
          </p:cNvPr>
          <p:cNvSpPr>
            <a:spLocks noGrp="1"/>
          </p:cNvSpPr>
          <p:nvPr>
            <p:ph idx="1"/>
          </p:nvPr>
        </p:nvSpPr>
        <p:spPr>
          <a:xfrm>
            <a:off x="944805" y="2677583"/>
            <a:ext cx="12361763" cy="3829897"/>
          </a:xfrm>
          <a:solidFill>
            <a:schemeClr val="bg1">
              <a:lumMod val="95000"/>
            </a:schemeClr>
          </a:solidFill>
          <a:ln>
            <a:solidFill>
              <a:schemeClr val="tx1">
                <a:lumMod val="50000"/>
              </a:schemeClr>
            </a:solidFill>
          </a:ln>
        </p:spPr>
        <p:txBody>
          <a:bodyPr/>
          <a:lstStyle/>
          <a:p>
            <a:r>
              <a:rPr lang="en-US" sz="4400" b="1" dirty="0"/>
              <a:t>Prompt: </a:t>
            </a:r>
            <a:r>
              <a:rPr lang="en-US" sz="4400" dirty="0"/>
              <a:t>My body cast a shadow over the grass. </a:t>
            </a:r>
          </a:p>
          <a:p>
            <a:r>
              <a:rPr lang="en-US" sz="4400" b="1" dirty="0"/>
              <a:t>Question: </a:t>
            </a:r>
            <a:r>
              <a:rPr lang="en-US" sz="4400" dirty="0"/>
              <a:t>What’s the CAUSE for this?</a:t>
            </a:r>
          </a:p>
          <a:p>
            <a:r>
              <a:rPr lang="en-US" sz="4400" b="1" dirty="0"/>
              <a:t>Alternative 1: </a:t>
            </a:r>
            <a:r>
              <a:rPr lang="en-US" sz="4400" dirty="0"/>
              <a:t>The sun was rising. </a:t>
            </a:r>
          </a:p>
          <a:p>
            <a:r>
              <a:rPr lang="en-US" sz="4400" b="1" dirty="0"/>
              <a:t>Alternative 2: </a:t>
            </a:r>
            <a:r>
              <a:rPr lang="en-US" sz="4400" dirty="0"/>
              <a:t>The grass was cut.</a:t>
            </a:r>
          </a:p>
        </p:txBody>
      </p:sp>
      <p:sp>
        <p:nvSpPr>
          <p:cNvPr id="4" name="Footer Placeholder 3">
            <a:extLst>
              <a:ext uri="{FF2B5EF4-FFF2-40B4-BE49-F238E27FC236}">
                <a16:creationId xmlns:a16="http://schemas.microsoft.com/office/drawing/2014/main" id="{D1514E89-6384-244A-BFC8-FDBB59D7442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07E32001-BFB8-0C4F-9792-E5BC59F5F445}"/>
              </a:ext>
            </a:extLst>
          </p:cNvPr>
          <p:cNvSpPr>
            <a:spLocks noGrp="1"/>
          </p:cNvSpPr>
          <p:nvPr>
            <p:ph type="sldNum" sz="quarter" idx="12"/>
          </p:nvPr>
        </p:nvSpPr>
        <p:spPr/>
        <p:txBody>
          <a:bodyPr/>
          <a:lstStyle/>
          <a:p>
            <a:fld id="{3310D8EA-3107-4873-B9AB-DD7D3E79053A}" type="slidenum">
              <a:rPr lang="en-US" smtClean="0"/>
              <a:t>39</a:t>
            </a:fld>
            <a:endParaRPr lang="en-US"/>
          </a:p>
        </p:txBody>
      </p:sp>
      <p:sp>
        <p:nvSpPr>
          <p:cNvPr id="7" name="TextBox 6">
            <a:extLst>
              <a:ext uri="{FF2B5EF4-FFF2-40B4-BE49-F238E27FC236}">
                <a16:creationId xmlns:a16="http://schemas.microsoft.com/office/drawing/2014/main" id="{D098BAEB-390E-B84A-8D83-BFA6EB989252}"/>
              </a:ext>
            </a:extLst>
          </p:cNvPr>
          <p:cNvSpPr txBox="1"/>
          <p:nvPr/>
        </p:nvSpPr>
        <p:spPr>
          <a:xfrm>
            <a:off x="11108595" y="8775511"/>
            <a:ext cx="5158785" cy="338554"/>
          </a:xfrm>
          <a:prstGeom prst="rect">
            <a:avLst/>
          </a:prstGeom>
          <a:noFill/>
        </p:spPr>
        <p:txBody>
          <a:bodyPr wrap="none" rtlCol="0">
            <a:spAutoFit/>
          </a:bodyPr>
          <a:lstStyle/>
          <a:p>
            <a:r>
              <a:rPr lang="en-US" sz="1600" dirty="0">
                <a:solidFill>
                  <a:schemeClr val="bg1">
                    <a:lumMod val="50000"/>
                  </a:schemeClr>
                </a:solidFill>
              </a:rPr>
              <a:t>https://w4ngatang.github.io/static/papers/superglue.pdf</a:t>
            </a:r>
          </a:p>
        </p:txBody>
      </p:sp>
    </p:spTree>
    <p:extLst>
      <p:ext uri="{BB962C8B-B14F-4D97-AF65-F5344CB8AC3E}">
        <p14:creationId xmlns:p14="http://schemas.microsoft.com/office/powerpoint/2010/main" val="822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C0415E-57AD-A54B-BC05-EBD5C63EB3AA}"/>
              </a:ext>
            </a:extLst>
          </p:cNvPr>
          <p:cNvPicPr>
            <a:picLocks noChangeAspect="1"/>
          </p:cNvPicPr>
          <p:nvPr/>
        </p:nvPicPr>
        <p:blipFill>
          <a:blip r:embed="rId2"/>
          <a:stretch>
            <a:fillRect/>
          </a:stretch>
        </p:blipFill>
        <p:spPr>
          <a:xfrm>
            <a:off x="2320441" y="1742797"/>
            <a:ext cx="13240718" cy="7551347"/>
          </a:xfrm>
          <a:prstGeom prst="rect">
            <a:avLst/>
          </a:prstGeom>
          <a:ln>
            <a:solidFill>
              <a:schemeClr val="tx1">
                <a:lumMod val="50000"/>
              </a:schemeClr>
            </a:solidFill>
          </a:ln>
        </p:spPr>
      </p:pic>
      <p:sp>
        <p:nvSpPr>
          <p:cNvPr id="2" name="Title 1">
            <a:extLst>
              <a:ext uri="{FF2B5EF4-FFF2-40B4-BE49-F238E27FC236}">
                <a16:creationId xmlns:a16="http://schemas.microsoft.com/office/drawing/2014/main" id="{5F5809DD-BF6A-D940-8F79-D028270BFBF1}"/>
              </a:ext>
            </a:extLst>
          </p:cNvPr>
          <p:cNvSpPr>
            <a:spLocks noGrp="1"/>
          </p:cNvSpPr>
          <p:nvPr>
            <p:ph type="title"/>
          </p:nvPr>
        </p:nvSpPr>
        <p:spPr/>
        <p:txBody>
          <a:bodyPr/>
          <a:lstStyle/>
          <a:p>
            <a:r>
              <a:rPr lang="en-US" dirty="0"/>
              <a:t>A Thought Experiment</a:t>
            </a:r>
          </a:p>
        </p:txBody>
      </p:sp>
      <p:sp>
        <p:nvSpPr>
          <p:cNvPr id="4" name="Slide Number Placeholder 3">
            <a:extLst>
              <a:ext uri="{FF2B5EF4-FFF2-40B4-BE49-F238E27FC236}">
                <a16:creationId xmlns:a16="http://schemas.microsoft.com/office/drawing/2014/main" id="{28800100-0D3D-1B42-AD00-9CF95301C3E0}"/>
              </a:ext>
            </a:extLst>
          </p:cNvPr>
          <p:cNvSpPr>
            <a:spLocks noGrp="1"/>
          </p:cNvSpPr>
          <p:nvPr>
            <p:ph type="sldNum" idx="12"/>
          </p:nvPr>
        </p:nvSpPr>
        <p:spPr/>
        <p:txBody>
          <a:bodyPr/>
          <a:lstStyle/>
          <a:p>
            <a:fld id="{00000000-1234-1234-1234-123412341234}" type="slidenum">
              <a:rPr lang="en" smtClean="0"/>
              <a:pPr/>
              <a:t>4</a:t>
            </a:fld>
            <a:endParaRPr lang="en"/>
          </a:p>
        </p:txBody>
      </p:sp>
      <p:grpSp>
        <p:nvGrpSpPr>
          <p:cNvPr id="9" name="Group 8">
            <a:extLst>
              <a:ext uri="{FF2B5EF4-FFF2-40B4-BE49-F238E27FC236}">
                <a16:creationId xmlns:a16="http://schemas.microsoft.com/office/drawing/2014/main" id="{11DAB881-51DF-E14A-8711-A7EC21A055AE}"/>
              </a:ext>
            </a:extLst>
          </p:cNvPr>
          <p:cNvGrpSpPr/>
          <p:nvPr/>
        </p:nvGrpSpPr>
        <p:grpSpPr>
          <a:xfrm>
            <a:off x="10750843" y="6400296"/>
            <a:ext cx="4542971" cy="2709098"/>
            <a:chOff x="10750843" y="6400296"/>
            <a:chExt cx="4542971" cy="2709098"/>
          </a:xfrm>
        </p:grpSpPr>
        <p:pic>
          <p:nvPicPr>
            <p:cNvPr id="3" name="Picture 2">
              <a:extLst>
                <a:ext uri="{FF2B5EF4-FFF2-40B4-BE49-F238E27FC236}">
                  <a16:creationId xmlns:a16="http://schemas.microsoft.com/office/drawing/2014/main" id="{B6C0992C-5A9C-864D-9F47-2AA004B6C15B}"/>
                </a:ext>
              </a:extLst>
            </p:cNvPr>
            <p:cNvPicPr>
              <a:picLocks noChangeAspect="1"/>
            </p:cNvPicPr>
            <p:nvPr/>
          </p:nvPicPr>
          <p:blipFill>
            <a:blip r:embed="rId3"/>
            <a:stretch>
              <a:fillRect/>
            </a:stretch>
          </p:blipFill>
          <p:spPr>
            <a:xfrm>
              <a:off x="14493714" y="8321994"/>
              <a:ext cx="800100" cy="787400"/>
            </a:xfrm>
            <a:prstGeom prst="rect">
              <a:avLst/>
            </a:prstGeom>
          </p:spPr>
        </p:pic>
        <p:sp>
          <p:nvSpPr>
            <p:cNvPr id="6" name="Rounded Rectangular Callout 5">
              <a:extLst>
                <a:ext uri="{FF2B5EF4-FFF2-40B4-BE49-F238E27FC236}">
                  <a16:creationId xmlns:a16="http://schemas.microsoft.com/office/drawing/2014/main" id="{7500F345-794A-1748-B432-274858C8776C}"/>
                </a:ext>
              </a:extLst>
            </p:cNvPr>
            <p:cNvSpPr/>
            <p:nvPr/>
          </p:nvSpPr>
          <p:spPr>
            <a:xfrm>
              <a:off x="10750843" y="6400296"/>
              <a:ext cx="4542971" cy="1783443"/>
            </a:xfrm>
            <a:prstGeom prst="wedgeRoundRectCallout">
              <a:avLst>
                <a:gd name="adj1" fmla="val 33800"/>
                <a:gd name="adj2" fmla="val 71452"/>
                <a:gd name="adj3" fmla="val 1666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What would </a:t>
              </a:r>
              <a:r>
                <a:rPr lang="en-US" sz="3600" dirty="0">
                  <a:solidFill>
                    <a:schemeClr val="tx1"/>
                  </a:solidFill>
                </a:rPr>
                <a:t>you</a:t>
              </a:r>
              <a:r>
                <a:rPr lang="en-US" sz="3600" dirty="0"/>
                <a:t> like to learn today?</a:t>
              </a:r>
            </a:p>
          </p:txBody>
        </p:sp>
      </p:grpSp>
      <p:pic>
        <p:nvPicPr>
          <p:cNvPr id="8" name="Picture 7">
            <a:extLst>
              <a:ext uri="{FF2B5EF4-FFF2-40B4-BE49-F238E27FC236}">
                <a16:creationId xmlns:a16="http://schemas.microsoft.com/office/drawing/2014/main" id="{71A8B857-A22D-B948-A680-3AA46FAE5EA3}"/>
              </a:ext>
            </a:extLst>
          </p:cNvPr>
          <p:cNvPicPr>
            <a:picLocks noChangeAspect="1"/>
          </p:cNvPicPr>
          <p:nvPr/>
        </p:nvPicPr>
        <p:blipFill>
          <a:blip r:embed="rId4"/>
          <a:stretch>
            <a:fillRect/>
          </a:stretch>
        </p:blipFill>
        <p:spPr>
          <a:xfrm>
            <a:off x="2320441" y="1732268"/>
            <a:ext cx="2044700" cy="723900"/>
          </a:xfrm>
          <a:prstGeom prst="rect">
            <a:avLst/>
          </a:prstGeom>
        </p:spPr>
      </p:pic>
    </p:spTree>
    <p:extLst>
      <p:ext uri="{BB962C8B-B14F-4D97-AF65-F5344CB8AC3E}">
        <p14:creationId xmlns:p14="http://schemas.microsoft.com/office/powerpoint/2010/main" val="40527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9FA79-9099-6143-AE39-CEE91DF0071F}"/>
              </a:ext>
            </a:extLst>
          </p:cNvPr>
          <p:cNvSpPr>
            <a:spLocks noGrp="1"/>
          </p:cNvSpPr>
          <p:nvPr>
            <p:ph type="title"/>
          </p:nvPr>
        </p:nvSpPr>
        <p:spPr/>
        <p:txBody>
          <a:bodyPr/>
          <a:lstStyle/>
          <a:p>
            <a:r>
              <a:rPr lang="en-US" dirty="0"/>
              <a:t>Example of Prompting</a:t>
            </a:r>
          </a:p>
        </p:txBody>
      </p:sp>
      <p:sp>
        <p:nvSpPr>
          <p:cNvPr id="3" name="Content Placeholder 2">
            <a:extLst>
              <a:ext uri="{FF2B5EF4-FFF2-40B4-BE49-F238E27FC236}">
                <a16:creationId xmlns:a16="http://schemas.microsoft.com/office/drawing/2014/main" id="{C157EDDE-2565-6B4B-A393-0EA804C5E264}"/>
              </a:ext>
            </a:extLst>
          </p:cNvPr>
          <p:cNvSpPr>
            <a:spLocks noGrp="1"/>
          </p:cNvSpPr>
          <p:nvPr>
            <p:ph idx="1"/>
          </p:nvPr>
        </p:nvSpPr>
        <p:spPr>
          <a:xfrm>
            <a:off x="476248" y="6500776"/>
            <a:ext cx="16596360" cy="2208249"/>
          </a:xfrm>
        </p:spPr>
        <p:txBody>
          <a:bodyPr/>
          <a:lstStyle/>
          <a:p>
            <a:pPr marL="457200" indent="-457200">
              <a:buFont typeface="Arial" panose="020B0604020202020204" pitchFamily="34" charset="0"/>
              <a:buChar char="•"/>
            </a:pPr>
            <a:r>
              <a:rPr lang="en-US" dirty="0"/>
              <a:t>“Shots” are the number of examples of correct results given to the model before the prompt is given</a:t>
            </a:r>
          </a:p>
          <a:p>
            <a:pPr marL="457200" indent="-457200">
              <a:buFont typeface="Arial" panose="020B0604020202020204" pitchFamily="34" charset="0"/>
              <a:buChar char="•"/>
            </a:pPr>
            <a:r>
              <a:rPr lang="en-US" dirty="0"/>
              <a:t>The learning done in the examples are not added to the model</a:t>
            </a:r>
          </a:p>
        </p:txBody>
      </p:sp>
      <p:sp>
        <p:nvSpPr>
          <p:cNvPr id="4" name="Footer Placeholder 3">
            <a:extLst>
              <a:ext uri="{FF2B5EF4-FFF2-40B4-BE49-F238E27FC236}">
                <a16:creationId xmlns:a16="http://schemas.microsoft.com/office/drawing/2014/main" id="{9DE30AFD-2558-8A44-89A2-FFC2739F9B7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935CFB-8733-054D-BB3B-C01E7BA95663}"/>
              </a:ext>
            </a:extLst>
          </p:cNvPr>
          <p:cNvSpPr>
            <a:spLocks noGrp="1"/>
          </p:cNvSpPr>
          <p:nvPr>
            <p:ph type="sldNum" sz="quarter" idx="12"/>
          </p:nvPr>
        </p:nvSpPr>
        <p:spPr/>
        <p:txBody>
          <a:bodyPr/>
          <a:lstStyle/>
          <a:p>
            <a:fld id="{3310D8EA-3107-4873-B9AB-DD7D3E79053A}" type="slidenum">
              <a:rPr lang="en-US" smtClean="0"/>
              <a:t>40</a:t>
            </a:fld>
            <a:endParaRPr lang="en-US"/>
          </a:p>
        </p:txBody>
      </p:sp>
      <p:pic>
        <p:nvPicPr>
          <p:cNvPr id="7" name="Picture 6">
            <a:extLst>
              <a:ext uri="{FF2B5EF4-FFF2-40B4-BE49-F238E27FC236}">
                <a16:creationId xmlns:a16="http://schemas.microsoft.com/office/drawing/2014/main" id="{FA98EB5D-611B-3142-9EF7-D85E5877D8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6248" y="2320798"/>
            <a:ext cx="5737937" cy="2583859"/>
          </a:xfrm>
          <a:prstGeom prst="rect">
            <a:avLst/>
          </a:prstGeom>
          <a:ln w="28575">
            <a:solidFill>
              <a:schemeClr val="tx1">
                <a:lumMod val="50000"/>
              </a:schemeClr>
            </a:solidFill>
          </a:ln>
        </p:spPr>
      </p:pic>
      <p:pic>
        <p:nvPicPr>
          <p:cNvPr id="8" name="Picture 7">
            <a:extLst>
              <a:ext uri="{FF2B5EF4-FFF2-40B4-BE49-F238E27FC236}">
                <a16:creationId xmlns:a16="http://schemas.microsoft.com/office/drawing/2014/main" id="{63A19E42-151E-CB49-BDFF-D025EE3112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0829" y="2315688"/>
            <a:ext cx="5049123" cy="2583860"/>
          </a:xfrm>
          <a:prstGeom prst="rect">
            <a:avLst/>
          </a:prstGeom>
          <a:ln w="28575">
            <a:solidFill>
              <a:schemeClr val="tx1">
                <a:lumMod val="50000"/>
              </a:schemeClr>
            </a:solidFill>
          </a:ln>
        </p:spPr>
      </p:pic>
      <p:pic>
        <p:nvPicPr>
          <p:cNvPr id="9" name="Picture 8">
            <a:extLst>
              <a:ext uri="{FF2B5EF4-FFF2-40B4-BE49-F238E27FC236}">
                <a16:creationId xmlns:a16="http://schemas.microsoft.com/office/drawing/2014/main" id="{0D9B4B5B-59CF-CE4C-8791-C500006876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
          <a:stretch/>
        </p:blipFill>
        <p:spPr>
          <a:xfrm>
            <a:off x="11776596" y="2315688"/>
            <a:ext cx="5408736" cy="3389076"/>
          </a:xfrm>
          <a:prstGeom prst="rect">
            <a:avLst/>
          </a:prstGeom>
          <a:ln w="28575">
            <a:solidFill>
              <a:schemeClr val="tx1">
                <a:lumMod val="50000"/>
              </a:schemeClr>
            </a:solidFill>
          </a:ln>
        </p:spPr>
      </p:pic>
      <p:sp>
        <p:nvSpPr>
          <p:cNvPr id="10" name="TextBox 9">
            <a:extLst>
              <a:ext uri="{FF2B5EF4-FFF2-40B4-BE49-F238E27FC236}">
                <a16:creationId xmlns:a16="http://schemas.microsoft.com/office/drawing/2014/main" id="{347E8DD3-3C65-AB4C-A3B7-3880F848681A}"/>
              </a:ext>
            </a:extLst>
          </p:cNvPr>
          <p:cNvSpPr txBox="1"/>
          <p:nvPr/>
        </p:nvSpPr>
        <p:spPr>
          <a:xfrm>
            <a:off x="13675713" y="8942356"/>
            <a:ext cx="3102901" cy="338554"/>
          </a:xfrm>
          <a:prstGeom prst="rect">
            <a:avLst/>
          </a:prstGeom>
          <a:noFill/>
        </p:spPr>
        <p:txBody>
          <a:bodyPr wrap="none" rtlCol="0">
            <a:spAutoFit/>
          </a:bodyPr>
          <a:lstStyle/>
          <a:p>
            <a:r>
              <a:rPr lang="en-US" sz="1600" dirty="0">
                <a:solidFill>
                  <a:schemeClr val="bg1">
                    <a:lumMod val="50000"/>
                  </a:schemeClr>
                </a:solidFill>
              </a:rPr>
              <a:t>https://arxiv.org/abs/2005.14165</a:t>
            </a:r>
          </a:p>
        </p:txBody>
      </p:sp>
    </p:spTree>
    <p:extLst>
      <p:ext uri="{BB962C8B-B14F-4D97-AF65-F5344CB8AC3E}">
        <p14:creationId xmlns:p14="http://schemas.microsoft.com/office/powerpoint/2010/main" val="77391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C895-6DE3-0140-85A8-CB7949BCD647}"/>
              </a:ext>
            </a:extLst>
          </p:cNvPr>
          <p:cNvSpPr>
            <a:spLocks noGrp="1"/>
          </p:cNvSpPr>
          <p:nvPr>
            <p:ph type="title"/>
          </p:nvPr>
        </p:nvSpPr>
        <p:spPr/>
        <p:txBody>
          <a:bodyPr/>
          <a:lstStyle/>
          <a:p>
            <a:r>
              <a:rPr lang="en-US" dirty="0"/>
              <a:t>What is an F1 Measure?</a:t>
            </a:r>
          </a:p>
        </p:txBody>
      </p:sp>
      <p:sp>
        <p:nvSpPr>
          <p:cNvPr id="3" name="Content Placeholder 2">
            <a:extLst>
              <a:ext uri="{FF2B5EF4-FFF2-40B4-BE49-F238E27FC236}">
                <a16:creationId xmlns:a16="http://schemas.microsoft.com/office/drawing/2014/main" id="{D1041D6D-F839-E643-9A86-CC81B5B49193}"/>
              </a:ext>
            </a:extLst>
          </p:cNvPr>
          <p:cNvSpPr>
            <a:spLocks noGrp="1"/>
          </p:cNvSpPr>
          <p:nvPr>
            <p:ph idx="1"/>
          </p:nvPr>
        </p:nvSpPr>
        <p:spPr>
          <a:xfrm>
            <a:off x="1117600" y="2348622"/>
            <a:ext cx="10007600" cy="1781418"/>
          </a:xfrm>
        </p:spPr>
        <p:txBody>
          <a:bodyPr/>
          <a:lstStyle/>
          <a:p>
            <a:r>
              <a:rPr lang="en-US" dirty="0"/>
              <a:t>How accurately do we answer the questions?</a:t>
            </a:r>
          </a:p>
          <a:p>
            <a:r>
              <a:rPr lang="en-US" dirty="0"/>
              <a:t>Do we get the question right in the first guess?</a:t>
            </a:r>
          </a:p>
        </p:txBody>
      </p:sp>
      <p:sp>
        <p:nvSpPr>
          <p:cNvPr id="4" name="Footer Placeholder 3">
            <a:extLst>
              <a:ext uri="{FF2B5EF4-FFF2-40B4-BE49-F238E27FC236}">
                <a16:creationId xmlns:a16="http://schemas.microsoft.com/office/drawing/2014/main" id="{14D00E52-F391-7748-A15B-8C96E3A7B56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1F694B7-CF34-1541-A208-AA5C3ADAC26E}"/>
              </a:ext>
            </a:extLst>
          </p:cNvPr>
          <p:cNvSpPr>
            <a:spLocks noGrp="1"/>
          </p:cNvSpPr>
          <p:nvPr>
            <p:ph type="sldNum" sz="quarter" idx="12"/>
          </p:nvPr>
        </p:nvSpPr>
        <p:spPr/>
        <p:txBody>
          <a:bodyPr/>
          <a:lstStyle/>
          <a:p>
            <a:fld id="{3310D8EA-3107-4873-B9AB-DD7D3E79053A}" type="slidenum">
              <a:rPr lang="en-US" smtClean="0"/>
              <a:t>41</a:t>
            </a:fld>
            <a:endParaRPr lang="en-US"/>
          </a:p>
        </p:txBody>
      </p:sp>
      <p:pic>
        <p:nvPicPr>
          <p:cNvPr id="8" name="Picture 7">
            <a:extLst>
              <a:ext uri="{FF2B5EF4-FFF2-40B4-BE49-F238E27FC236}">
                <a16:creationId xmlns:a16="http://schemas.microsoft.com/office/drawing/2014/main" id="{54C440BA-87BB-A24D-8C38-4CB1EB6D2686}"/>
              </a:ext>
            </a:extLst>
          </p:cNvPr>
          <p:cNvPicPr>
            <a:picLocks noChangeAspect="1"/>
          </p:cNvPicPr>
          <p:nvPr/>
        </p:nvPicPr>
        <p:blipFill>
          <a:blip r:embed="rId2"/>
          <a:stretch>
            <a:fillRect/>
          </a:stretch>
        </p:blipFill>
        <p:spPr>
          <a:xfrm>
            <a:off x="12381653" y="1517761"/>
            <a:ext cx="4140200" cy="7505700"/>
          </a:xfrm>
          <a:prstGeom prst="rect">
            <a:avLst/>
          </a:prstGeom>
        </p:spPr>
      </p:pic>
      <p:sp>
        <p:nvSpPr>
          <p:cNvPr id="9" name="TextBox 8">
            <a:extLst>
              <a:ext uri="{FF2B5EF4-FFF2-40B4-BE49-F238E27FC236}">
                <a16:creationId xmlns:a16="http://schemas.microsoft.com/office/drawing/2014/main" id="{CA0D3B36-EF8C-2546-BC1E-DDB8854C09E4}"/>
              </a:ext>
            </a:extLst>
          </p:cNvPr>
          <p:cNvSpPr txBox="1"/>
          <p:nvPr/>
        </p:nvSpPr>
        <p:spPr>
          <a:xfrm>
            <a:off x="6348246" y="8687041"/>
            <a:ext cx="5352747" cy="464614"/>
          </a:xfrm>
          <a:prstGeom prst="rect">
            <a:avLst/>
          </a:prstGeom>
          <a:noFill/>
        </p:spPr>
        <p:txBody>
          <a:bodyPr wrap="none" rtlCol="0">
            <a:spAutoFit/>
          </a:bodyPr>
          <a:lstStyle/>
          <a:p>
            <a:r>
              <a:rPr lang="en-US" dirty="0">
                <a:solidFill>
                  <a:schemeClr val="bg1">
                    <a:lumMod val="50000"/>
                  </a:schemeClr>
                </a:solidFill>
                <a:hlinkClick r:id="rId3">
                  <a:extLst>
                    <a:ext uri="{A12FA001-AC4F-418D-AE19-62706E023703}">
                      <ahyp:hlinkClr xmlns:ahyp="http://schemas.microsoft.com/office/drawing/2018/hyperlinkcolor" val="tx"/>
                    </a:ext>
                  </a:extLst>
                </a:hlinkClick>
              </a:rPr>
              <a:t>https://en.wikipedia.org/wiki/F1_score</a:t>
            </a:r>
            <a:endParaRPr lang="en-US" dirty="0">
              <a:solidFill>
                <a:schemeClr val="bg1">
                  <a:lumMod val="50000"/>
                </a:schemeClr>
              </a:solidFill>
            </a:endParaRPr>
          </a:p>
        </p:txBody>
      </p:sp>
      <p:sp>
        <p:nvSpPr>
          <p:cNvPr id="10" name="TextBox 9">
            <a:extLst>
              <a:ext uri="{FF2B5EF4-FFF2-40B4-BE49-F238E27FC236}">
                <a16:creationId xmlns:a16="http://schemas.microsoft.com/office/drawing/2014/main" id="{7E2F22E6-5B62-4F48-9FDE-C8BA984ACAD3}"/>
              </a:ext>
            </a:extLst>
          </p:cNvPr>
          <p:cNvSpPr txBox="1"/>
          <p:nvPr/>
        </p:nvSpPr>
        <p:spPr>
          <a:xfrm>
            <a:off x="1216594" y="4836877"/>
            <a:ext cx="1901483" cy="707886"/>
          </a:xfrm>
          <a:prstGeom prst="rect">
            <a:avLst/>
          </a:prstGeom>
          <a:noFill/>
        </p:spPr>
        <p:txBody>
          <a:bodyPr wrap="none" rtlCol="0">
            <a:spAutoFit/>
          </a:bodyPr>
          <a:lstStyle/>
          <a:p>
            <a:r>
              <a:rPr lang="en-US" sz="4000" dirty="0"/>
              <a:t>F</a:t>
            </a:r>
            <a:r>
              <a:rPr lang="en-US" sz="4000" baseline="-25000" dirty="0"/>
              <a:t>1</a:t>
            </a:r>
            <a:r>
              <a:rPr lang="en-US" sz="4000" dirty="0"/>
              <a:t> = 2 *</a:t>
            </a:r>
          </a:p>
        </p:txBody>
      </p:sp>
      <p:sp>
        <p:nvSpPr>
          <p:cNvPr id="11" name="Rectangle 10">
            <a:extLst>
              <a:ext uri="{FF2B5EF4-FFF2-40B4-BE49-F238E27FC236}">
                <a16:creationId xmlns:a16="http://schemas.microsoft.com/office/drawing/2014/main" id="{2D55EA5F-BDD1-4F4C-A7E7-8B6242F1C29C}"/>
              </a:ext>
            </a:extLst>
          </p:cNvPr>
          <p:cNvSpPr/>
          <p:nvPr/>
        </p:nvSpPr>
        <p:spPr>
          <a:xfrm>
            <a:off x="3221044" y="4350901"/>
            <a:ext cx="4204997" cy="707886"/>
          </a:xfrm>
          <a:prstGeom prst="rect">
            <a:avLst/>
          </a:prstGeom>
        </p:spPr>
        <p:txBody>
          <a:bodyPr wrap="none">
            <a:spAutoFit/>
          </a:bodyPr>
          <a:lstStyle/>
          <a:p>
            <a:r>
              <a:rPr lang="en-US" sz="4000" dirty="0"/>
              <a:t>Precision * Recall</a:t>
            </a:r>
          </a:p>
        </p:txBody>
      </p:sp>
      <p:sp>
        <p:nvSpPr>
          <p:cNvPr id="13" name="Rectangle 12">
            <a:extLst>
              <a:ext uri="{FF2B5EF4-FFF2-40B4-BE49-F238E27FC236}">
                <a16:creationId xmlns:a16="http://schemas.microsoft.com/office/drawing/2014/main" id="{3C069EE9-DCE7-8249-9DCC-4FE6DF9E54AB}"/>
              </a:ext>
            </a:extLst>
          </p:cNvPr>
          <p:cNvSpPr/>
          <p:nvPr/>
        </p:nvSpPr>
        <p:spPr>
          <a:xfrm>
            <a:off x="3121658" y="5463697"/>
            <a:ext cx="4304383" cy="707886"/>
          </a:xfrm>
          <a:prstGeom prst="rect">
            <a:avLst/>
          </a:prstGeom>
        </p:spPr>
        <p:txBody>
          <a:bodyPr wrap="none">
            <a:spAutoFit/>
          </a:bodyPr>
          <a:lstStyle/>
          <a:p>
            <a:r>
              <a:rPr lang="en-US" sz="4000" dirty="0"/>
              <a:t>Precision + Recall</a:t>
            </a:r>
          </a:p>
        </p:txBody>
      </p:sp>
      <p:cxnSp>
        <p:nvCxnSpPr>
          <p:cNvPr id="15" name="Straight Connector 14">
            <a:extLst>
              <a:ext uri="{FF2B5EF4-FFF2-40B4-BE49-F238E27FC236}">
                <a16:creationId xmlns:a16="http://schemas.microsoft.com/office/drawing/2014/main" id="{B70839A7-112C-C648-89F6-88471E9FE239}"/>
              </a:ext>
            </a:extLst>
          </p:cNvPr>
          <p:cNvCxnSpPr>
            <a:cxnSpLocks/>
          </p:cNvCxnSpPr>
          <p:nvPr/>
        </p:nvCxnSpPr>
        <p:spPr>
          <a:xfrm>
            <a:off x="3221044" y="5249351"/>
            <a:ext cx="4048749" cy="0"/>
          </a:xfrm>
          <a:prstGeom prst="line">
            <a:avLst/>
          </a:prstGeom>
          <a:ln w="38100" cap="rnd">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14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04EB-9B3B-8C42-9122-09360B87670B}"/>
              </a:ext>
            </a:extLst>
          </p:cNvPr>
          <p:cNvSpPr>
            <a:spLocks noGrp="1"/>
          </p:cNvSpPr>
          <p:nvPr>
            <p:ph type="title"/>
          </p:nvPr>
        </p:nvSpPr>
        <p:spPr/>
        <p:txBody>
          <a:bodyPr/>
          <a:lstStyle/>
          <a:p>
            <a:r>
              <a:rPr lang="en-US" dirty="0"/>
              <a:t>Sample F1 Measures (from 2019 GPT-2 paper)</a:t>
            </a:r>
          </a:p>
        </p:txBody>
      </p:sp>
      <p:sp>
        <p:nvSpPr>
          <p:cNvPr id="3" name="Content Placeholder 2">
            <a:extLst>
              <a:ext uri="{FF2B5EF4-FFF2-40B4-BE49-F238E27FC236}">
                <a16:creationId xmlns:a16="http://schemas.microsoft.com/office/drawing/2014/main" id="{281F7B2A-C511-9B4F-AE4D-7FDD76899A44}"/>
              </a:ext>
            </a:extLst>
          </p:cNvPr>
          <p:cNvSpPr>
            <a:spLocks noGrp="1"/>
          </p:cNvSpPr>
          <p:nvPr>
            <p:ph idx="1"/>
          </p:nvPr>
        </p:nvSpPr>
        <p:spPr>
          <a:xfrm>
            <a:off x="642620" y="8117899"/>
            <a:ext cx="16596360" cy="1185817"/>
          </a:xfrm>
        </p:spPr>
        <p:txBody>
          <a:bodyPr/>
          <a:lstStyle/>
          <a:p>
            <a:r>
              <a:rPr lang="en-US" dirty="0"/>
              <a:t>As the number of parameters increase, the F1 measures of quality should also increase.</a:t>
            </a:r>
          </a:p>
        </p:txBody>
      </p:sp>
      <p:sp>
        <p:nvSpPr>
          <p:cNvPr id="4" name="Footer Placeholder 3">
            <a:extLst>
              <a:ext uri="{FF2B5EF4-FFF2-40B4-BE49-F238E27FC236}">
                <a16:creationId xmlns:a16="http://schemas.microsoft.com/office/drawing/2014/main" id="{864C36BD-D8F9-F847-8B54-BBFEA9A7357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0274404E-1D87-6F43-B55D-C493E39F9C5A}"/>
              </a:ext>
            </a:extLst>
          </p:cNvPr>
          <p:cNvSpPr>
            <a:spLocks noGrp="1"/>
          </p:cNvSpPr>
          <p:nvPr>
            <p:ph type="sldNum" sz="quarter" idx="12"/>
          </p:nvPr>
        </p:nvSpPr>
        <p:spPr/>
        <p:txBody>
          <a:bodyPr/>
          <a:lstStyle/>
          <a:p>
            <a:fld id="{3310D8EA-3107-4873-B9AB-DD7D3E79053A}" type="slidenum">
              <a:rPr lang="en-US" smtClean="0"/>
              <a:t>42</a:t>
            </a:fld>
            <a:endParaRPr lang="en-US"/>
          </a:p>
        </p:txBody>
      </p:sp>
      <p:pic>
        <p:nvPicPr>
          <p:cNvPr id="7" name="Picture 6">
            <a:extLst>
              <a:ext uri="{FF2B5EF4-FFF2-40B4-BE49-F238E27FC236}">
                <a16:creationId xmlns:a16="http://schemas.microsoft.com/office/drawing/2014/main" id="{3AEC60DC-0B6B-DD4F-A46A-9A1B7F0B0710}"/>
              </a:ext>
            </a:extLst>
          </p:cNvPr>
          <p:cNvPicPr>
            <a:picLocks noChangeAspect="1"/>
          </p:cNvPicPr>
          <p:nvPr/>
        </p:nvPicPr>
        <p:blipFill>
          <a:blip r:embed="rId2"/>
          <a:stretch>
            <a:fillRect/>
          </a:stretch>
        </p:blipFill>
        <p:spPr>
          <a:xfrm>
            <a:off x="4516461" y="1971842"/>
            <a:ext cx="8094980" cy="5935532"/>
          </a:xfrm>
          <a:prstGeom prst="rect">
            <a:avLst/>
          </a:prstGeom>
        </p:spPr>
      </p:pic>
      <p:sp>
        <p:nvSpPr>
          <p:cNvPr id="8" name="TextBox 7">
            <a:extLst>
              <a:ext uri="{FF2B5EF4-FFF2-40B4-BE49-F238E27FC236}">
                <a16:creationId xmlns:a16="http://schemas.microsoft.com/office/drawing/2014/main" id="{7B0792C7-6750-0645-B214-35AC8B1D1A0F}"/>
              </a:ext>
            </a:extLst>
          </p:cNvPr>
          <p:cNvSpPr txBox="1"/>
          <p:nvPr/>
        </p:nvSpPr>
        <p:spPr>
          <a:xfrm>
            <a:off x="11013743" y="8903606"/>
            <a:ext cx="5681363" cy="400110"/>
          </a:xfrm>
          <a:prstGeom prst="rect">
            <a:avLst/>
          </a:prstGeom>
          <a:noFill/>
        </p:spPr>
        <p:txBody>
          <a:bodyPr wrap="none" rtlCol="0">
            <a:spAutoFit/>
          </a:bodyPr>
          <a:lstStyle/>
          <a:p>
            <a:r>
              <a:rPr lang="en-US" sz="2000" dirty="0">
                <a:solidFill>
                  <a:schemeClr val="bg1">
                    <a:lumMod val="50000"/>
                  </a:schemeClr>
                </a:solidFill>
              </a:rPr>
              <a:t>https://openai.com/blog/better-language-models/</a:t>
            </a:r>
          </a:p>
        </p:txBody>
      </p:sp>
    </p:spTree>
    <p:extLst>
      <p:ext uri="{BB962C8B-B14F-4D97-AF65-F5344CB8AC3E}">
        <p14:creationId xmlns:p14="http://schemas.microsoft.com/office/powerpoint/2010/main" val="352536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ED8C-1C5B-0A40-9E0F-97376B4E84EE}"/>
              </a:ext>
            </a:extLst>
          </p:cNvPr>
          <p:cNvSpPr>
            <a:spLocks noGrp="1"/>
          </p:cNvSpPr>
          <p:nvPr>
            <p:ph type="title"/>
          </p:nvPr>
        </p:nvSpPr>
        <p:spPr/>
        <p:txBody>
          <a:bodyPr/>
          <a:lstStyle/>
          <a:p>
            <a:r>
              <a:rPr lang="en-US" dirty="0"/>
              <a:t>General Language Understanding Evaluation (GLUE) Benchmarks</a:t>
            </a:r>
          </a:p>
        </p:txBody>
      </p:sp>
      <p:sp>
        <p:nvSpPr>
          <p:cNvPr id="4" name="Footer Placeholder 3">
            <a:extLst>
              <a:ext uri="{FF2B5EF4-FFF2-40B4-BE49-F238E27FC236}">
                <a16:creationId xmlns:a16="http://schemas.microsoft.com/office/drawing/2014/main" id="{4DE3DE2F-342B-664A-B407-C2F335214D1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31E5CE7-D034-994A-82D1-2AEC1C200D2C}"/>
              </a:ext>
            </a:extLst>
          </p:cNvPr>
          <p:cNvSpPr>
            <a:spLocks noGrp="1"/>
          </p:cNvSpPr>
          <p:nvPr>
            <p:ph type="sldNum" sz="quarter" idx="12"/>
          </p:nvPr>
        </p:nvSpPr>
        <p:spPr/>
        <p:txBody>
          <a:bodyPr/>
          <a:lstStyle/>
          <a:p>
            <a:fld id="{3310D8EA-3107-4873-B9AB-DD7D3E79053A}" type="slidenum">
              <a:rPr lang="en-US" smtClean="0"/>
              <a:t>43</a:t>
            </a:fld>
            <a:endParaRPr lang="en-US"/>
          </a:p>
        </p:txBody>
      </p:sp>
      <p:pic>
        <p:nvPicPr>
          <p:cNvPr id="7" name="Picture 6">
            <a:extLst>
              <a:ext uri="{FF2B5EF4-FFF2-40B4-BE49-F238E27FC236}">
                <a16:creationId xmlns:a16="http://schemas.microsoft.com/office/drawing/2014/main" id="{49A086BF-0E07-7B42-9B25-A7414D1F6EFA}"/>
              </a:ext>
            </a:extLst>
          </p:cNvPr>
          <p:cNvPicPr>
            <a:picLocks noChangeAspect="1"/>
          </p:cNvPicPr>
          <p:nvPr/>
        </p:nvPicPr>
        <p:blipFill>
          <a:blip r:embed="rId2"/>
          <a:stretch>
            <a:fillRect/>
          </a:stretch>
        </p:blipFill>
        <p:spPr>
          <a:xfrm>
            <a:off x="3263600" y="1833880"/>
            <a:ext cx="9607850" cy="7188200"/>
          </a:xfrm>
          <a:prstGeom prst="rect">
            <a:avLst/>
          </a:prstGeom>
        </p:spPr>
      </p:pic>
    </p:spTree>
    <p:extLst>
      <p:ext uri="{BB962C8B-B14F-4D97-AF65-F5344CB8AC3E}">
        <p14:creationId xmlns:p14="http://schemas.microsoft.com/office/powerpoint/2010/main" val="132233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100F-6F83-0745-82BD-389682BC0F69}"/>
              </a:ext>
            </a:extLst>
          </p:cNvPr>
          <p:cNvSpPr>
            <a:spLocks noGrp="1"/>
          </p:cNvSpPr>
          <p:nvPr>
            <p:ph type="title"/>
          </p:nvPr>
        </p:nvSpPr>
        <p:spPr/>
        <p:txBody>
          <a:bodyPr/>
          <a:lstStyle/>
          <a:p>
            <a:r>
              <a:rPr lang="en-US" dirty="0"/>
              <a:t>Open AI GPT-3 Paper</a:t>
            </a:r>
          </a:p>
        </p:txBody>
      </p:sp>
      <p:sp>
        <p:nvSpPr>
          <p:cNvPr id="3" name="Content Placeholder 2">
            <a:extLst>
              <a:ext uri="{FF2B5EF4-FFF2-40B4-BE49-F238E27FC236}">
                <a16:creationId xmlns:a16="http://schemas.microsoft.com/office/drawing/2014/main" id="{7F524265-E664-4945-990D-F88371FF8603}"/>
              </a:ext>
            </a:extLst>
          </p:cNvPr>
          <p:cNvSpPr>
            <a:spLocks noGrp="1"/>
          </p:cNvSpPr>
          <p:nvPr>
            <p:ph idx="1"/>
          </p:nvPr>
        </p:nvSpPr>
        <p:spPr>
          <a:xfrm>
            <a:off x="726440" y="1946632"/>
            <a:ext cx="5537882" cy="7196262"/>
          </a:xfrm>
        </p:spPr>
        <p:txBody>
          <a:bodyPr/>
          <a:lstStyle/>
          <a:p>
            <a:pPr marL="457200" indent="-457200">
              <a:buClr>
                <a:schemeClr val="accent1"/>
              </a:buClr>
              <a:buFont typeface="Arial" panose="020B0604020202020204" pitchFamily="34" charset="0"/>
              <a:buChar char="•"/>
            </a:pPr>
            <a:r>
              <a:rPr lang="en-US" sz="2800" dirty="0"/>
              <a:t>June 2020 Paper from </a:t>
            </a:r>
            <a:r>
              <a:rPr lang="en-US" sz="2800" dirty="0" err="1"/>
              <a:t>OpenAI</a:t>
            </a:r>
            <a:endParaRPr lang="en-US" sz="2800" dirty="0"/>
          </a:p>
          <a:p>
            <a:pPr marL="457200" indent="-457200">
              <a:buClr>
                <a:schemeClr val="accent1"/>
              </a:buClr>
              <a:buFont typeface="Arial" panose="020B0604020202020204" pitchFamily="34" charset="0"/>
              <a:buChar char="•"/>
            </a:pPr>
            <a:r>
              <a:rPr lang="en-US" sz="2800" dirty="0"/>
              <a:t>Massive model 170B parameters.  100x larger than GPT-2</a:t>
            </a:r>
          </a:p>
          <a:p>
            <a:pPr marL="457200" indent="-457200">
              <a:buClr>
                <a:schemeClr val="accent1"/>
              </a:buClr>
              <a:buFont typeface="Arial" panose="020B0604020202020204" pitchFamily="34" charset="0"/>
              <a:buChar char="•"/>
            </a:pPr>
            <a:r>
              <a:rPr lang="en-US" sz="2800" dirty="0"/>
              <a:t>Built on custom hardware supplied by Microsoft</a:t>
            </a:r>
          </a:p>
          <a:p>
            <a:pPr marL="457200" indent="-457200">
              <a:buClr>
                <a:schemeClr val="accent1"/>
              </a:buClr>
              <a:buFont typeface="Arial" panose="020B0604020202020204" pitchFamily="34" charset="0"/>
              <a:buChar char="•"/>
            </a:pPr>
            <a:r>
              <a:rPr lang="en-US" sz="2800" dirty="0"/>
              <a:t>Highest scores ever on a wide collection of NLP benchmarks</a:t>
            </a:r>
          </a:p>
          <a:p>
            <a:pPr marL="457200" indent="-457200">
              <a:buClr>
                <a:schemeClr val="accent1"/>
              </a:buClr>
              <a:buFont typeface="Arial" panose="020B0604020202020204" pitchFamily="34" charset="0"/>
              <a:buChar char="•"/>
            </a:pPr>
            <a:r>
              <a:rPr lang="en-US" sz="2800" dirty="0"/>
              <a:t>Comparable to specialized task-specific state-of-the-art models</a:t>
            </a:r>
          </a:p>
        </p:txBody>
      </p:sp>
      <p:sp>
        <p:nvSpPr>
          <p:cNvPr id="4" name="Footer Placeholder 3">
            <a:extLst>
              <a:ext uri="{FF2B5EF4-FFF2-40B4-BE49-F238E27FC236}">
                <a16:creationId xmlns:a16="http://schemas.microsoft.com/office/drawing/2014/main" id="{A013CD60-C714-864F-88E1-1BA6C8E443C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962F0B8-7555-8348-9524-5377EE453D5E}"/>
              </a:ext>
            </a:extLst>
          </p:cNvPr>
          <p:cNvSpPr>
            <a:spLocks noGrp="1"/>
          </p:cNvSpPr>
          <p:nvPr>
            <p:ph type="sldNum" sz="quarter" idx="12"/>
          </p:nvPr>
        </p:nvSpPr>
        <p:spPr/>
        <p:txBody>
          <a:bodyPr/>
          <a:lstStyle/>
          <a:p>
            <a:fld id="{3310D8EA-3107-4873-B9AB-DD7D3E79053A}" type="slidenum">
              <a:rPr lang="en-US" smtClean="0"/>
              <a:t>44</a:t>
            </a:fld>
            <a:endParaRPr lang="en-US"/>
          </a:p>
        </p:txBody>
      </p:sp>
      <p:pic>
        <p:nvPicPr>
          <p:cNvPr id="7" name="Picture 6">
            <a:extLst>
              <a:ext uri="{FF2B5EF4-FFF2-40B4-BE49-F238E27FC236}">
                <a16:creationId xmlns:a16="http://schemas.microsoft.com/office/drawing/2014/main" id="{534B344F-E7C0-8B48-8504-D002AB4A71F9}"/>
              </a:ext>
            </a:extLst>
          </p:cNvPr>
          <p:cNvPicPr>
            <a:picLocks noChangeAspect="1"/>
          </p:cNvPicPr>
          <p:nvPr/>
        </p:nvPicPr>
        <p:blipFill>
          <a:blip r:embed="rId2"/>
          <a:stretch>
            <a:fillRect/>
          </a:stretch>
        </p:blipFill>
        <p:spPr>
          <a:xfrm>
            <a:off x="6836410" y="1770016"/>
            <a:ext cx="9055100" cy="6883400"/>
          </a:xfrm>
          <a:prstGeom prst="rect">
            <a:avLst/>
          </a:prstGeom>
          <a:ln>
            <a:solidFill>
              <a:srgbClr val="000000"/>
            </a:solidFill>
          </a:ln>
        </p:spPr>
      </p:pic>
      <p:sp>
        <p:nvSpPr>
          <p:cNvPr id="9" name="TextBox 8">
            <a:extLst>
              <a:ext uri="{FF2B5EF4-FFF2-40B4-BE49-F238E27FC236}">
                <a16:creationId xmlns:a16="http://schemas.microsoft.com/office/drawing/2014/main" id="{CCF6548C-D27F-5440-BDA1-2A480BDF8498}"/>
              </a:ext>
            </a:extLst>
          </p:cNvPr>
          <p:cNvSpPr txBox="1"/>
          <p:nvPr/>
        </p:nvSpPr>
        <p:spPr>
          <a:xfrm>
            <a:off x="12788609" y="8973617"/>
            <a:ext cx="3102901" cy="338554"/>
          </a:xfrm>
          <a:prstGeom prst="rect">
            <a:avLst/>
          </a:prstGeom>
          <a:noFill/>
        </p:spPr>
        <p:txBody>
          <a:bodyPr wrap="none" rtlCol="0">
            <a:spAutoFit/>
          </a:bodyPr>
          <a:lstStyle/>
          <a:p>
            <a:r>
              <a:rPr lang="en-US" sz="1600" dirty="0">
                <a:solidFill>
                  <a:schemeClr val="bg1">
                    <a:lumMod val="50000"/>
                  </a:schemeClr>
                </a:solidFill>
              </a:rPr>
              <a:t>https://</a:t>
            </a:r>
            <a:r>
              <a:rPr lang="en-US" sz="1600" dirty="0" err="1">
                <a:solidFill>
                  <a:schemeClr val="bg1">
                    <a:lumMod val="50000"/>
                  </a:schemeClr>
                </a:solidFill>
              </a:rPr>
              <a:t>arxiv.org</a:t>
            </a:r>
            <a:r>
              <a:rPr lang="en-US" sz="1600" dirty="0">
                <a:solidFill>
                  <a:schemeClr val="bg1">
                    <a:lumMod val="50000"/>
                  </a:schemeClr>
                </a:solidFill>
              </a:rPr>
              <a:t>/abs/2005.14165</a:t>
            </a:r>
          </a:p>
        </p:txBody>
      </p:sp>
    </p:spTree>
    <p:extLst>
      <p:ext uri="{BB962C8B-B14F-4D97-AF65-F5344CB8AC3E}">
        <p14:creationId xmlns:p14="http://schemas.microsoft.com/office/powerpoint/2010/main" val="1012326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8018-B6E0-7F4F-9303-89AEE8ED38B3}"/>
              </a:ext>
            </a:extLst>
          </p:cNvPr>
          <p:cNvSpPr>
            <a:spLocks noGrp="1"/>
          </p:cNvSpPr>
          <p:nvPr>
            <p:ph type="title"/>
          </p:nvPr>
        </p:nvSpPr>
        <p:spPr/>
        <p:txBody>
          <a:bodyPr/>
          <a:lstStyle/>
          <a:p>
            <a:r>
              <a:rPr lang="en-US" dirty="0"/>
              <a:t>Accuracy vs. Context Examples</a:t>
            </a:r>
          </a:p>
        </p:txBody>
      </p:sp>
      <p:sp>
        <p:nvSpPr>
          <p:cNvPr id="3" name="Content Placeholder 2">
            <a:extLst>
              <a:ext uri="{FF2B5EF4-FFF2-40B4-BE49-F238E27FC236}">
                <a16:creationId xmlns:a16="http://schemas.microsoft.com/office/drawing/2014/main" id="{D4A90F70-432C-1345-9BAC-0CBF3C5CA5A5}"/>
              </a:ext>
            </a:extLst>
          </p:cNvPr>
          <p:cNvSpPr>
            <a:spLocks noGrp="1"/>
          </p:cNvSpPr>
          <p:nvPr>
            <p:ph idx="1"/>
          </p:nvPr>
        </p:nvSpPr>
        <p:spPr>
          <a:xfrm>
            <a:off x="7883484" y="8897402"/>
            <a:ext cx="8573176" cy="454749"/>
          </a:xfrm>
        </p:spPr>
        <p:txBody>
          <a:bodyPr/>
          <a:lstStyle/>
          <a:p>
            <a:r>
              <a:rPr lang="en-US" sz="2400" dirty="0"/>
              <a:t>Results: The more context examples the higher the accuracy.</a:t>
            </a:r>
          </a:p>
        </p:txBody>
      </p:sp>
      <p:sp>
        <p:nvSpPr>
          <p:cNvPr id="4" name="Footer Placeholder 3">
            <a:extLst>
              <a:ext uri="{FF2B5EF4-FFF2-40B4-BE49-F238E27FC236}">
                <a16:creationId xmlns:a16="http://schemas.microsoft.com/office/drawing/2014/main" id="{D5E92472-8CA0-904C-98C5-DE627371254A}"/>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B033669-8675-8B4D-B4B3-548BC2A0C070}"/>
              </a:ext>
            </a:extLst>
          </p:cNvPr>
          <p:cNvSpPr>
            <a:spLocks noGrp="1"/>
          </p:cNvSpPr>
          <p:nvPr>
            <p:ph type="sldNum" sz="quarter" idx="12"/>
          </p:nvPr>
        </p:nvSpPr>
        <p:spPr/>
        <p:txBody>
          <a:bodyPr/>
          <a:lstStyle/>
          <a:p>
            <a:fld id="{3310D8EA-3107-4873-B9AB-DD7D3E79053A}" type="slidenum">
              <a:rPr lang="en-US" smtClean="0"/>
              <a:t>45</a:t>
            </a:fld>
            <a:endParaRPr lang="en-US"/>
          </a:p>
        </p:txBody>
      </p:sp>
      <p:pic>
        <p:nvPicPr>
          <p:cNvPr id="7" name="Picture 6">
            <a:extLst>
              <a:ext uri="{FF2B5EF4-FFF2-40B4-BE49-F238E27FC236}">
                <a16:creationId xmlns:a16="http://schemas.microsoft.com/office/drawing/2014/main" id="{71713738-49F0-C749-A19D-6E882F1B2100}"/>
              </a:ext>
            </a:extLst>
          </p:cNvPr>
          <p:cNvPicPr>
            <a:picLocks noChangeAspect="1"/>
          </p:cNvPicPr>
          <p:nvPr/>
        </p:nvPicPr>
        <p:blipFill>
          <a:blip r:embed="rId3"/>
          <a:stretch>
            <a:fillRect/>
          </a:stretch>
        </p:blipFill>
        <p:spPr>
          <a:xfrm>
            <a:off x="2234600" y="1859733"/>
            <a:ext cx="12703216" cy="6644039"/>
          </a:xfrm>
          <a:prstGeom prst="rect">
            <a:avLst/>
          </a:prstGeom>
          <a:ln>
            <a:noFill/>
          </a:ln>
        </p:spPr>
      </p:pic>
    </p:spTree>
    <p:extLst>
      <p:ext uri="{BB962C8B-B14F-4D97-AF65-F5344CB8AC3E}">
        <p14:creationId xmlns:p14="http://schemas.microsoft.com/office/powerpoint/2010/main" val="88575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FE83-6BD6-7C4B-AD29-3745D8FED891}"/>
              </a:ext>
            </a:extLst>
          </p:cNvPr>
          <p:cNvSpPr>
            <a:spLocks noGrp="1"/>
          </p:cNvSpPr>
          <p:nvPr>
            <p:ph type="title"/>
          </p:nvPr>
        </p:nvSpPr>
        <p:spPr/>
        <p:txBody>
          <a:bodyPr/>
          <a:lstStyle/>
          <a:p>
            <a:r>
              <a:rPr lang="en-US" dirty="0"/>
              <a:t>Guessing the Real Article</a:t>
            </a:r>
          </a:p>
        </p:txBody>
      </p:sp>
      <p:sp>
        <p:nvSpPr>
          <p:cNvPr id="3" name="Content Placeholder 2">
            <a:extLst>
              <a:ext uri="{FF2B5EF4-FFF2-40B4-BE49-F238E27FC236}">
                <a16:creationId xmlns:a16="http://schemas.microsoft.com/office/drawing/2014/main" id="{AEB19E94-D1C5-6343-919B-101E4AB69CB4}"/>
              </a:ext>
            </a:extLst>
          </p:cNvPr>
          <p:cNvSpPr>
            <a:spLocks noGrp="1"/>
          </p:cNvSpPr>
          <p:nvPr>
            <p:ph idx="1"/>
          </p:nvPr>
        </p:nvSpPr>
        <p:spPr>
          <a:xfrm>
            <a:off x="719943" y="7065749"/>
            <a:ext cx="16596360" cy="2020605"/>
          </a:xfrm>
        </p:spPr>
        <p:txBody>
          <a:bodyPr/>
          <a:lstStyle/>
          <a:p>
            <a:r>
              <a:rPr lang="en-US" sz="2800" i="1" dirty="0"/>
              <a:t>To evaluate the model on a news-article generation task, the team used Amazon Mechanical Turk to hire human judges to guess which of a pair of articles was real and which was generated by GPT-3. Humans chose the real article only 52% of the time; in essence, humans were no better than a coin-flip at choosing the real article.</a:t>
            </a:r>
          </a:p>
        </p:txBody>
      </p:sp>
      <p:sp>
        <p:nvSpPr>
          <p:cNvPr id="4" name="Footer Placeholder 3">
            <a:extLst>
              <a:ext uri="{FF2B5EF4-FFF2-40B4-BE49-F238E27FC236}">
                <a16:creationId xmlns:a16="http://schemas.microsoft.com/office/drawing/2014/main" id="{2531F2BA-56AF-1A4F-8122-116F5B85160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94BA4E9-5B7A-0140-9974-91F174279B46}"/>
              </a:ext>
            </a:extLst>
          </p:cNvPr>
          <p:cNvSpPr>
            <a:spLocks noGrp="1"/>
          </p:cNvSpPr>
          <p:nvPr>
            <p:ph type="sldNum" sz="quarter" idx="12"/>
          </p:nvPr>
        </p:nvSpPr>
        <p:spPr/>
        <p:txBody>
          <a:bodyPr/>
          <a:lstStyle/>
          <a:p>
            <a:fld id="{3310D8EA-3107-4873-B9AB-DD7D3E79053A}" type="slidenum">
              <a:rPr lang="en-US" smtClean="0"/>
              <a:t>46</a:t>
            </a:fld>
            <a:endParaRPr lang="en-US"/>
          </a:p>
        </p:txBody>
      </p:sp>
      <p:sp>
        <p:nvSpPr>
          <p:cNvPr id="7" name="TextBox 6">
            <a:extLst>
              <a:ext uri="{FF2B5EF4-FFF2-40B4-BE49-F238E27FC236}">
                <a16:creationId xmlns:a16="http://schemas.microsoft.com/office/drawing/2014/main" id="{72761E1B-7382-4C4C-A102-E776A5A8AB29}"/>
              </a:ext>
            </a:extLst>
          </p:cNvPr>
          <p:cNvSpPr txBox="1"/>
          <p:nvPr/>
        </p:nvSpPr>
        <p:spPr>
          <a:xfrm>
            <a:off x="2692502" y="2155755"/>
            <a:ext cx="3456972" cy="1077218"/>
          </a:xfrm>
          <a:prstGeom prst="rect">
            <a:avLst/>
          </a:prstGeom>
          <a:solidFill>
            <a:schemeClr val="bg1">
              <a:lumMod val="95000"/>
            </a:schemeClr>
          </a:solidFill>
          <a:ln>
            <a:solidFill>
              <a:schemeClr val="tx1"/>
            </a:solidFill>
          </a:ln>
        </p:spPr>
        <p:txBody>
          <a:bodyPr wrap="none" rtlCol="0">
            <a:spAutoFit/>
          </a:bodyPr>
          <a:lstStyle/>
          <a:p>
            <a:pPr algn="ctr"/>
            <a:r>
              <a:rPr lang="en-US" sz="3200" dirty="0"/>
              <a:t>Real Article</a:t>
            </a:r>
            <a:br>
              <a:rPr lang="en-US" sz="3200" dirty="0"/>
            </a:br>
            <a:r>
              <a:rPr lang="en-US" sz="3200" dirty="0"/>
              <a:t>Written by Human</a:t>
            </a:r>
          </a:p>
        </p:txBody>
      </p:sp>
      <p:sp>
        <p:nvSpPr>
          <p:cNvPr id="8" name="TextBox 7">
            <a:extLst>
              <a:ext uri="{FF2B5EF4-FFF2-40B4-BE49-F238E27FC236}">
                <a16:creationId xmlns:a16="http://schemas.microsoft.com/office/drawing/2014/main" id="{E5D5AEAA-2D63-254C-9F65-50CD0BEBEEDB}"/>
              </a:ext>
            </a:extLst>
          </p:cNvPr>
          <p:cNvSpPr txBox="1"/>
          <p:nvPr/>
        </p:nvSpPr>
        <p:spPr>
          <a:xfrm>
            <a:off x="9226989" y="2155755"/>
            <a:ext cx="3320525" cy="1077218"/>
          </a:xfrm>
          <a:prstGeom prst="rect">
            <a:avLst/>
          </a:prstGeom>
          <a:solidFill>
            <a:schemeClr val="bg1">
              <a:lumMod val="95000"/>
            </a:schemeClr>
          </a:solidFill>
          <a:ln>
            <a:solidFill>
              <a:schemeClr val="tx1"/>
            </a:solidFill>
          </a:ln>
        </p:spPr>
        <p:txBody>
          <a:bodyPr wrap="none" rtlCol="0">
            <a:spAutoFit/>
          </a:bodyPr>
          <a:lstStyle/>
          <a:p>
            <a:pPr algn="ctr"/>
            <a:r>
              <a:rPr lang="en-US" sz="3200" dirty="0"/>
              <a:t>Fake Article</a:t>
            </a:r>
          </a:p>
          <a:p>
            <a:pPr algn="ctr"/>
            <a:r>
              <a:rPr lang="en-US" sz="3200" dirty="0"/>
              <a:t>Written by GPT-3</a:t>
            </a:r>
          </a:p>
        </p:txBody>
      </p:sp>
      <p:pic>
        <p:nvPicPr>
          <p:cNvPr id="9" name="Picture 8">
            <a:extLst>
              <a:ext uri="{FF2B5EF4-FFF2-40B4-BE49-F238E27FC236}">
                <a16:creationId xmlns:a16="http://schemas.microsoft.com/office/drawing/2014/main" id="{D453E50C-51FD-F94E-927D-6E2B5D0A539F}"/>
              </a:ext>
            </a:extLst>
          </p:cNvPr>
          <p:cNvPicPr>
            <a:picLocks noChangeAspect="1"/>
          </p:cNvPicPr>
          <p:nvPr/>
        </p:nvPicPr>
        <p:blipFill>
          <a:blip r:embed="rId2"/>
          <a:stretch>
            <a:fillRect/>
          </a:stretch>
        </p:blipFill>
        <p:spPr>
          <a:xfrm>
            <a:off x="7108353" y="3892208"/>
            <a:ext cx="871338" cy="2205156"/>
          </a:xfrm>
          <a:prstGeom prst="rect">
            <a:avLst/>
          </a:prstGeom>
        </p:spPr>
      </p:pic>
      <p:sp>
        <p:nvSpPr>
          <p:cNvPr id="10" name="TextBox 9">
            <a:extLst>
              <a:ext uri="{FF2B5EF4-FFF2-40B4-BE49-F238E27FC236}">
                <a16:creationId xmlns:a16="http://schemas.microsoft.com/office/drawing/2014/main" id="{0E571CEA-D858-B048-8191-26D9A06EB3AE}"/>
              </a:ext>
            </a:extLst>
          </p:cNvPr>
          <p:cNvSpPr txBox="1"/>
          <p:nvPr/>
        </p:nvSpPr>
        <p:spPr>
          <a:xfrm>
            <a:off x="6063425" y="6231580"/>
            <a:ext cx="2961195" cy="464614"/>
          </a:xfrm>
          <a:prstGeom prst="rect">
            <a:avLst/>
          </a:prstGeom>
          <a:noFill/>
        </p:spPr>
        <p:txBody>
          <a:bodyPr wrap="none" rtlCol="0">
            <a:spAutoFit/>
          </a:bodyPr>
          <a:lstStyle/>
          <a:p>
            <a:pPr algn="ctr"/>
            <a:r>
              <a:rPr lang="en-US" dirty="0"/>
              <a:t>Human Test Subject</a:t>
            </a:r>
          </a:p>
        </p:txBody>
      </p:sp>
      <p:sp>
        <p:nvSpPr>
          <p:cNvPr id="11" name="TextBox 10">
            <a:extLst>
              <a:ext uri="{FF2B5EF4-FFF2-40B4-BE49-F238E27FC236}">
                <a16:creationId xmlns:a16="http://schemas.microsoft.com/office/drawing/2014/main" id="{63E4248A-9630-344B-8823-FC14F4DADE1A}"/>
              </a:ext>
            </a:extLst>
          </p:cNvPr>
          <p:cNvSpPr txBox="1"/>
          <p:nvPr/>
        </p:nvSpPr>
        <p:spPr>
          <a:xfrm>
            <a:off x="6197741" y="3388216"/>
            <a:ext cx="2743059" cy="464614"/>
          </a:xfrm>
          <a:prstGeom prst="rect">
            <a:avLst/>
          </a:prstGeom>
          <a:noFill/>
        </p:spPr>
        <p:txBody>
          <a:bodyPr wrap="none" rtlCol="0">
            <a:spAutoFit/>
          </a:bodyPr>
          <a:lstStyle/>
          <a:p>
            <a:pPr algn="ctr"/>
            <a:r>
              <a:rPr lang="en-US" i="1" dirty="0"/>
              <a:t>Which one is real?</a:t>
            </a:r>
          </a:p>
        </p:txBody>
      </p:sp>
      <p:sp>
        <p:nvSpPr>
          <p:cNvPr id="12" name="Right Arrow 11">
            <a:extLst>
              <a:ext uri="{FF2B5EF4-FFF2-40B4-BE49-F238E27FC236}">
                <a16:creationId xmlns:a16="http://schemas.microsoft.com/office/drawing/2014/main" id="{AD4AAF28-5738-3347-8D52-C614D1FDC568}"/>
              </a:ext>
            </a:extLst>
          </p:cNvPr>
          <p:cNvSpPr/>
          <p:nvPr/>
        </p:nvSpPr>
        <p:spPr>
          <a:xfrm>
            <a:off x="8255037" y="4610752"/>
            <a:ext cx="1323833" cy="76775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extBox 12">
            <a:extLst>
              <a:ext uri="{FF2B5EF4-FFF2-40B4-BE49-F238E27FC236}">
                <a16:creationId xmlns:a16="http://schemas.microsoft.com/office/drawing/2014/main" id="{93DF63CF-0334-244D-BA9C-3886DBAB9C7C}"/>
              </a:ext>
            </a:extLst>
          </p:cNvPr>
          <p:cNvSpPr txBox="1"/>
          <p:nvPr/>
        </p:nvSpPr>
        <p:spPr>
          <a:xfrm>
            <a:off x="9901911" y="4610752"/>
            <a:ext cx="3442898" cy="836896"/>
          </a:xfrm>
          <a:prstGeom prst="rect">
            <a:avLst/>
          </a:prstGeom>
          <a:noFill/>
        </p:spPr>
        <p:txBody>
          <a:bodyPr wrap="square" rtlCol="0">
            <a:spAutoFit/>
          </a:bodyPr>
          <a:lstStyle/>
          <a:p>
            <a:r>
              <a:rPr lang="en-US" dirty="0"/>
              <a:t>Correct answer </a:t>
            </a:r>
            <a:r>
              <a:rPr lang="en-US" b="1" dirty="0">
                <a:solidFill>
                  <a:schemeClr val="accent1"/>
                </a:solidFill>
              </a:rPr>
              <a:t>52%</a:t>
            </a:r>
            <a:r>
              <a:rPr lang="en-US" dirty="0"/>
              <a:t> of the time.</a:t>
            </a:r>
          </a:p>
        </p:txBody>
      </p:sp>
    </p:spTree>
    <p:extLst>
      <p:ext uri="{BB962C8B-B14F-4D97-AF65-F5344CB8AC3E}">
        <p14:creationId xmlns:p14="http://schemas.microsoft.com/office/powerpoint/2010/main" val="3968637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A05D-3CB7-E744-9326-1C4CF0A13729}"/>
              </a:ext>
            </a:extLst>
          </p:cNvPr>
          <p:cNvSpPr>
            <a:spLocks noGrp="1"/>
          </p:cNvSpPr>
          <p:nvPr>
            <p:ph type="title"/>
          </p:nvPr>
        </p:nvSpPr>
        <p:spPr/>
        <p:txBody>
          <a:bodyPr/>
          <a:lstStyle/>
          <a:p>
            <a:r>
              <a:rPr lang="en-US" dirty="0"/>
              <a:t>Positive Ways to Use High-Quality Language Models</a:t>
            </a:r>
          </a:p>
        </p:txBody>
      </p:sp>
      <p:sp>
        <p:nvSpPr>
          <p:cNvPr id="3" name="Content Placeholder 2">
            <a:extLst>
              <a:ext uri="{FF2B5EF4-FFF2-40B4-BE49-F238E27FC236}">
                <a16:creationId xmlns:a16="http://schemas.microsoft.com/office/drawing/2014/main" id="{D967243A-D475-9447-82D9-3ADEE3DE0420}"/>
              </a:ext>
            </a:extLst>
          </p:cNvPr>
          <p:cNvSpPr>
            <a:spLocks noGrp="1"/>
          </p:cNvSpPr>
          <p:nvPr>
            <p:ph idx="1"/>
          </p:nvPr>
        </p:nvSpPr>
        <p:spPr>
          <a:xfrm>
            <a:off x="726440" y="2268150"/>
            <a:ext cx="16596360" cy="3259193"/>
          </a:xfrm>
        </p:spPr>
        <p:txBody>
          <a:bodyPr/>
          <a:lstStyle/>
          <a:p>
            <a:pPr marL="457200" indent="-457200" fontAlgn="base">
              <a:buFont typeface="Arial" panose="020B0604020202020204" pitchFamily="34" charset="0"/>
              <a:buChar char="•"/>
            </a:pPr>
            <a:r>
              <a:rPr lang="en-US" dirty="0"/>
              <a:t>AI writing assistants</a:t>
            </a:r>
          </a:p>
          <a:p>
            <a:pPr marL="457200" indent="-457200" fontAlgn="base">
              <a:buFont typeface="Arial" panose="020B0604020202020204" pitchFamily="34" charset="0"/>
              <a:buChar char="•"/>
            </a:pPr>
            <a:r>
              <a:rPr lang="en-US" dirty="0"/>
              <a:t>More capable dialogue agents</a:t>
            </a:r>
          </a:p>
          <a:p>
            <a:pPr marL="457200" indent="-457200" fontAlgn="base">
              <a:buFont typeface="Arial" panose="020B0604020202020204" pitchFamily="34" charset="0"/>
              <a:buChar char="•"/>
            </a:pPr>
            <a:r>
              <a:rPr lang="en-US" dirty="0"/>
              <a:t>Unsupervised translation between languages</a:t>
            </a:r>
          </a:p>
          <a:p>
            <a:pPr marL="457200" indent="-457200" fontAlgn="base">
              <a:buFont typeface="Arial" panose="020B0604020202020204" pitchFamily="34" charset="0"/>
              <a:buChar char="•"/>
            </a:pPr>
            <a:r>
              <a:rPr lang="en-US" dirty="0"/>
              <a:t>Better speech recognition systems</a:t>
            </a:r>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4974BE9-2327-B442-A8B6-8B8C4E38A19D}"/>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C18EED2-829F-3247-B9F1-0C545C38DE38}"/>
              </a:ext>
            </a:extLst>
          </p:cNvPr>
          <p:cNvSpPr>
            <a:spLocks noGrp="1"/>
          </p:cNvSpPr>
          <p:nvPr>
            <p:ph type="sldNum" sz="quarter" idx="12"/>
          </p:nvPr>
        </p:nvSpPr>
        <p:spPr/>
        <p:txBody>
          <a:bodyPr/>
          <a:lstStyle/>
          <a:p>
            <a:fld id="{3310D8EA-3107-4873-B9AB-DD7D3E79053A}" type="slidenum">
              <a:rPr lang="en-US" smtClean="0"/>
              <a:t>47</a:t>
            </a:fld>
            <a:endParaRPr lang="en-US"/>
          </a:p>
        </p:txBody>
      </p:sp>
    </p:spTree>
    <p:extLst>
      <p:ext uri="{BB962C8B-B14F-4D97-AF65-F5344CB8AC3E}">
        <p14:creationId xmlns:p14="http://schemas.microsoft.com/office/powerpoint/2010/main" val="451708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A21FB3-B92D-1446-A9F8-21D07C99A706}"/>
              </a:ext>
            </a:extLst>
          </p:cNvPr>
          <p:cNvSpPr>
            <a:spLocks noGrp="1"/>
          </p:cNvSpPr>
          <p:nvPr>
            <p:ph type="title"/>
          </p:nvPr>
        </p:nvSpPr>
        <p:spPr/>
        <p:txBody>
          <a:bodyPr/>
          <a:lstStyle/>
          <a:p>
            <a:r>
              <a:rPr lang="en-US" dirty="0"/>
              <a:t>Measuring Complexity in Graphs and Networks</a:t>
            </a:r>
          </a:p>
        </p:txBody>
      </p:sp>
      <p:sp>
        <p:nvSpPr>
          <p:cNvPr id="5" name="Footer Placeholder 4">
            <a:extLst>
              <a:ext uri="{FF2B5EF4-FFF2-40B4-BE49-F238E27FC236}">
                <a16:creationId xmlns:a16="http://schemas.microsoft.com/office/drawing/2014/main" id="{F8E11A34-956F-4D44-8D4E-BDC13505D7E8}"/>
              </a:ext>
            </a:extLst>
          </p:cNvPr>
          <p:cNvSpPr>
            <a:spLocks noGrp="1"/>
          </p:cNvSpPr>
          <p:nvPr>
            <p:ph type="ftr" sz="quarter" idx="11"/>
          </p:nvPr>
        </p:nvSpPr>
        <p:spPr bwMode="gray">
          <a:xfrm>
            <a:off x="7767320" y="9514242"/>
            <a:ext cx="8689339" cy="535517"/>
          </a:xfrm>
          <a:prstGeom prst="rect">
            <a:avLst/>
          </a:prstGeom>
        </p:spPr>
        <p:txBody>
          <a:bodyPr vert="horz" lIns="0" tIns="0" rIns="0" bIns="0" rtlCol="0" anchor="ctr"/>
          <a:lstStyle>
            <a:defPPr>
              <a:defRPr lang="en-US"/>
            </a:defPPr>
            <a:lvl1pPr marL="0" algn="ctr" defTabSz="1228954" rtl="0" eaLnBrk="1" latinLnBrk="0" hangingPunct="1">
              <a:defRPr sz="1148" kern="1200">
                <a:solidFill>
                  <a:schemeClr val="tx1">
                    <a:tint val="75000"/>
                  </a:schemeClr>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6C12BAF3-9334-0A40-8901-F5E492A1439A}"/>
              </a:ext>
            </a:extLst>
          </p:cNvPr>
          <p:cNvSpPr>
            <a:spLocks noGrp="1"/>
          </p:cNvSpPr>
          <p:nvPr>
            <p:ph type="sldNum" sz="quarter" idx="12"/>
          </p:nvPr>
        </p:nvSpPr>
        <p:spPr/>
        <p:txBody>
          <a:bodyPr/>
          <a:lstStyle/>
          <a:p>
            <a:fld id="{3310D8EA-3107-4873-B9AB-DD7D3E79053A}" type="slidenum">
              <a:rPr lang="en-US" smtClean="0"/>
              <a:t>48</a:t>
            </a:fld>
            <a:endParaRPr lang="en-US"/>
          </a:p>
        </p:txBody>
      </p:sp>
      <p:grpSp>
        <p:nvGrpSpPr>
          <p:cNvPr id="16" name="Group 15">
            <a:extLst>
              <a:ext uri="{FF2B5EF4-FFF2-40B4-BE49-F238E27FC236}">
                <a16:creationId xmlns:a16="http://schemas.microsoft.com/office/drawing/2014/main" id="{95B31913-7E4B-7C41-9F50-14FE3C76F988}"/>
              </a:ext>
            </a:extLst>
          </p:cNvPr>
          <p:cNvGrpSpPr/>
          <p:nvPr/>
        </p:nvGrpSpPr>
        <p:grpSpPr>
          <a:xfrm>
            <a:off x="7882246" y="1874170"/>
            <a:ext cx="8348354" cy="7346030"/>
            <a:chOff x="2797018" y="146961"/>
            <a:chExt cx="6799230" cy="6340217"/>
          </a:xfrm>
        </p:grpSpPr>
        <p:sp>
          <p:nvSpPr>
            <p:cNvPr id="17" name="Oval 16">
              <a:extLst>
                <a:ext uri="{FF2B5EF4-FFF2-40B4-BE49-F238E27FC236}">
                  <a16:creationId xmlns:a16="http://schemas.microsoft.com/office/drawing/2014/main" id="{E3153A0B-C80A-1740-B9FD-3B4A09BD4EF3}"/>
                </a:ext>
              </a:extLst>
            </p:cNvPr>
            <p:cNvSpPr/>
            <p:nvPr/>
          </p:nvSpPr>
          <p:spPr>
            <a:xfrm>
              <a:off x="7404527" y="2482851"/>
              <a:ext cx="247224" cy="24764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782D96B2-62FE-4D41-86B6-6B0D988A86B0}"/>
                </a:ext>
              </a:extLst>
            </p:cNvPr>
            <p:cNvSpPr/>
            <p:nvPr/>
          </p:nvSpPr>
          <p:spPr>
            <a:xfrm>
              <a:off x="5540588" y="2225677"/>
              <a:ext cx="187112" cy="1873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E425374-36B6-4B4E-B843-F83BA59533F5}"/>
                </a:ext>
              </a:extLst>
            </p:cNvPr>
            <p:cNvSpPr/>
            <p:nvPr/>
          </p:nvSpPr>
          <p:spPr>
            <a:xfrm>
              <a:off x="6457950" y="2413000"/>
              <a:ext cx="298449" cy="2889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7DF0364-4AEA-9948-AF01-2223D649295C}"/>
                </a:ext>
              </a:extLst>
            </p:cNvPr>
            <p:cNvSpPr/>
            <p:nvPr/>
          </p:nvSpPr>
          <p:spPr>
            <a:xfrm>
              <a:off x="6173789" y="2462213"/>
              <a:ext cx="201612" cy="204787"/>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A0327FF-904B-B84E-B694-5E47E249D429}"/>
                </a:ext>
              </a:extLst>
            </p:cNvPr>
            <p:cNvSpPr/>
            <p:nvPr/>
          </p:nvSpPr>
          <p:spPr>
            <a:xfrm>
              <a:off x="4409281" y="2468561"/>
              <a:ext cx="229393"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0EC6002-D924-E84C-83EC-D4EA20F16D3D}"/>
                </a:ext>
              </a:extLst>
            </p:cNvPr>
            <p:cNvSpPr/>
            <p:nvPr/>
          </p:nvSpPr>
          <p:spPr>
            <a:xfrm>
              <a:off x="5012533" y="1808161"/>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CE3E4C54-EEBD-414D-AA55-1018A5F233D7}"/>
                </a:ext>
              </a:extLst>
            </p:cNvPr>
            <p:cNvSpPr/>
            <p:nvPr/>
          </p:nvSpPr>
          <p:spPr>
            <a:xfrm>
              <a:off x="6700838" y="2947989"/>
              <a:ext cx="201612" cy="20478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6DE2B6C-5369-CF4F-9674-F07CC3B8BEE1}"/>
                </a:ext>
              </a:extLst>
            </p:cNvPr>
            <p:cNvSpPr/>
            <p:nvPr/>
          </p:nvSpPr>
          <p:spPr>
            <a:xfrm>
              <a:off x="7009190" y="3118519"/>
              <a:ext cx="206977" cy="20897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1DE7E583-945B-824E-B418-DC8561007EF0}"/>
                </a:ext>
              </a:extLst>
            </p:cNvPr>
            <p:cNvSpPr/>
            <p:nvPr/>
          </p:nvSpPr>
          <p:spPr>
            <a:xfrm>
              <a:off x="6902450" y="1587503"/>
              <a:ext cx="247224" cy="24764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0A44705-F3A3-D743-B5B0-F4ADC9DB790B}"/>
                </a:ext>
              </a:extLst>
            </p:cNvPr>
            <p:cNvSpPr/>
            <p:nvPr/>
          </p:nvSpPr>
          <p:spPr>
            <a:xfrm>
              <a:off x="5645997" y="1502573"/>
              <a:ext cx="163406" cy="169859"/>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6FF75B20-F93F-BE41-A5B6-4E0D09888248}"/>
                </a:ext>
              </a:extLst>
            </p:cNvPr>
            <p:cNvSpPr/>
            <p:nvPr/>
          </p:nvSpPr>
          <p:spPr>
            <a:xfrm>
              <a:off x="5521325" y="1030686"/>
              <a:ext cx="229393" cy="23613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D5049F86-1942-7E48-96E3-F36B141E2B78}"/>
                </a:ext>
              </a:extLst>
            </p:cNvPr>
            <p:cNvSpPr/>
            <p:nvPr/>
          </p:nvSpPr>
          <p:spPr>
            <a:xfrm>
              <a:off x="6055572" y="832850"/>
              <a:ext cx="151553" cy="1545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7E3E850-1466-374B-BE44-F831A67B6DDC}"/>
                </a:ext>
              </a:extLst>
            </p:cNvPr>
            <p:cNvSpPr/>
            <p:nvPr/>
          </p:nvSpPr>
          <p:spPr>
            <a:xfrm>
              <a:off x="6375401" y="987425"/>
              <a:ext cx="151553" cy="15457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E0B15A8A-0358-524B-9051-B5BBCFDA5561}"/>
                </a:ext>
              </a:extLst>
            </p:cNvPr>
            <p:cNvSpPr/>
            <p:nvPr/>
          </p:nvSpPr>
          <p:spPr>
            <a:xfrm>
              <a:off x="7306773" y="2032757"/>
              <a:ext cx="153675" cy="15586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00F02DF0-69D9-FA4F-A379-E367D30FB1BF}"/>
                </a:ext>
              </a:extLst>
            </p:cNvPr>
            <p:cNvSpPr/>
            <p:nvPr/>
          </p:nvSpPr>
          <p:spPr>
            <a:xfrm>
              <a:off x="6613632" y="2094000"/>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E819A73C-BD89-B44C-84A6-2ACD6F50E442}"/>
                </a:ext>
              </a:extLst>
            </p:cNvPr>
            <p:cNvSpPr/>
            <p:nvPr/>
          </p:nvSpPr>
          <p:spPr>
            <a:xfrm>
              <a:off x="6754009" y="1513686"/>
              <a:ext cx="141180" cy="14763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41486AE8-1D21-6041-85EF-54E8689B7DCF}"/>
                </a:ext>
              </a:extLst>
            </p:cNvPr>
            <p:cNvSpPr/>
            <p:nvPr/>
          </p:nvSpPr>
          <p:spPr>
            <a:xfrm>
              <a:off x="5240293" y="1502573"/>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F9C70B9-D958-9E4F-B0A4-748F56850098}"/>
                </a:ext>
              </a:extLst>
            </p:cNvPr>
            <p:cNvSpPr/>
            <p:nvPr/>
          </p:nvSpPr>
          <p:spPr>
            <a:xfrm>
              <a:off x="4925868" y="1148755"/>
              <a:ext cx="163657" cy="15934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71C869AE-4BD5-3343-8C2B-7F18CF485882}"/>
                </a:ext>
              </a:extLst>
            </p:cNvPr>
            <p:cNvSpPr/>
            <p:nvPr/>
          </p:nvSpPr>
          <p:spPr>
            <a:xfrm>
              <a:off x="3878773" y="2094000"/>
              <a:ext cx="150471"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ED8AEE7F-6C00-ED40-B874-1A1D2776295B}"/>
                </a:ext>
              </a:extLst>
            </p:cNvPr>
            <p:cNvSpPr/>
            <p:nvPr/>
          </p:nvSpPr>
          <p:spPr>
            <a:xfrm>
              <a:off x="3978916" y="1340458"/>
              <a:ext cx="298449" cy="28892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41C3FB09-CD11-694A-9909-37A32DF2F8B4}"/>
                </a:ext>
              </a:extLst>
            </p:cNvPr>
            <p:cNvSpPr/>
            <p:nvPr/>
          </p:nvSpPr>
          <p:spPr>
            <a:xfrm>
              <a:off x="3983829" y="842211"/>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A1C4DA9F-67EF-CB4C-ACE5-4EC6B5B4B2C9}"/>
                </a:ext>
              </a:extLst>
            </p:cNvPr>
            <p:cNvSpPr/>
            <p:nvPr/>
          </p:nvSpPr>
          <p:spPr>
            <a:xfrm>
              <a:off x="3643603" y="820050"/>
              <a:ext cx="207168" cy="20478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2317186E-4362-7C4D-A3BC-BC037452DAE5}"/>
                </a:ext>
              </a:extLst>
            </p:cNvPr>
            <p:cNvSpPr/>
            <p:nvPr/>
          </p:nvSpPr>
          <p:spPr>
            <a:xfrm>
              <a:off x="3234646" y="1910555"/>
              <a:ext cx="268219" cy="256970"/>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DC796025-391F-AD47-A93B-133F5027A0F1}"/>
                </a:ext>
              </a:extLst>
            </p:cNvPr>
            <p:cNvSpPr/>
            <p:nvPr/>
          </p:nvSpPr>
          <p:spPr>
            <a:xfrm>
              <a:off x="2945044" y="1942605"/>
              <a:ext cx="177781" cy="18147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61D1255-81C9-854C-9E28-1930E2D6C6E2}"/>
                </a:ext>
              </a:extLst>
            </p:cNvPr>
            <p:cNvSpPr/>
            <p:nvPr/>
          </p:nvSpPr>
          <p:spPr>
            <a:xfrm>
              <a:off x="3368755" y="1241357"/>
              <a:ext cx="150471"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54F2036B-ABBB-4342-A878-97661BCAD9CE}"/>
                </a:ext>
              </a:extLst>
            </p:cNvPr>
            <p:cNvSpPr/>
            <p:nvPr/>
          </p:nvSpPr>
          <p:spPr>
            <a:xfrm>
              <a:off x="3052196" y="1647034"/>
              <a:ext cx="141257" cy="13225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938A32C5-150C-A349-A0DA-5182CEA9525F}"/>
                </a:ext>
              </a:extLst>
            </p:cNvPr>
            <p:cNvSpPr/>
            <p:nvPr/>
          </p:nvSpPr>
          <p:spPr>
            <a:xfrm>
              <a:off x="3661130" y="1684050"/>
              <a:ext cx="195541" cy="188244"/>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94A0704F-C4EB-374A-A9EC-9ACF17309FFF}"/>
                </a:ext>
              </a:extLst>
            </p:cNvPr>
            <p:cNvSpPr/>
            <p:nvPr/>
          </p:nvSpPr>
          <p:spPr>
            <a:xfrm>
              <a:off x="3459674" y="2441128"/>
              <a:ext cx="190279" cy="17189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B765F406-E2F5-1945-A75D-8CF78DAA038D}"/>
                </a:ext>
              </a:extLst>
            </p:cNvPr>
            <p:cNvSpPr/>
            <p:nvPr/>
          </p:nvSpPr>
          <p:spPr>
            <a:xfrm>
              <a:off x="3774357" y="2616226"/>
              <a:ext cx="183641" cy="1797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D2A7752E-850A-BF45-89E5-70D0C97C93B0}"/>
                </a:ext>
              </a:extLst>
            </p:cNvPr>
            <p:cNvSpPr/>
            <p:nvPr/>
          </p:nvSpPr>
          <p:spPr>
            <a:xfrm>
              <a:off x="3052196" y="2758852"/>
              <a:ext cx="190279" cy="17189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33306CB0-27E1-9A4F-96DD-F118EFA931DD}"/>
                </a:ext>
              </a:extLst>
            </p:cNvPr>
            <p:cNvSpPr/>
            <p:nvPr/>
          </p:nvSpPr>
          <p:spPr>
            <a:xfrm>
              <a:off x="2797018" y="2327051"/>
              <a:ext cx="267592" cy="25109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A625C8FE-96A3-2E4D-B630-FFCD1921C13A}"/>
                </a:ext>
              </a:extLst>
            </p:cNvPr>
            <p:cNvSpPr/>
            <p:nvPr/>
          </p:nvSpPr>
          <p:spPr>
            <a:xfrm>
              <a:off x="4169614" y="1979613"/>
              <a:ext cx="229393"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44888499-1735-5B4E-82ED-86B2FABCBC44}"/>
                </a:ext>
              </a:extLst>
            </p:cNvPr>
            <p:cNvSpPr/>
            <p:nvPr/>
          </p:nvSpPr>
          <p:spPr>
            <a:xfrm>
              <a:off x="4417027" y="1649815"/>
              <a:ext cx="229393" cy="22701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8EE60A64-0DFE-3E49-9C8A-2BDF47566F67}"/>
                </a:ext>
              </a:extLst>
            </p:cNvPr>
            <p:cNvSpPr/>
            <p:nvPr/>
          </p:nvSpPr>
          <p:spPr>
            <a:xfrm>
              <a:off x="4654656" y="2226535"/>
              <a:ext cx="86184" cy="87508"/>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3B1247BF-1FEF-3F41-8783-C8C95B5EB8A2}"/>
                </a:ext>
              </a:extLst>
            </p:cNvPr>
            <p:cNvSpPr/>
            <p:nvPr/>
          </p:nvSpPr>
          <p:spPr>
            <a:xfrm>
              <a:off x="4862062" y="2606675"/>
              <a:ext cx="175391" cy="17484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D30C57E3-1C17-024C-BCDB-4A75684666FB}"/>
                </a:ext>
              </a:extLst>
            </p:cNvPr>
            <p:cNvSpPr/>
            <p:nvPr/>
          </p:nvSpPr>
          <p:spPr>
            <a:xfrm>
              <a:off x="4725428" y="2947989"/>
              <a:ext cx="111291" cy="11211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A9F22D17-3C17-F941-A0DF-B3A6CBCFE49C}"/>
                </a:ext>
              </a:extLst>
            </p:cNvPr>
            <p:cNvSpPr/>
            <p:nvPr/>
          </p:nvSpPr>
          <p:spPr>
            <a:xfrm>
              <a:off x="5395340" y="2819400"/>
              <a:ext cx="119635" cy="111349"/>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312BA558-B849-7341-8611-128828087410}"/>
                </a:ext>
              </a:extLst>
            </p:cNvPr>
            <p:cNvSpPr/>
            <p:nvPr/>
          </p:nvSpPr>
          <p:spPr>
            <a:xfrm>
              <a:off x="7130310" y="2628107"/>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7062F813-6327-674C-B414-7D3EC5502E4F}"/>
                </a:ext>
              </a:extLst>
            </p:cNvPr>
            <p:cNvSpPr/>
            <p:nvPr/>
          </p:nvSpPr>
          <p:spPr>
            <a:xfrm>
              <a:off x="4468286" y="3258228"/>
              <a:ext cx="87209" cy="9237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812E226E-FF5A-9C4D-A5EB-F79A44E00B27}"/>
                </a:ext>
              </a:extLst>
            </p:cNvPr>
            <p:cNvSpPr/>
            <p:nvPr/>
          </p:nvSpPr>
          <p:spPr>
            <a:xfrm>
              <a:off x="7013428" y="2098623"/>
              <a:ext cx="111291" cy="11211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C524F0DE-D481-9F48-8F30-2ACBC45DB660}"/>
                </a:ext>
              </a:extLst>
            </p:cNvPr>
            <p:cNvSpPr/>
            <p:nvPr/>
          </p:nvSpPr>
          <p:spPr>
            <a:xfrm>
              <a:off x="4966863" y="732634"/>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0D407E8D-4FBC-8943-9A0F-C789573EFDF0}"/>
                </a:ext>
              </a:extLst>
            </p:cNvPr>
            <p:cNvSpPr/>
            <p:nvPr/>
          </p:nvSpPr>
          <p:spPr>
            <a:xfrm>
              <a:off x="4409282" y="1088545"/>
              <a:ext cx="152278" cy="152812"/>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404A087E-86FC-7142-8C4E-48BAE62E692A}"/>
                </a:ext>
              </a:extLst>
            </p:cNvPr>
            <p:cNvSpPr/>
            <p:nvPr/>
          </p:nvSpPr>
          <p:spPr>
            <a:xfrm>
              <a:off x="4566042" y="640758"/>
              <a:ext cx="178037" cy="166418"/>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0CE7D9C9-F166-FE48-936E-24FF9B5A4438}"/>
                </a:ext>
              </a:extLst>
            </p:cNvPr>
            <p:cNvSpPr/>
            <p:nvPr/>
          </p:nvSpPr>
          <p:spPr>
            <a:xfrm>
              <a:off x="4956790" y="320327"/>
              <a:ext cx="176224" cy="17598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086643AB-29F6-1441-9256-2C87BE708482}"/>
                </a:ext>
              </a:extLst>
            </p:cNvPr>
            <p:cNvSpPr/>
            <p:nvPr/>
          </p:nvSpPr>
          <p:spPr>
            <a:xfrm>
              <a:off x="5337779" y="232335"/>
              <a:ext cx="176224" cy="17598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2F1096C9-7B1C-4E49-B013-4B9DA1730070}"/>
                </a:ext>
              </a:extLst>
            </p:cNvPr>
            <p:cNvSpPr/>
            <p:nvPr/>
          </p:nvSpPr>
          <p:spPr>
            <a:xfrm>
              <a:off x="6858000" y="215146"/>
              <a:ext cx="166705" cy="16338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56B3786C-412A-C944-B6B8-CCEE13C6C9BF}"/>
                </a:ext>
              </a:extLst>
            </p:cNvPr>
            <p:cNvSpPr/>
            <p:nvPr/>
          </p:nvSpPr>
          <p:spPr>
            <a:xfrm>
              <a:off x="6056948" y="301562"/>
              <a:ext cx="220106" cy="21073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79713D41-2C4E-064B-A30C-8C577FADF9C6}"/>
                </a:ext>
              </a:extLst>
            </p:cNvPr>
            <p:cNvSpPr/>
            <p:nvPr/>
          </p:nvSpPr>
          <p:spPr>
            <a:xfrm>
              <a:off x="6374402" y="146961"/>
              <a:ext cx="220106" cy="21073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A83DA0D-9090-C84F-8C34-0BD2ADA7A3D5}"/>
                </a:ext>
              </a:extLst>
            </p:cNvPr>
            <p:cNvSpPr/>
            <p:nvPr/>
          </p:nvSpPr>
          <p:spPr>
            <a:xfrm>
              <a:off x="5736182" y="202492"/>
              <a:ext cx="166705" cy="16338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3A2D689-7AD0-AE49-896D-8D80FCBC2C9E}"/>
                </a:ext>
              </a:extLst>
            </p:cNvPr>
            <p:cNvSpPr/>
            <p:nvPr/>
          </p:nvSpPr>
          <p:spPr>
            <a:xfrm>
              <a:off x="4241341" y="486935"/>
              <a:ext cx="166705" cy="16338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CE4EBA68-26A8-DB40-AB51-0DB4050E3DCF}"/>
                </a:ext>
              </a:extLst>
            </p:cNvPr>
            <p:cNvSpPr/>
            <p:nvPr/>
          </p:nvSpPr>
          <p:spPr>
            <a:xfrm>
              <a:off x="3870638" y="3141649"/>
              <a:ext cx="166587" cy="162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0EB952D2-1640-8E44-AACA-9F45DC925C23}"/>
                </a:ext>
              </a:extLst>
            </p:cNvPr>
            <p:cNvSpPr/>
            <p:nvPr/>
          </p:nvSpPr>
          <p:spPr>
            <a:xfrm>
              <a:off x="3270391" y="3244533"/>
              <a:ext cx="166587" cy="162736"/>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93CEBBA7-302A-2F4A-9572-76DA72FA0F11}"/>
                </a:ext>
              </a:extLst>
            </p:cNvPr>
            <p:cNvSpPr/>
            <p:nvPr/>
          </p:nvSpPr>
          <p:spPr>
            <a:xfrm>
              <a:off x="4162234" y="3340815"/>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2D624D94-0D13-5E41-A145-5F995F7B8047}"/>
                </a:ext>
              </a:extLst>
            </p:cNvPr>
            <p:cNvSpPr/>
            <p:nvPr/>
          </p:nvSpPr>
          <p:spPr>
            <a:xfrm>
              <a:off x="4762480" y="3323759"/>
              <a:ext cx="179241" cy="17869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2B919CE2-4C60-4F4B-A6C5-30C045562BF1}"/>
                </a:ext>
              </a:extLst>
            </p:cNvPr>
            <p:cNvSpPr/>
            <p:nvPr/>
          </p:nvSpPr>
          <p:spPr>
            <a:xfrm>
              <a:off x="3699683" y="3367714"/>
              <a:ext cx="106466" cy="1083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2CCFF34D-F945-0541-ACF3-1FECD4C3A173}"/>
                </a:ext>
              </a:extLst>
            </p:cNvPr>
            <p:cNvSpPr/>
            <p:nvPr/>
          </p:nvSpPr>
          <p:spPr>
            <a:xfrm>
              <a:off x="5238937" y="3961967"/>
              <a:ext cx="168237" cy="16768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6C3D3577-BC7D-7E4A-B470-C2D781DA65F3}"/>
                </a:ext>
              </a:extLst>
            </p:cNvPr>
            <p:cNvSpPr/>
            <p:nvPr/>
          </p:nvSpPr>
          <p:spPr>
            <a:xfrm>
              <a:off x="5051326" y="3539978"/>
              <a:ext cx="168237" cy="167687"/>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841B1F39-E299-F746-82B4-B13490C85DE5}"/>
                </a:ext>
              </a:extLst>
            </p:cNvPr>
            <p:cNvSpPr/>
            <p:nvPr/>
          </p:nvSpPr>
          <p:spPr>
            <a:xfrm>
              <a:off x="5549239" y="3869538"/>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E529C5B4-9E01-E145-8091-CF1DA0349DEE}"/>
                </a:ext>
              </a:extLst>
            </p:cNvPr>
            <p:cNvSpPr/>
            <p:nvPr/>
          </p:nvSpPr>
          <p:spPr>
            <a:xfrm>
              <a:off x="5856789" y="4289325"/>
              <a:ext cx="174289" cy="17703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4EFBC814-4E11-F940-A2B3-FCBDE6F18723}"/>
                </a:ext>
              </a:extLst>
            </p:cNvPr>
            <p:cNvSpPr/>
            <p:nvPr/>
          </p:nvSpPr>
          <p:spPr>
            <a:xfrm>
              <a:off x="6050055" y="4037834"/>
              <a:ext cx="87209" cy="9237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20BF82D3-8658-6448-8EBC-198F15000D4A}"/>
                </a:ext>
              </a:extLst>
            </p:cNvPr>
            <p:cNvSpPr/>
            <p:nvPr/>
          </p:nvSpPr>
          <p:spPr>
            <a:xfrm>
              <a:off x="6322241" y="3285797"/>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682AE82A-B352-1048-A12E-44659AC07563}"/>
                </a:ext>
              </a:extLst>
            </p:cNvPr>
            <p:cNvSpPr/>
            <p:nvPr/>
          </p:nvSpPr>
          <p:spPr>
            <a:xfrm>
              <a:off x="6518106" y="3772157"/>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E42D3132-32AF-4F4B-AFE4-8B39CC2F02DC}"/>
                </a:ext>
              </a:extLst>
            </p:cNvPr>
            <p:cNvSpPr/>
            <p:nvPr/>
          </p:nvSpPr>
          <p:spPr>
            <a:xfrm>
              <a:off x="6865270" y="4099514"/>
              <a:ext cx="179241" cy="18529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5602A05D-D557-B143-89F2-768EC44AD50F}"/>
                </a:ext>
              </a:extLst>
            </p:cNvPr>
            <p:cNvSpPr/>
            <p:nvPr/>
          </p:nvSpPr>
          <p:spPr>
            <a:xfrm>
              <a:off x="7544515" y="3439274"/>
              <a:ext cx="206977" cy="20897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81A840AC-BAB9-7D4E-A904-55B65D059BC0}"/>
                </a:ext>
              </a:extLst>
            </p:cNvPr>
            <p:cNvSpPr/>
            <p:nvPr/>
          </p:nvSpPr>
          <p:spPr>
            <a:xfrm>
              <a:off x="7667205" y="3000781"/>
              <a:ext cx="206977" cy="20897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2B3424D7-8475-BE47-BABE-25F37F881FED}"/>
                </a:ext>
              </a:extLst>
            </p:cNvPr>
            <p:cNvSpPr/>
            <p:nvPr/>
          </p:nvSpPr>
          <p:spPr>
            <a:xfrm>
              <a:off x="6284218" y="4466091"/>
              <a:ext cx="261829" cy="26106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357A19DD-19BE-AB4E-B785-BCBB9E330663}"/>
                </a:ext>
              </a:extLst>
            </p:cNvPr>
            <p:cNvSpPr/>
            <p:nvPr/>
          </p:nvSpPr>
          <p:spPr>
            <a:xfrm>
              <a:off x="6147285" y="4890123"/>
              <a:ext cx="139078" cy="13522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AD9B0196-0070-4A46-809E-0AA691523D32}"/>
                </a:ext>
              </a:extLst>
            </p:cNvPr>
            <p:cNvSpPr/>
            <p:nvPr/>
          </p:nvSpPr>
          <p:spPr>
            <a:xfrm>
              <a:off x="6761836" y="4798243"/>
              <a:ext cx="139078" cy="13522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6391ACAA-152E-0B4F-8BF3-D37FDA25049F}"/>
                </a:ext>
              </a:extLst>
            </p:cNvPr>
            <p:cNvSpPr/>
            <p:nvPr/>
          </p:nvSpPr>
          <p:spPr>
            <a:xfrm>
              <a:off x="7009967" y="4600728"/>
              <a:ext cx="117071" cy="12312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Oval 85">
              <a:extLst>
                <a:ext uri="{FF2B5EF4-FFF2-40B4-BE49-F238E27FC236}">
                  <a16:creationId xmlns:a16="http://schemas.microsoft.com/office/drawing/2014/main" id="{EC1D9FA2-4F92-C444-BAE5-B4F8E43A318C}"/>
                </a:ext>
              </a:extLst>
            </p:cNvPr>
            <p:cNvSpPr/>
            <p:nvPr/>
          </p:nvSpPr>
          <p:spPr>
            <a:xfrm>
              <a:off x="7416551" y="4472535"/>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97919A6B-6E3C-B340-91F4-F104EDF7A4BC}"/>
                </a:ext>
              </a:extLst>
            </p:cNvPr>
            <p:cNvSpPr/>
            <p:nvPr/>
          </p:nvSpPr>
          <p:spPr>
            <a:xfrm>
              <a:off x="7413800" y="3868987"/>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C43D3195-8E2C-2F44-A2FB-BED436DFD049}"/>
                </a:ext>
              </a:extLst>
            </p:cNvPr>
            <p:cNvSpPr/>
            <p:nvPr/>
          </p:nvSpPr>
          <p:spPr>
            <a:xfrm>
              <a:off x="7341176" y="4740474"/>
              <a:ext cx="179241" cy="1852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83A87196-314A-C244-978D-3B1E3BA24401}"/>
                </a:ext>
              </a:extLst>
            </p:cNvPr>
            <p:cNvSpPr/>
            <p:nvPr/>
          </p:nvSpPr>
          <p:spPr>
            <a:xfrm>
              <a:off x="7777469" y="4245863"/>
              <a:ext cx="155033" cy="15778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8F731198-75EE-9F4A-9BBF-AE219B7F145A}"/>
                </a:ext>
              </a:extLst>
            </p:cNvPr>
            <p:cNvSpPr/>
            <p:nvPr/>
          </p:nvSpPr>
          <p:spPr>
            <a:xfrm>
              <a:off x="8015696" y="3850284"/>
              <a:ext cx="174291" cy="173736"/>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970EDB7A-A861-0A47-A83E-E5CDD0342C0F}"/>
                </a:ext>
              </a:extLst>
            </p:cNvPr>
            <p:cNvSpPr/>
            <p:nvPr/>
          </p:nvSpPr>
          <p:spPr>
            <a:xfrm>
              <a:off x="6701316" y="5183369"/>
              <a:ext cx="179241" cy="18529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4C5FB5D8-5973-1046-B8B0-83A04FA21F53}"/>
                </a:ext>
              </a:extLst>
            </p:cNvPr>
            <p:cNvSpPr/>
            <p:nvPr/>
          </p:nvSpPr>
          <p:spPr>
            <a:xfrm>
              <a:off x="6193499" y="5193823"/>
              <a:ext cx="179241" cy="185291"/>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262159F7-6CEC-514E-B50F-CC7C11B72B13}"/>
                </a:ext>
              </a:extLst>
            </p:cNvPr>
            <p:cNvSpPr/>
            <p:nvPr/>
          </p:nvSpPr>
          <p:spPr>
            <a:xfrm>
              <a:off x="6603384" y="6174794"/>
              <a:ext cx="147332" cy="15008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2F6E0C8D-DECF-7843-BBB8-FE47E6468B59}"/>
                </a:ext>
              </a:extLst>
            </p:cNvPr>
            <p:cNvSpPr/>
            <p:nvPr/>
          </p:nvSpPr>
          <p:spPr>
            <a:xfrm>
              <a:off x="6877924" y="6337097"/>
              <a:ext cx="147332" cy="15008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33F86548-95DD-AF4D-8F3C-FFFD5E59EF1F}"/>
                </a:ext>
              </a:extLst>
            </p:cNvPr>
            <p:cNvSpPr/>
            <p:nvPr/>
          </p:nvSpPr>
          <p:spPr>
            <a:xfrm>
              <a:off x="6921388" y="5816076"/>
              <a:ext cx="113220" cy="112670"/>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C87368C0-E96E-B140-A69D-95C4A7A86399}"/>
                </a:ext>
              </a:extLst>
            </p:cNvPr>
            <p:cNvSpPr/>
            <p:nvPr/>
          </p:nvSpPr>
          <p:spPr>
            <a:xfrm>
              <a:off x="7761514" y="4672253"/>
              <a:ext cx="223806" cy="21995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36F6E0DD-EB40-794B-90D4-2DE1319A087D}"/>
                </a:ext>
              </a:extLst>
            </p:cNvPr>
            <p:cNvSpPr/>
            <p:nvPr/>
          </p:nvSpPr>
          <p:spPr>
            <a:xfrm>
              <a:off x="8290236" y="4058803"/>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Oval 97">
              <a:extLst>
                <a:ext uri="{FF2B5EF4-FFF2-40B4-BE49-F238E27FC236}">
                  <a16:creationId xmlns:a16="http://schemas.microsoft.com/office/drawing/2014/main" id="{C421D7C2-53A0-4547-B029-F323B51F40E3}"/>
                </a:ext>
              </a:extLst>
            </p:cNvPr>
            <p:cNvSpPr/>
            <p:nvPr/>
          </p:nvSpPr>
          <p:spPr>
            <a:xfrm>
              <a:off x="9399950" y="3402437"/>
              <a:ext cx="196298" cy="195743"/>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B2F73ABF-DBE2-9944-B80C-C8A2849E8EBE}"/>
                </a:ext>
              </a:extLst>
            </p:cNvPr>
            <p:cNvSpPr/>
            <p:nvPr/>
          </p:nvSpPr>
          <p:spPr>
            <a:xfrm>
              <a:off x="9065442" y="3246182"/>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83F9CDD6-7B5E-F346-AE16-08E3967A56B1}"/>
                </a:ext>
              </a:extLst>
            </p:cNvPr>
            <p:cNvSpPr/>
            <p:nvPr/>
          </p:nvSpPr>
          <p:spPr>
            <a:xfrm>
              <a:off x="8729281" y="3200518"/>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EED7E1D9-B04B-B043-8F95-D2FF266C2A48}"/>
                </a:ext>
              </a:extLst>
            </p:cNvPr>
            <p:cNvSpPr/>
            <p:nvPr/>
          </p:nvSpPr>
          <p:spPr>
            <a:xfrm>
              <a:off x="7957377" y="3488263"/>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D548D6EF-8633-4147-BD4D-F7E975DB9996}"/>
                </a:ext>
              </a:extLst>
            </p:cNvPr>
            <p:cNvSpPr/>
            <p:nvPr/>
          </p:nvSpPr>
          <p:spPr>
            <a:xfrm>
              <a:off x="7726852" y="3789212"/>
              <a:ext cx="60404" cy="59851"/>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9618C15C-A61F-0D40-AD69-A1E06FC1CF22}"/>
                </a:ext>
              </a:extLst>
            </p:cNvPr>
            <p:cNvSpPr/>
            <p:nvPr/>
          </p:nvSpPr>
          <p:spPr>
            <a:xfrm>
              <a:off x="8294961" y="2905600"/>
              <a:ext cx="206977" cy="20897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57134C71-5666-BB4D-B210-386C9C653FCC}"/>
                </a:ext>
              </a:extLst>
            </p:cNvPr>
            <p:cNvSpPr/>
            <p:nvPr/>
          </p:nvSpPr>
          <p:spPr>
            <a:xfrm>
              <a:off x="8329849" y="3332564"/>
              <a:ext cx="174291" cy="173736"/>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A2BA620-BAC6-A94F-A2A9-A30CCAC667C8}"/>
                </a:ext>
              </a:extLst>
            </p:cNvPr>
            <p:cNvSpPr/>
            <p:nvPr/>
          </p:nvSpPr>
          <p:spPr>
            <a:xfrm>
              <a:off x="8105925" y="3131748"/>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0DE8064D-887A-FC49-95C4-39B8C6675FC1}"/>
                </a:ext>
              </a:extLst>
            </p:cNvPr>
            <p:cNvSpPr/>
            <p:nvPr/>
          </p:nvSpPr>
          <p:spPr>
            <a:xfrm>
              <a:off x="9070941" y="3753452"/>
              <a:ext cx="244715" cy="247461"/>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8B5CF53B-41C6-B44C-A374-5B0124EC0079}"/>
                </a:ext>
              </a:extLst>
            </p:cNvPr>
            <p:cNvSpPr/>
            <p:nvPr/>
          </p:nvSpPr>
          <p:spPr>
            <a:xfrm>
              <a:off x="8722680" y="2820893"/>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543D6D55-7F47-104D-B6B7-A1A4BDD7EE8C}"/>
                </a:ext>
              </a:extLst>
            </p:cNvPr>
            <p:cNvSpPr/>
            <p:nvPr/>
          </p:nvSpPr>
          <p:spPr>
            <a:xfrm>
              <a:off x="9320726" y="2266861"/>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F770A6D-7725-CD4C-96E7-B36DADB0CC8B}"/>
                </a:ext>
              </a:extLst>
            </p:cNvPr>
            <p:cNvSpPr/>
            <p:nvPr/>
          </p:nvSpPr>
          <p:spPr>
            <a:xfrm>
              <a:off x="9221692" y="1794807"/>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4CBCB72-1511-A843-824F-76AC929EE2A4}"/>
                </a:ext>
              </a:extLst>
            </p:cNvPr>
            <p:cNvSpPr/>
            <p:nvPr/>
          </p:nvSpPr>
          <p:spPr>
            <a:xfrm>
              <a:off x="8865725" y="2439071"/>
              <a:ext cx="174291" cy="17373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2FDB1FE6-3B06-664A-BE8C-41A6A2A92C86}"/>
                </a:ext>
              </a:extLst>
            </p:cNvPr>
            <p:cNvSpPr/>
            <p:nvPr/>
          </p:nvSpPr>
          <p:spPr>
            <a:xfrm>
              <a:off x="9070394" y="2052840"/>
              <a:ext cx="126424" cy="1324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51E52B36-B8D2-174D-8FB1-9A5278C9A2B9}"/>
                </a:ext>
              </a:extLst>
            </p:cNvPr>
            <p:cNvSpPr/>
            <p:nvPr/>
          </p:nvSpPr>
          <p:spPr>
            <a:xfrm>
              <a:off x="7885303" y="2158476"/>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E14FE0EF-7E10-4F42-9BD9-F88538222F67}"/>
                </a:ext>
              </a:extLst>
            </p:cNvPr>
            <p:cNvSpPr/>
            <p:nvPr/>
          </p:nvSpPr>
          <p:spPr>
            <a:xfrm>
              <a:off x="8225989" y="2109636"/>
              <a:ext cx="108385" cy="106514"/>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AB88BE5F-D2D1-5948-9881-FFBEA9962AFC}"/>
                </a:ext>
              </a:extLst>
            </p:cNvPr>
            <p:cNvSpPr/>
            <p:nvPr/>
          </p:nvSpPr>
          <p:spPr>
            <a:xfrm>
              <a:off x="8102164" y="1341286"/>
              <a:ext cx="133786" cy="138264"/>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21CAECEE-2AA8-854E-9EEA-64E545C66DD3}"/>
                </a:ext>
              </a:extLst>
            </p:cNvPr>
            <p:cNvSpPr/>
            <p:nvPr/>
          </p:nvSpPr>
          <p:spPr>
            <a:xfrm>
              <a:off x="8726393" y="1207432"/>
              <a:ext cx="87408" cy="9114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AF1D07C0-BBBD-A04A-84C9-9F813BFE08E4}"/>
                </a:ext>
              </a:extLst>
            </p:cNvPr>
            <p:cNvCxnSpPr/>
            <p:nvPr/>
          </p:nvCxnSpPr>
          <p:spPr>
            <a:xfrm flipH="1">
              <a:off x="5481803" y="3019426"/>
              <a:ext cx="560222" cy="223207"/>
            </a:xfrm>
            <a:prstGeom prst="line">
              <a:avLst/>
            </a:prstGeom>
            <a:noFill/>
            <a:ln w="19050" cap="flat" cmpd="sng" algn="ctr">
              <a:solidFill>
                <a:sysClr val="windowText" lastClr="000000"/>
              </a:solidFill>
              <a:prstDash val="solid"/>
              <a:miter lim="800000"/>
            </a:ln>
            <a:effectLst/>
          </p:spPr>
        </p:cxnSp>
        <p:cxnSp>
          <p:nvCxnSpPr>
            <p:cNvPr id="117" name="Straight Connector 116">
              <a:extLst>
                <a:ext uri="{FF2B5EF4-FFF2-40B4-BE49-F238E27FC236}">
                  <a16:creationId xmlns:a16="http://schemas.microsoft.com/office/drawing/2014/main" id="{27CB998F-03A2-3246-9098-A4A57A6F61E6}"/>
                </a:ext>
              </a:extLst>
            </p:cNvPr>
            <p:cNvCxnSpPr>
              <a:stCxn id="550" idx="2"/>
              <a:endCxn id="73" idx="6"/>
            </p:cNvCxnSpPr>
            <p:nvPr/>
          </p:nvCxnSpPr>
          <p:spPr>
            <a:xfrm flipH="1">
              <a:off x="5219563" y="3475038"/>
              <a:ext cx="473212" cy="148784"/>
            </a:xfrm>
            <a:prstGeom prst="line">
              <a:avLst/>
            </a:prstGeom>
            <a:noFill/>
            <a:ln w="19050" cap="flat" cmpd="sng" algn="ctr">
              <a:solidFill>
                <a:sysClr val="windowText" lastClr="000000"/>
              </a:solidFill>
              <a:prstDash val="solid"/>
              <a:miter lim="800000"/>
            </a:ln>
            <a:effectLst/>
          </p:spPr>
        </p:cxnSp>
        <p:cxnSp>
          <p:nvCxnSpPr>
            <p:cNvPr id="118" name="Straight Connector 117">
              <a:extLst>
                <a:ext uri="{FF2B5EF4-FFF2-40B4-BE49-F238E27FC236}">
                  <a16:creationId xmlns:a16="http://schemas.microsoft.com/office/drawing/2014/main" id="{632B1C59-AFF8-D84C-95AA-6ED4AB3344C4}"/>
                </a:ext>
              </a:extLst>
            </p:cNvPr>
            <p:cNvCxnSpPr>
              <a:stCxn id="70" idx="5"/>
              <a:endCxn id="73" idx="1"/>
            </p:cNvCxnSpPr>
            <p:nvPr/>
          </p:nvCxnSpPr>
          <p:spPr>
            <a:xfrm>
              <a:off x="4915472" y="3476280"/>
              <a:ext cx="160492" cy="88255"/>
            </a:xfrm>
            <a:prstGeom prst="line">
              <a:avLst/>
            </a:prstGeom>
            <a:noFill/>
            <a:ln w="19050" cap="flat" cmpd="sng" algn="ctr">
              <a:solidFill>
                <a:sysClr val="windowText" lastClr="000000"/>
              </a:solidFill>
              <a:prstDash val="solid"/>
              <a:miter lim="800000"/>
            </a:ln>
            <a:effectLst/>
          </p:spPr>
        </p:cxnSp>
        <p:cxnSp>
          <p:nvCxnSpPr>
            <p:cNvPr id="119" name="Straight Connector 118">
              <a:extLst>
                <a:ext uri="{FF2B5EF4-FFF2-40B4-BE49-F238E27FC236}">
                  <a16:creationId xmlns:a16="http://schemas.microsoft.com/office/drawing/2014/main" id="{2D0D4940-0D73-D641-BAA5-A5D7A5F27C25}"/>
                </a:ext>
              </a:extLst>
            </p:cNvPr>
            <p:cNvCxnSpPr>
              <a:stCxn id="73" idx="5"/>
              <a:endCxn id="74" idx="1"/>
            </p:cNvCxnSpPr>
            <p:nvPr/>
          </p:nvCxnSpPr>
          <p:spPr>
            <a:xfrm>
              <a:off x="5194925" y="3683108"/>
              <a:ext cx="374682" cy="206233"/>
            </a:xfrm>
            <a:prstGeom prst="line">
              <a:avLst/>
            </a:prstGeom>
            <a:noFill/>
            <a:ln w="19050" cap="flat" cmpd="sng" algn="ctr">
              <a:solidFill>
                <a:sysClr val="windowText" lastClr="000000"/>
              </a:solidFill>
              <a:prstDash val="solid"/>
              <a:miter lim="800000"/>
            </a:ln>
            <a:effectLst/>
          </p:spPr>
        </p:cxnSp>
        <p:cxnSp>
          <p:nvCxnSpPr>
            <p:cNvPr id="120" name="Straight Connector 119">
              <a:extLst>
                <a:ext uri="{FF2B5EF4-FFF2-40B4-BE49-F238E27FC236}">
                  <a16:creationId xmlns:a16="http://schemas.microsoft.com/office/drawing/2014/main" id="{CA4C1A83-67F6-C84E-92FF-326BB0D909AD}"/>
                </a:ext>
              </a:extLst>
            </p:cNvPr>
            <p:cNvCxnSpPr>
              <a:stCxn id="72" idx="5"/>
              <a:endCxn id="75" idx="2"/>
            </p:cNvCxnSpPr>
            <p:nvPr/>
          </p:nvCxnSpPr>
          <p:spPr>
            <a:xfrm>
              <a:off x="5382536" y="4105097"/>
              <a:ext cx="474253" cy="272748"/>
            </a:xfrm>
            <a:prstGeom prst="line">
              <a:avLst/>
            </a:prstGeom>
            <a:noFill/>
            <a:ln w="19050" cap="flat" cmpd="sng" algn="ctr">
              <a:solidFill>
                <a:sysClr val="windowText" lastClr="000000"/>
              </a:solidFill>
              <a:prstDash val="solid"/>
              <a:miter lim="800000"/>
            </a:ln>
            <a:effectLst/>
          </p:spPr>
        </p:cxnSp>
        <p:cxnSp>
          <p:nvCxnSpPr>
            <p:cNvPr id="121" name="Straight Connector 120">
              <a:extLst>
                <a:ext uri="{FF2B5EF4-FFF2-40B4-BE49-F238E27FC236}">
                  <a16:creationId xmlns:a16="http://schemas.microsoft.com/office/drawing/2014/main" id="{64D22D4A-6DEE-AE4C-9E4F-2859FEA7568B}"/>
                </a:ext>
              </a:extLst>
            </p:cNvPr>
            <p:cNvCxnSpPr>
              <a:endCxn id="72" idx="1"/>
            </p:cNvCxnSpPr>
            <p:nvPr/>
          </p:nvCxnSpPr>
          <p:spPr>
            <a:xfrm>
              <a:off x="5175250" y="3705225"/>
              <a:ext cx="88325" cy="281299"/>
            </a:xfrm>
            <a:prstGeom prst="line">
              <a:avLst/>
            </a:prstGeom>
            <a:noFill/>
            <a:ln w="19050" cap="flat" cmpd="sng" algn="ctr">
              <a:solidFill>
                <a:sysClr val="windowText" lastClr="000000"/>
              </a:solidFill>
              <a:prstDash val="solid"/>
              <a:miter lim="800000"/>
            </a:ln>
            <a:effectLst/>
          </p:spPr>
        </p:cxnSp>
        <p:cxnSp>
          <p:nvCxnSpPr>
            <p:cNvPr id="122" name="Straight Connector 121">
              <a:extLst>
                <a:ext uri="{FF2B5EF4-FFF2-40B4-BE49-F238E27FC236}">
                  <a16:creationId xmlns:a16="http://schemas.microsoft.com/office/drawing/2014/main" id="{82FE6362-6B4E-394D-A11F-79AC689BB53E}"/>
                </a:ext>
              </a:extLst>
            </p:cNvPr>
            <p:cNvCxnSpPr>
              <a:stCxn id="72" idx="7"/>
              <a:endCxn id="74" idx="2"/>
            </p:cNvCxnSpPr>
            <p:nvPr/>
          </p:nvCxnSpPr>
          <p:spPr>
            <a:xfrm flipV="1">
              <a:off x="5382536" y="3937151"/>
              <a:ext cx="166703" cy="49373"/>
            </a:xfrm>
            <a:prstGeom prst="line">
              <a:avLst/>
            </a:prstGeom>
            <a:noFill/>
            <a:ln w="19050" cap="flat" cmpd="sng" algn="ctr">
              <a:solidFill>
                <a:sysClr val="windowText" lastClr="000000"/>
              </a:solidFill>
              <a:prstDash val="solid"/>
              <a:miter lim="800000"/>
            </a:ln>
            <a:effectLst/>
          </p:spPr>
        </p:cxnSp>
        <p:cxnSp>
          <p:nvCxnSpPr>
            <p:cNvPr id="123" name="Straight Connector 122">
              <a:extLst>
                <a:ext uri="{FF2B5EF4-FFF2-40B4-BE49-F238E27FC236}">
                  <a16:creationId xmlns:a16="http://schemas.microsoft.com/office/drawing/2014/main" id="{9BC90498-5020-8541-AEB2-29FE3FFD11E1}"/>
                </a:ext>
              </a:extLst>
            </p:cNvPr>
            <p:cNvCxnSpPr>
              <a:stCxn id="74" idx="6"/>
              <a:endCxn id="76" idx="1"/>
            </p:cNvCxnSpPr>
            <p:nvPr/>
          </p:nvCxnSpPr>
          <p:spPr>
            <a:xfrm>
              <a:off x="5688317" y="3937151"/>
              <a:ext cx="374509" cy="114210"/>
            </a:xfrm>
            <a:prstGeom prst="line">
              <a:avLst/>
            </a:prstGeom>
            <a:noFill/>
            <a:ln w="19050" cap="flat" cmpd="sng" algn="ctr">
              <a:solidFill>
                <a:sysClr val="windowText" lastClr="000000"/>
              </a:solidFill>
              <a:prstDash val="solid"/>
              <a:miter lim="800000"/>
            </a:ln>
            <a:effectLst/>
          </p:spPr>
        </p:cxnSp>
        <p:cxnSp>
          <p:nvCxnSpPr>
            <p:cNvPr id="124" name="Straight Connector 123">
              <a:extLst>
                <a:ext uri="{FF2B5EF4-FFF2-40B4-BE49-F238E27FC236}">
                  <a16:creationId xmlns:a16="http://schemas.microsoft.com/office/drawing/2014/main" id="{2D943429-7114-1D46-8450-6FF3FE370425}"/>
                </a:ext>
              </a:extLst>
            </p:cNvPr>
            <p:cNvCxnSpPr>
              <a:stCxn id="74" idx="5"/>
              <a:endCxn id="75" idx="1"/>
            </p:cNvCxnSpPr>
            <p:nvPr/>
          </p:nvCxnSpPr>
          <p:spPr>
            <a:xfrm>
              <a:off x="5667949" y="3984961"/>
              <a:ext cx="214364" cy="330291"/>
            </a:xfrm>
            <a:prstGeom prst="line">
              <a:avLst/>
            </a:prstGeom>
            <a:noFill/>
            <a:ln w="19050" cap="flat" cmpd="sng" algn="ctr">
              <a:solidFill>
                <a:sysClr val="windowText" lastClr="000000"/>
              </a:solidFill>
              <a:prstDash val="solid"/>
              <a:miter lim="800000"/>
            </a:ln>
            <a:effectLst/>
          </p:spPr>
        </p:cxnSp>
        <p:cxnSp>
          <p:nvCxnSpPr>
            <p:cNvPr id="125" name="Straight Connector 124">
              <a:extLst>
                <a:ext uri="{FF2B5EF4-FFF2-40B4-BE49-F238E27FC236}">
                  <a16:creationId xmlns:a16="http://schemas.microsoft.com/office/drawing/2014/main" id="{5AFC31B8-C694-3A49-B4EF-62F2BBE89256}"/>
                </a:ext>
              </a:extLst>
            </p:cNvPr>
            <p:cNvCxnSpPr>
              <a:stCxn id="72" idx="6"/>
              <a:endCxn id="76" idx="2"/>
            </p:cNvCxnSpPr>
            <p:nvPr/>
          </p:nvCxnSpPr>
          <p:spPr>
            <a:xfrm>
              <a:off x="5407174" y="4045811"/>
              <a:ext cx="642881" cy="38209"/>
            </a:xfrm>
            <a:prstGeom prst="line">
              <a:avLst/>
            </a:prstGeom>
            <a:noFill/>
            <a:ln w="19050" cap="flat" cmpd="sng" algn="ctr">
              <a:solidFill>
                <a:sysClr val="windowText" lastClr="000000"/>
              </a:solidFill>
              <a:prstDash val="solid"/>
              <a:miter lim="800000"/>
            </a:ln>
            <a:effectLst/>
          </p:spPr>
        </p:cxnSp>
        <p:cxnSp>
          <p:nvCxnSpPr>
            <p:cNvPr id="126" name="Straight Connector 125">
              <a:extLst>
                <a:ext uri="{FF2B5EF4-FFF2-40B4-BE49-F238E27FC236}">
                  <a16:creationId xmlns:a16="http://schemas.microsoft.com/office/drawing/2014/main" id="{FBCA749F-6F74-074B-B502-8A22D305726D}"/>
                </a:ext>
              </a:extLst>
            </p:cNvPr>
            <p:cNvCxnSpPr>
              <a:stCxn id="550" idx="4"/>
              <a:endCxn id="75" idx="0"/>
            </p:cNvCxnSpPr>
            <p:nvPr/>
          </p:nvCxnSpPr>
          <p:spPr>
            <a:xfrm>
              <a:off x="5862638" y="3635375"/>
              <a:ext cx="81296" cy="653950"/>
            </a:xfrm>
            <a:prstGeom prst="line">
              <a:avLst/>
            </a:prstGeom>
            <a:noFill/>
            <a:ln w="19050" cap="flat" cmpd="sng" algn="ctr">
              <a:solidFill>
                <a:sysClr val="windowText" lastClr="000000"/>
              </a:solidFill>
              <a:prstDash val="solid"/>
              <a:miter lim="800000"/>
            </a:ln>
            <a:effectLst/>
          </p:spPr>
        </p:cxnSp>
        <p:cxnSp>
          <p:nvCxnSpPr>
            <p:cNvPr id="127" name="Straight Connector 126">
              <a:extLst>
                <a:ext uri="{FF2B5EF4-FFF2-40B4-BE49-F238E27FC236}">
                  <a16:creationId xmlns:a16="http://schemas.microsoft.com/office/drawing/2014/main" id="{A1AA76D3-E421-F240-8C50-2459A6CBF54B}"/>
                </a:ext>
              </a:extLst>
            </p:cNvPr>
            <p:cNvCxnSpPr>
              <a:stCxn id="550" idx="3"/>
              <a:endCxn id="74" idx="0"/>
            </p:cNvCxnSpPr>
            <p:nvPr/>
          </p:nvCxnSpPr>
          <p:spPr>
            <a:xfrm flipH="1">
              <a:off x="5618778" y="3588413"/>
              <a:ext cx="123749" cy="281125"/>
            </a:xfrm>
            <a:prstGeom prst="line">
              <a:avLst/>
            </a:prstGeom>
            <a:noFill/>
            <a:ln w="19050" cap="flat" cmpd="sng" algn="ctr">
              <a:solidFill>
                <a:sysClr val="windowText" lastClr="000000"/>
              </a:solidFill>
              <a:prstDash val="solid"/>
              <a:miter lim="800000"/>
            </a:ln>
            <a:effectLst/>
          </p:spPr>
        </p:cxnSp>
        <p:cxnSp>
          <p:nvCxnSpPr>
            <p:cNvPr id="128" name="Straight Connector 127">
              <a:extLst>
                <a:ext uri="{FF2B5EF4-FFF2-40B4-BE49-F238E27FC236}">
                  <a16:creationId xmlns:a16="http://schemas.microsoft.com/office/drawing/2014/main" id="{21D86A1F-0580-7145-88E6-5976D72DCC3C}"/>
                </a:ext>
              </a:extLst>
            </p:cNvPr>
            <p:cNvCxnSpPr>
              <a:stCxn id="547" idx="4"/>
              <a:endCxn id="74" idx="1"/>
            </p:cNvCxnSpPr>
            <p:nvPr/>
          </p:nvCxnSpPr>
          <p:spPr>
            <a:xfrm>
              <a:off x="5376863" y="3429000"/>
              <a:ext cx="192744" cy="460341"/>
            </a:xfrm>
            <a:prstGeom prst="line">
              <a:avLst/>
            </a:prstGeom>
            <a:noFill/>
            <a:ln w="19050" cap="flat" cmpd="sng" algn="ctr">
              <a:solidFill>
                <a:sysClr val="windowText" lastClr="000000"/>
              </a:solidFill>
              <a:prstDash val="solid"/>
              <a:miter lim="800000"/>
            </a:ln>
            <a:effectLst/>
          </p:spPr>
        </p:cxnSp>
        <p:cxnSp>
          <p:nvCxnSpPr>
            <p:cNvPr id="129" name="Straight Connector 128">
              <a:extLst>
                <a:ext uri="{FF2B5EF4-FFF2-40B4-BE49-F238E27FC236}">
                  <a16:creationId xmlns:a16="http://schemas.microsoft.com/office/drawing/2014/main" id="{3173F921-E0C9-6849-8F19-EB9E33AD5A98}"/>
                </a:ext>
              </a:extLst>
            </p:cNvPr>
            <p:cNvCxnSpPr>
              <a:stCxn id="550" idx="5"/>
              <a:endCxn id="76" idx="0"/>
            </p:cNvCxnSpPr>
            <p:nvPr/>
          </p:nvCxnSpPr>
          <p:spPr>
            <a:xfrm>
              <a:off x="5982748" y="3588413"/>
              <a:ext cx="110912" cy="449421"/>
            </a:xfrm>
            <a:prstGeom prst="line">
              <a:avLst/>
            </a:prstGeom>
            <a:noFill/>
            <a:ln w="19050" cap="flat" cmpd="sng" algn="ctr">
              <a:solidFill>
                <a:sysClr val="windowText" lastClr="000000"/>
              </a:solidFill>
              <a:prstDash val="solid"/>
              <a:miter lim="800000"/>
            </a:ln>
            <a:effectLst/>
          </p:spPr>
        </p:cxnSp>
        <p:cxnSp>
          <p:nvCxnSpPr>
            <p:cNvPr id="130" name="Straight Connector 129">
              <a:extLst>
                <a:ext uri="{FF2B5EF4-FFF2-40B4-BE49-F238E27FC236}">
                  <a16:creationId xmlns:a16="http://schemas.microsoft.com/office/drawing/2014/main" id="{1A310397-8358-7C42-985E-870E6E9BBE95}"/>
                </a:ext>
              </a:extLst>
            </p:cNvPr>
            <p:cNvCxnSpPr>
              <a:stCxn id="548" idx="4"/>
              <a:endCxn id="76" idx="0"/>
            </p:cNvCxnSpPr>
            <p:nvPr/>
          </p:nvCxnSpPr>
          <p:spPr>
            <a:xfrm flipH="1">
              <a:off x="6093660" y="3111500"/>
              <a:ext cx="73778" cy="926334"/>
            </a:xfrm>
            <a:prstGeom prst="line">
              <a:avLst/>
            </a:prstGeom>
            <a:noFill/>
            <a:ln w="19050" cap="flat" cmpd="sng" algn="ctr">
              <a:solidFill>
                <a:sysClr val="windowText" lastClr="000000"/>
              </a:solidFill>
              <a:prstDash val="solid"/>
              <a:miter lim="800000"/>
            </a:ln>
            <a:effectLst/>
          </p:spPr>
        </p:cxnSp>
        <p:cxnSp>
          <p:nvCxnSpPr>
            <p:cNvPr id="131" name="Straight Connector 130">
              <a:extLst>
                <a:ext uri="{FF2B5EF4-FFF2-40B4-BE49-F238E27FC236}">
                  <a16:creationId xmlns:a16="http://schemas.microsoft.com/office/drawing/2014/main" id="{19CD3314-FE94-9640-8B70-492671A6FCB8}"/>
                </a:ext>
              </a:extLst>
            </p:cNvPr>
            <p:cNvCxnSpPr>
              <a:stCxn id="77" idx="3"/>
              <a:endCxn id="74" idx="7"/>
            </p:cNvCxnSpPr>
            <p:nvPr/>
          </p:nvCxnSpPr>
          <p:spPr>
            <a:xfrm flipH="1">
              <a:off x="5667949" y="3422821"/>
              <a:ext cx="677882" cy="466520"/>
            </a:xfrm>
            <a:prstGeom prst="line">
              <a:avLst/>
            </a:prstGeom>
            <a:noFill/>
            <a:ln w="19050" cap="flat" cmpd="sng" algn="ctr">
              <a:solidFill>
                <a:sysClr val="windowText" lastClr="000000"/>
              </a:solidFill>
              <a:prstDash val="solid"/>
              <a:miter lim="800000"/>
            </a:ln>
            <a:effectLst/>
          </p:spPr>
        </p:cxnSp>
        <p:cxnSp>
          <p:nvCxnSpPr>
            <p:cNvPr id="132" name="Straight Connector 131">
              <a:extLst>
                <a:ext uri="{FF2B5EF4-FFF2-40B4-BE49-F238E27FC236}">
                  <a16:creationId xmlns:a16="http://schemas.microsoft.com/office/drawing/2014/main" id="{F6B86BB4-ECDD-7940-91CB-0F3D62221D1E}"/>
                </a:ext>
              </a:extLst>
            </p:cNvPr>
            <p:cNvCxnSpPr>
              <a:stCxn id="78" idx="2"/>
              <a:endCxn id="76" idx="7"/>
            </p:cNvCxnSpPr>
            <p:nvPr/>
          </p:nvCxnSpPr>
          <p:spPr>
            <a:xfrm flipH="1">
              <a:off x="6124493" y="3852424"/>
              <a:ext cx="393613" cy="198937"/>
            </a:xfrm>
            <a:prstGeom prst="line">
              <a:avLst/>
            </a:prstGeom>
            <a:noFill/>
            <a:ln w="19050" cap="flat" cmpd="sng" algn="ctr">
              <a:solidFill>
                <a:sysClr val="windowText" lastClr="000000"/>
              </a:solidFill>
              <a:prstDash val="solid"/>
              <a:miter lim="800000"/>
            </a:ln>
            <a:effectLst/>
          </p:spPr>
        </p:cxnSp>
        <p:cxnSp>
          <p:nvCxnSpPr>
            <p:cNvPr id="133" name="Straight Connector 132">
              <a:extLst>
                <a:ext uri="{FF2B5EF4-FFF2-40B4-BE49-F238E27FC236}">
                  <a16:creationId xmlns:a16="http://schemas.microsoft.com/office/drawing/2014/main" id="{4CC5C274-4A7A-AB4C-9992-764B48C5BCBA}"/>
                </a:ext>
              </a:extLst>
            </p:cNvPr>
            <p:cNvCxnSpPr/>
            <p:nvPr/>
          </p:nvCxnSpPr>
          <p:spPr>
            <a:xfrm flipH="1" flipV="1">
              <a:off x="6001798" y="3547138"/>
              <a:ext cx="535358" cy="264011"/>
            </a:xfrm>
            <a:prstGeom prst="line">
              <a:avLst/>
            </a:prstGeom>
            <a:noFill/>
            <a:ln w="19050" cap="flat" cmpd="sng" algn="ctr">
              <a:solidFill>
                <a:sysClr val="windowText" lastClr="000000"/>
              </a:solidFill>
              <a:prstDash val="solid"/>
              <a:miter lim="800000"/>
            </a:ln>
            <a:effectLst/>
          </p:spPr>
        </p:cxnSp>
        <p:cxnSp>
          <p:nvCxnSpPr>
            <p:cNvPr id="134" name="Straight Connector 133">
              <a:extLst>
                <a:ext uri="{FF2B5EF4-FFF2-40B4-BE49-F238E27FC236}">
                  <a16:creationId xmlns:a16="http://schemas.microsoft.com/office/drawing/2014/main" id="{9CABFAD6-4A97-B84D-9E1D-9EBD7EE2BF83}"/>
                </a:ext>
              </a:extLst>
            </p:cNvPr>
            <p:cNvCxnSpPr/>
            <p:nvPr/>
          </p:nvCxnSpPr>
          <p:spPr>
            <a:xfrm flipH="1" flipV="1">
              <a:off x="5488153" y="3345493"/>
              <a:ext cx="220497" cy="85095"/>
            </a:xfrm>
            <a:prstGeom prst="line">
              <a:avLst/>
            </a:prstGeom>
            <a:noFill/>
            <a:ln w="19050" cap="flat" cmpd="sng" algn="ctr">
              <a:solidFill>
                <a:sysClr val="windowText" lastClr="000000"/>
              </a:solidFill>
              <a:prstDash val="solid"/>
              <a:miter lim="800000"/>
            </a:ln>
            <a:effectLst/>
          </p:spPr>
        </p:cxnSp>
        <p:cxnSp>
          <p:nvCxnSpPr>
            <p:cNvPr id="135" name="Straight Connector 134">
              <a:extLst>
                <a:ext uri="{FF2B5EF4-FFF2-40B4-BE49-F238E27FC236}">
                  <a16:creationId xmlns:a16="http://schemas.microsoft.com/office/drawing/2014/main" id="{9367EF48-F911-1542-A90F-9A157329C92C}"/>
                </a:ext>
              </a:extLst>
            </p:cNvPr>
            <p:cNvCxnSpPr>
              <a:stCxn id="75" idx="5"/>
            </p:cNvCxnSpPr>
            <p:nvPr/>
          </p:nvCxnSpPr>
          <p:spPr>
            <a:xfrm>
              <a:off x="6005554" y="4440437"/>
              <a:ext cx="277771" cy="96638"/>
            </a:xfrm>
            <a:prstGeom prst="line">
              <a:avLst/>
            </a:prstGeom>
            <a:noFill/>
            <a:ln w="19050" cap="flat" cmpd="sng" algn="ctr">
              <a:solidFill>
                <a:sysClr val="windowText" lastClr="000000"/>
              </a:solidFill>
              <a:prstDash val="solid"/>
              <a:miter lim="800000"/>
            </a:ln>
            <a:effectLst/>
          </p:spPr>
        </p:cxnSp>
        <p:cxnSp>
          <p:nvCxnSpPr>
            <p:cNvPr id="136" name="Straight Connector 135">
              <a:extLst>
                <a:ext uri="{FF2B5EF4-FFF2-40B4-BE49-F238E27FC236}">
                  <a16:creationId xmlns:a16="http://schemas.microsoft.com/office/drawing/2014/main" id="{DBFCA40F-389F-F84C-9814-BDA2EA4D086C}"/>
                </a:ext>
              </a:extLst>
            </p:cNvPr>
            <p:cNvCxnSpPr>
              <a:stCxn id="75" idx="4"/>
              <a:endCxn id="83" idx="1"/>
            </p:cNvCxnSpPr>
            <p:nvPr/>
          </p:nvCxnSpPr>
          <p:spPr>
            <a:xfrm>
              <a:off x="5943934" y="4466364"/>
              <a:ext cx="223719" cy="443562"/>
            </a:xfrm>
            <a:prstGeom prst="line">
              <a:avLst/>
            </a:prstGeom>
            <a:noFill/>
            <a:ln w="19050" cap="flat" cmpd="sng" algn="ctr">
              <a:solidFill>
                <a:sysClr val="windowText" lastClr="000000"/>
              </a:solidFill>
              <a:prstDash val="solid"/>
              <a:miter lim="800000"/>
            </a:ln>
            <a:effectLst/>
          </p:spPr>
        </p:cxnSp>
        <p:cxnSp>
          <p:nvCxnSpPr>
            <p:cNvPr id="137" name="Straight Connector 136">
              <a:extLst>
                <a:ext uri="{FF2B5EF4-FFF2-40B4-BE49-F238E27FC236}">
                  <a16:creationId xmlns:a16="http://schemas.microsoft.com/office/drawing/2014/main" id="{EA3811CE-9429-5046-917B-ADC46FB7D542}"/>
                </a:ext>
              </a:extLst>
            </p:cNvPr>
            <p:cNvCxnSpPr>
              <a:stCxn id="83" idx="4"/>
              <a:endCxn id="92" idx="0"/>
            </p:cNvCxnSpPr>
            <p:nvPr/>
          </p:nvCxnSpPr>
          <p:spPr>
            <a:xfrm>
              <a:off x="6216824" y="5025349"/>
              <a:ext cx="66296" cy="168474"/>
            </a:xfrm>
            <a:prstGeom prst="line">
              <a:avLst/>
            </a:prstGeom>
            <a:noFill/>
            <a:ln w="19050" cap="flat" cmpd="sng" algn="ctr">
              <a:solidFill>
                <a:sysClr val="windowText" lastClr="000000"/>
              </a:solidFill>
              <a:prstDash val="solid"/>
              <a:miter lim="800000"/>
            </a:ln>
            <a:effectLst/>
          </p:spPr>
        </p:cxnSp>
        <p:cxnSp>
          <p:nvCxnSpPr>
            <p:cNvPr id="138" name="Straight Connector 137">
              <a:extLst>
                <a:ext uri="{FF2B5EF4-FFF2-40B4-BE49-F238E27FC236}">
                  <a16:creationId xmlns:a16="http://schemas.microsoft.com/office/drawing/2014/main" id="{3967A030-D11D-6D44-961E-E204380EF896}"/>
                </a:ext>
              </a:extLst>
            </p:cNvPr>
            <p:cNvCxnSpPr>
              <a:endCxn id="91" idx="2"/>
            </p:cNvCxnSpPr>
            <p:nvPr/>
          </p:nvCxnSpPr>
          <p:spPr>
            <a:xfrm flipV="1">
              <a:off x="6378575" y="5276015"/>
              <a:ext cx="322741" cy="7185"/>
            </a:xfrm>
            <a:prstGeom prst="line">
              <a:avLst/>
            </a:prstGeom>
            <a:noFill/>
            <a:ln w="19050" cap="flat" cmpd="sng" algn="ctr">
              <a:solidFill>
                <a:sysClr val="windowText" lastClr="000000"/>
              </a:solidFill>
              <a:prstDash val="solid"/>
              <a:miter lim="800000"/>
            </a:ln>
            <a:effectLst/>
          </p:spPr>
        </p:cxnSp>
        <p:cxnSp>
          <p:nvCxnSpPr>
            <p:cNvPr id="139" name="Straight Connector 138">
              <a:extLst>
                <a:ext uri="{FF2B5EF4-FFF2-40B4-BE49-F238E27FC236}">
                  <a16:creationId xmlns:a16="http://schemas.microsoft.com/office/drawing/2014/main" id="{6DF42607-0AA5-864B-A71C-8F0174B37C4F}"/>
                </a:ext>
              </a:extLst>
            </p:cNvPr>
            <p:cNvCxnSpPr>
              <a:stCxn id="92" idx="4"/>
              <a:endCxn id="93" idx="1"/>
            </p:cNvCxnSpPr>
            <p:nvPr/>
          </p:nvCxnSpPr>
          <p:spPr>
            <a:xfrm>
              <a:off x="6283120" y="5379114"/>
              <a:ext cx="341840" cy="817659"/>
            </a:xfrm>
            <a:prstGeom prst="line">
              <a:avLst/>
            </a:prstGeom>
            <a:noFill/>
            <a:ln w="19050" cap="flat" cmpd="sng" algn="ctr">
              <a:solidFill>
                <a:sysClr val="windowText" lastClr="000000"/>
              </a:solidFill>
              <a:prstDash val="solid"/>
              <a:miter lim="800000"/>
            </a:ln>
            <a:effectLst/>
          </p:spPr>
        </p:cxnSp>
        <p:cxnSp>
          <p:nvCxnSpPr>
            <p:cNvPr id="140" name="Straight Connector 139">
              <a:extLst>
                <a:ext uri="{FF2B5EF4-FFF2-40B4-BE49-F238E27FC236}">
                  <a16:creationId xmlns:a16="http://schemas.microsoft.com/office/drawing/2014/main" id="{1496F436-C5FC-6E41-8002-E177C9DC213F}"/>
                </a:ext>
              </a:extLst>
            </p:cNvPr>
            <p:cNvCxnSpPr>
              <a:stCxn id="93" idx="5"/>
              <a:endCxn id="94" idx="2"/>
            </p:cNvCxnSpPr>
            <p:nvPr/>
          </p:nvCxnSpPr>
          <p:spPr>
            <a:xfrm>
              <a:off x="6729140" y="6302896"/>
              <a:ext cx="148784" cy="109242"/>
            </a:xfrm>
            <a:prstGeom prst="line">
              <a:avLst/>
            </a:prstGeom>
            <a:noFill/>
            <a:ln w="19050" cap="flat" cmpd="sng" algn="ctr">
              <a:solidFill>
                <a:sysClr val="windowText" lastClr="000000"/>
              </a:solidFill>
              <a:prstDash val="solid"/>
              <a:miter lim="800000"/>
            </a:ln>
            <a:effectLst/>
          </p:spPr>
        </p:cxnSp>
        <p:cxnSp>
          <p:nvCxnSpPr>
            <p:cNvPr id="141" name="Straight Connector 140">
              <a:extLst>
                <a:ext uri="{FF2B5EF4-FFF2-40B4-BE49-F238E27FC236}">
                  <a16:creationId xmlns:a16="http://schemas.microsoft.com/office/drawing/2014/main" id="{96FB9601-A9F4-8A44-8F12-705D0C38BE16}"/>
                </a:ext>
              </a:extLst>
            </p:cNvPr>
            <p:cNvCxnSpPr>
              <a:stCxn id="94" idx="7"/>
            </p:cNvCxnSpPr>
            <p:nvPr/>
          </p:nvCxnSpPr>
          <p:spPr>
            <a:xfrm flipH="1" flipV="1">
              <a:off x="6978650" y="5934076"/>
              <a:ext cx="25030" cy="425000"/>
            </a:xfrm>
            <a:prstGeom prst="line">
              <a:avLst/>
            </a:prstGeom>
            <a:noFill/>
            <a:ln w="19050" cap="flat" cmpd="sng" algn="ctr">
              <a:solidFill>
                <a:sysClr val="windowText" lastClr="000000"/>
              </a:solidFill>
              <a:prstDash val="solid"/>
              <a:miter lim="800000"/>
            </a:ln>
            <a:effectLst/>
          </p:spPr>
        </p:cxnSp>
        <p:cxnSp>
          <p:nvCxnSpPr>
            <p:cNvPr id="142" name="Straight Connector 141">
              <a:extLst>
                <a:ext uri="{FF2B5EF4-FFF2-40B4-BE49-F238E27FC236}">
                  <a16:creationId xmlns:a16="http://schemas.microsoft.com/office/drawing/2014/main" id="{11B4F741-027B-7B4E-A82B-6BC7EA76B94A}"/>
                </a:ext>
              </a:extLst>
            </p:cNvPr>
            <p:cNvCxnSpPr>
              <a:stCxn id="94" idx="0"/>
              <a:endCxn id="91" idx="4"/>
            </p:cNvCxnSpPr>
            <p:nvPr/>
          </p:nvCxnSpPr>
          <p:spPr>
            <a:xfrm flipH="1" flipV="1">
              <a:off x="6790937" y="5368660"/>
              <a:ext cx="160653" cy="968437"/>
            </a:xfrm>
            <a:prstGeom prst="line">
              <a:avLst/>
            </a:prstGeom>
            <a:noFill/>
            <a:ln w="19050" cap="flat" cmpd="sng" algn="ctr">
              <a:solidFill>
                <a:sysClr val="windowText" lastClr="000000"/>
              </a:solidFill>
              <a:prstDash val="solid"/>
              <a:miter lim="800000"/>
            </a:ln>
            <a:effectLst/>
          </p:spPr>
        </p:cxnSp>
        <p:cxnSp>
          <p:nvCxnSpPr>
            <p:cNvPr id="143" name="Straight Connector 142">
              <a:extLst>
                <a:ext uri="{FF2B5EF4-FFF2-40B4-BE49-F238E27FC236}">
                  <a16:creationId xmlns:a16="http://schemas.microsoft.com/office/drawing/2014/main" id="{B129A811-F619-7443-ACC2-5D0B31B3CD2B}"/>
                </a:ext>
              </a:extLst>
            </p:cNvPr>
            <p:cNvCxnSpPr>
              <a:stCxn id="94" idx="1"/>
            </p:cNvCxnSpPr>
            <p:nvPr/>
          </p:nvCxnSpPr>
          <p:spPr>
            <a:xfrm flipH="1" flipV="1">
              <a:off x="6330950" y="5372100"/>
              <a:ext cx="568550" cy="986976"/>
            </a:xfrm>
            <a:prstGeom prst="line">
              <a:avLst/>
            </a:prstGeom>
            <a:noFill/>
            <a:ln w="19050" cap="flat" cmpd="sng" algn="ctr">
              <a:solidFill>
                <a:sysClr val="windowText" lastClr="000000"/>
              </a:solidFill>
              <a:prstDash val="solid"/>
              <a:miter lim="800000"/>
            </a:ln>
            <a:effectLst/>
          </p:spPr>
        </p:cxnSp>
        <p:cxnSp>
          <p:nvCxnSpPr>
            <p:cNvPr id="144" name="Straight Connector 143">
              <a:extLst>
                <a:ext uri="{FF2B5EF4-FFF2-40B4-BE49-F238E27FC236}">
                  <a16:creationId xmlns:a16="http://schemas.microsoft.com/office/drawing/2014/main" id="{E5C2D6FD-63C8-0640-A45D-22B3A6F0F758}"/>
                </a:ext>
              </a:extLst>
            </p:cNvPr>
            <p:cNvCxnSpPr>
              <a:stCxn id="95" idx="1"/>
            </p:cNvCxnSpPr>
            <p:nvPr/>
          </p:nvCxnSpPr>
          <p:spPr>
            <a:xfrm flipH="1" flipV="1">
              <a:off x="6369050" y="5334000"/>
              <a:ext cx="568919" cy="498576"/>
            </a:xfrm>
            <a:prstGeom prst="line">
              <a:avLst/>
            </a:prstGeom>
            <a:noFill/>
            <a:ln w="19050" cap="flat" cmpd="sng" algn="ctr">
              <a:solidFill>
                <a:sysClr val="windowText" lastClr="000000"/>
              </a:solidFill>
              <a:prstDash val="solid"/>
              <a:miter lim="800000"/>
            </a:ln>
            <a:effectLst/>
          </p:spPr>
        </p:cxnSp>
        <p:cxnSp>
          <p:nvCxnSpPr>
            <p:cNvPr id="145" name="Straight Connector 144">
              <a:extLst>
                <a:ext uri="{FF2B5EF4-FFF2-40B4-BE49-F238E27FC236}">
                  <a16:creationId xmlns:a16="http://schemas.microsoft.com/office/drawing/2014/main" id="{868EFE30-B4E1-F241-9BFC-47C69CD81FCB}"/>
                </a:ext>
              </a:extLst>
            </p:cNvPr>
            <p:cNvCxnSpPr>
              <a:stCxn id="95" idx="3"/>
              <a:endCxn id="93" idx="7"/>
            </p:cNvCxnSpPr>
            <p:nvPr/>
          </p:nvCxnSpPr>
          <p:spPr>
            <a:xfrm flipH="1">
              <a:off x="6729140" y="5912246"/>
              <a:ext cx="208829" cy="284527"/>
            </a:xfrm>
            <a:prstGeom prst="line">
              <a:avLst/>
            </a:prstGeom>
            <a:noFill/>
            <a:ln w="19050" cap="flat" cmpd="sng" algn="ctr">
              <a:solidFill>
                <a:sysClr val="windowText" lastClr="000000"/>
              </a:solidFill>
              <a:prstDash val="solid"/>
              <a:miter lim="800000"/>
            </a:ln>
            <a:effectLst/>
          </p:spPr>
        </p:cxnSp>
        <p:cxnSp>
          <p:nvCxnSpPr>
            <p:cNvPr id="146" name="Straight Connector 145">
              <a:extLst>
                <a:ext uri="{FF2B5EF4-FFF2-40B4-BE49-F238E27FC236}">
                  <a16:creationId xmlns:a16="http://schemas.microsoft.com/office/drawing/2014/main" id="{249CC9AE-3C59-7441-881F-D279CD7F88E8}"/>
                </a:ext>
              </a:extLst>
            </p:cNvPr>
            <p:cNvCxnSpPr>
              <a:endCxn id="93" idx="0"/>
            </p:cNvCxnSpPr>
            <p:nvPr/>
          </p:nvCxnSpPr>
          <p:spPr>
            <a:xfrm>
              <a:off x="6429375" y="4733925"/>
              <a:ext cx="247675" cy="1440869"/>
            </a:xfrm>
            <a:prstGeom prst="line">
              <a:avLst/>
            </a:prstGeom>
            <a:noFill/>
            <a:ln w="19050" cap="flat" cmpd="sng" algn="ctr">
              <a:solidFill>
                <a:sysClr val="windowText" lastClr="000000"/>
              </a:solidFill>
              <a:prstDash val="solid"/>
              <a:miter lim="800000"/>
            </a:ln>
            <a:effectLst/>
          </p:spPr>
        </p:cxnSp>
        <p:cxnSp>
          <p:nvCxnSpPr>
            <p:cNvPr id="147" name="Straight Connector 146">
              <a:extLst>
                <a:ext uri="{FF2B5EF4-FFF2-40B4-BE49-F238E27FC236}">
                  <a16:creationId xmlns:a16="http://schemas.microsoft.com/office/drawing/2014/main" id="{2B301B55-83BC-BE47-98EF-8C8924219D6C}"/>
                </a:ext>
              </a:extLst>
            </p:cNvPr>
            <p:cNvCxnSpPr>
              <a:stCxn id="91" idx="4"/>
              <a:endCxn id="93" idx="0"/>
            </p:cNvCxnSpPr>
            <p:nvPr/>
          </p:nvCxnSpPr>
          <p:spPr>
            <a:xfrm flipH="1">
              <a:off x="6677050" y="5368660"/>
              <a:ext cx="113887" cy="806134"/>
            </a:xfrm>
            <a:prstGeom prst="line">
              <a:avLst/>
            </a:prstGeom>
            <a:noFill/>
            <a:ln w="19050" cap="flat" cmpd="sng" algn="ctr">
              <a:solidFill>
                <a:sysClr val="windowText" lastClr="000000"/>
              </a:solidFill>
              <a:prstDash val="solid"/>
              <a:miter lim="800000"/>
            </a:ln>
            <a:effectLst/>
          </p:spPr>
        </p:cxnSp>
        <p:cxnSp>
          <p:nvCxnSpPr>
            <p:cNvPr id="148" name="Straight Connector 147">
              <a:extLst>
                <a:ext uri="{FF2B5EF4-FFF2-40B4-BE49-F238E27FC236}">
                  <a16:creationId xmlns:a16="http://schemas.microsoft.com/office/drawing/2014/main" id="{B3251F98-2E07-7640-9C31-552641AA0DED}"/>
                </a:ext>
              </a:extLst>
            </p:cNvPr>
            <p:cNvCxnSpPr>
              <a:stCxn id="84" idx="4"/>
              <a:endCxn id="91" idx="0"/>
            </p:cNvCxnSpPr>
            <p:nvPr/>
          </p:nvCxnSpPr>
          <p:spPr>
            <a:xfrm flipH="1">
              <a:off x="6790937" y="4933469"/>
              <a:ext cx="40438" cy="249900"/>
            </a:xfrm>
            <a:prstGeom prst="line">
              <a:avLst/>
            </a:prstGeom>
            <a:noFill/>
            <a:ln w="19050" cap="flat" cmpd="sng" algn="ctr">
              <a:solidFill>
                <a:sysClr val="windowText" lastClr="000000"/>
              </a:solidFill>
              <a:prstDash val="solid"/>
              <a:miter lim="800000"/>
            </a:ln>
            <a:effectLst/>
          </p:spPr>
        </p:cxnSp>
        <p:cxnSp>
          <p:nvCxnSpPr>
            <p:cNvPr id="149" name="Straight Connector 148">
              <a:extLst>
                <a:ext uri="{FF2B5EF4-FFF2-40B4-BE49-F238E27FC236}">
                  <a16:creationId xmlns:a16="http://schemas.microsoft.com/office/drawing/2014/main" id="{1092793A-F272-4C40-8E44-25C6334BAF1A}"/>
                </a:ext>
              </a:extLst>
            </p:cNvPr>
            <p:cNvCxnSpPr>
              <a:endCxn id="91" idx="1"/>
            </p:cNvCxnSpPr>
            <p:nvPr/>
          </p:nvCxnSpPr>
          <p:spPr>
            <a:xfrm>
              <a:off x="6286500" y="4991100"/>
              <a:ext cx="441065" cy="219404"/>
            </a:xfrm>
            <a:prstGeom prst="line">
              <a:avLst/>
            </a:prstGeom>
            <a:noFill/>
            <a:ln w="19050" cap="flat" cmpd="sng" algn="ctr">
              <a:solidFill>
                <a:sysClr val="windowText" lastClr="000000"/>
              </a:solidFill>
              <a:prstDash val="solid"/>
              <a:miter lim="800000"/>
            </a:ln>
            <a:effectLst/>
          </p:spPr>
        </p:cxnSp>
        <p:cxnSp>
          <p:nvCxnSpPr>
            <p:cNvPr id="150" name="Straight Connector 149">
              <a:extLst>
                <a:ext uri="{FF2B5EF4-FFF2-40B4-BE49-F238E27FC236}">
                  <a16:creationId xmlns:a16="http://schemas.microsoft.com/office/drawing/2014/main" id="{CA3F238C-770D-6540-A1B9-254D14E1F61A}"/>
                </a:ext>
              </a:extLst>
            </p:cNvPr>
            <p:cNvCxnSpPr>
              <a:stCxn id="82" idx="5"/>
              <a:endCxn id="91" idx="1"/>
            </p:cNvCxnSpPr>
            <p:nvPr/>
          </p:nvCxnSpPr>
          <p:spPr>
            <a:xfrm>
              <a:off x="6507703" y="4688920"/>
              <a:ext cx="219862" cy="521584"/>
            </a:xfrm>
            <a:prstGeom prst="line">
              <a:avLst/>
            </a:prstGeom>
            <a:noFill/>
            <a:ln w="19050" cap="flat" cmpd="sng" algn="ctr">
              <a:solidFill>
                <a:sysClr val="windowText" lastClr="000000"/>
              </a:solidFill>
              <a:prstDash val="solid"/>
              <a:miter lim="800000"/>
            </a:ln>
            <a:effectLst/>
          </p:spPr>
        </p:cxnSp>
        <p:cxnSp>
          <p:nvCxnSpPr>
            <p:cNvPr id="151" name="Straight Connector 150">
              <a:extLst>
                <a:ext uri="{FF2B5EF4-FFF2-40B4-BE49-F238E27FC236}">
                  <a16:creationId xmlns:a16="http://schemas.microsoft.com/office/drawing/2014/main" id="{9B04E529-A6C2-524D-B85E-921511A3E69F}"/>
                </a:ext>
              </a:extLst>
            </p:cNvPr>
            <p:cNvCxnSpPr>
              <a:stCxn id="79" idx="4"/>
              <a:endCxn id="84" idx="0"/>
            </p:cNvCxnSpPr>
            <p:nvPr/>
          </p:nvCxnSpPr>
          <p:spPr>
            <a:xfrm flipH="1">
              <a:off x="6831375" y="4284805"/>
              <a:ext cx="123516" cy="513438"/>
            </a:xfrm>
            <a:prstGeom prst="line">
              <a:avLst/>
            </a:prstGeom>
            <a:noFill/>
            <a:ln w="19050" cap="flat" cmpd="sng" algn="ctr">
              <a:solidFill>
                <a:sysClr val="windowText" lastClr="000000"/>
              </a:solidFill>
              <a:prstDash val="solid"/>
              <a:miter lim="800000"/>
            </a:ln>
            <a:effectLst/>
          </p:spPr>
        </p:cxnSp>
        <p:cxnSp>
          <p:nvCxnSpPr>
            <p:cNvPr id="152" name="Straight Connector 151">
              <a:extLst>
                <a:ext uri="{FF2B5EF4-FFF2-40B4-BE49-F238E27FC236}">
                  <a16:creationId xmlns:a16="http://schemas.microsoft.com/office/drawing/2014/main" id="{5B0CFDD8-FCBE-5640-B65B-16DEC9468424}"/>
                </a:ext>
              </a:extLst>
            </p:cNvPr>
            <p:cNvCxnSpPr>
              <a:stCxn id="85" idx="3"/>
            </p:cNvCxnSpPr>
            <p:nvPr/>
          </p:nvCxnSpPr>
          <p:spPr>
            <a:xfrm flipH="1">
              <a:off x="6889751" y="4705819"/>
              <a:ext cx="137361" cy="107481"/>
            </a:xfrm>
            <a:prstGeom prst="line">
              <a:avLst/>
            </a:prstGeom>
            <a:noFill/>
            <a:ln w="19050" cap="flat" cmpd="sng" algn="ctr">
              <a:solidFill>
                <a:sysClr val="windowText" lastClr="000000"/>
              </a:solidFill>
              <a:prstDash val="solid"/>
              <a:miter lim="800000"/>
            </a:ln>
            <a:effectLst/>
          </p:spPr>
        </p:cxnSp>
        <p:cxnSp>
          <p:nvCxnSpPr>
            <p:cNvPr id="153" name="Straight Connector 152">
              <a:extLst>
                <a:ext uri="{FF2B5EF4-FFF2-40B4-BE49-F238E27FC236}">
                  <a16:creationId xmlns:a16="http://schemas.microsoft.com/office/drawing/2014/main" id="{4AB0CB6A-9C50-984E-B16D-3A149ED334C8}"/>
                </a:ext>
              </a:extLst>
            </p:cNvPr>
            <p:cNvCxnSpPr>
              <a:stCxn id="88" idx="2"/>
              <a:endCxn id="85" idx="5"/>
            </p:cNvCxnSpPr>
            <p:nvPr/>
          </p:nvCxnSpPr>
          <p:spPr>
            <a:xfrm flipH="1" flipV="1">
              <a:off x="7109893" y="4705819"/>
              <a:ext cx="231283" cy="127301"/>
            </a:xfrm>
            <a:prstGeom prst="line">
              <a:avLst/>
            </a:prstGeom>
            <a:noFill/>
            <a:ln w="19050" cap="flat" cmpd="sng" algn="ctr">
              <a:solidFill>
                <a:sysClr val="windowText" lastClr="000000"/>
              </a:solidFill>
              <a:prstDash val="solid"/>
              <a:miter lim="800000"/>
            </a:ln>
            <a:effectLst/>
          </p:spPr>
        </p:cxnSp>
        <p:cxnSp>
          <p:nvCxnSpPr>
            <p:cNvPr id="154" name="Straight Connector 153">
              <a:extLst>
                <a:ext uri="{FF2B5EF4-FFF2-40B4-BE49-F238E27FC236}">
                  <a16:creationId xmlns:a16="http://schemas.microsoft.com/office/drawing/2014/main" id="{1E40DFE4-2E74-2543-A919-4E226FE30FC4}"/>
                </a:ext>
              </a:extLst>
            </p:cNvPr>
            <p:cNvCxnSpPr>
              <a:stCxn id="96" idx="2"/>
              <a:endCxn id="88" idx="6"/>
            </p:cNvCxnSpPr>
            <p:nvPr/>
          </p:nvCxnSpPr>
          <p:spPr>
            <a:xfrm flipH="1">
              <a:off x="7520417" y="4782230"/>
              <a:ext cx="241097" cy="50890"/>
            </a:xfrm>
            <a:prstGeom prst="line">
              <a:avLst/>
            </a:prstGeom>
            <a:noFill/>
            <a:ln w="19050" cap="flat" cmpd="sng" algn="ctr">
              <a:solidFill>
                <a:sysClr val="windowText" lastClr="000000"/>
              </a:solidFill>
              <a:prstDash val="solid"/>
              <a:miter lim="800000"/>
            </a:ln>
            <a:effectLst/>
          </p:spPr>
        </p:cxnSp>
        <p:cxnSp>
          <p:nvCxnSpPr>
            <p:cNvPr id="155" name="Straight Connector 154">
              <a:extLst>
                <a:ext uri="{FF2B5EF4-FFF2-40B4-BE49-F238E27FC236}">
                  <a16:creationId xmlns:a16="http://schemas.microsoft.com/office/drawing/2014/main" id="{F390FF18-CF71-7347-A1A7-601460177250}"/>
                </a:ext>
              </a:extLst>
            </p:cNvPr>
            <p:cNvCxnSpPr>
              <a:stCxn id="567" idx="2"/>
              <a:endCxn id="96" idx="7"/>
            </p:cNvCxnSpPr>
            <p:nvPr/>
          </p:nvCxnSpPr>
          <p:spPr>
            <a:xfrm flipH="1">
              <a:off x="7952544" y="4615798"/>
              <a:ext cx="230958" cy="88666"/>
            </a:xfrm>
            <a:prstGeom prst="line">
              <a:avLst/>
            </a:prstGeom>
            <a:noFill/>
            <a:ln w="19050" cap="flat" cmpd="sng" algn="ctr">
              <a:solidFill>
                <a:sysClr val="windowText" lastClr="000000"/>
              </a:solidFill>
              <a:prstDash val="solid"/>
              <a:miter lim="800000"/>
            </a:ln>
            <a:effectLst/>
          </p:spPr>
        </p:cxnSp>
        <p:cxnSp>
          <p:nvCxnSpPr>
            <p:cNvPr id="156" name="Straight Connector 155">
              <a:extLst>
                <a:ext uri="{FF2B5EF4-FFF2-40B4-BE49-F238E27FC236}">
                  <a16:creationId xmlns:a16="http://schemas.microsoft.com/office/drawing/2014/main" id="{E2ED0F59-963E-7345-8C5B-2541D40DF287}"/>
                </a:ext>
              </a:extLst>
            </p:cNvPr>
            <p:cNvCxnSpPr>
              <a:stCxn id="97" idx="4"/>
              <a:endCxn id="567" idx="0"/>
            </p:cNvCxnSpPr>
            <p:nvPr/>
          </p:nvCxnSpPr>
          <p:spPr>
            <a:xfrm flipH="1">
              <a:off x="8246714" y="4232539"/>
              <a:ext cx="130668" cy="317021"/>
            </a:xfrm>
            <a:prstGeom prst="line">
              <a:avLst/>
            </a:prstGeom>
            <a:noFill/>
            <a:ln w="19050" cap="flat" cmpd="sng" algn="ctr">
              <a:solidFill>
                <a:sysClr val="windowText" lastClr="000000"/>
              </a:solidFill>
              <a:prstDash val="solid"/>
              <a:miter lim="800000"/>
            </a:ln>
            <a:effectLst/>
          </p:spPr>
        </p:cxnSp>
        <p:cxnSp>
          <p:nvCxnSpPr>
            <p:cNvPr id="157" name="Straight Connector 156">
              <a:extLst>
                <a:ext uri="{FF2B5EF4-FFF2-40B4-BE49-F238E27FC236}">
                  <a16:creationId xmlns:a16="http://schemas.microsoft.com/office/drawing/2014/main" id="{2B142C70-3139-2841-BCE3-F3B556D7B9E9}"/>
                </a:ext>
              </a:extLst>
            </p:cNvPr>
            <p:cNvCxnSpPr>
              <a:stCxn id="106" idx="2"/>
              <a:endCxn id="97" idx="6"/>
            </p:cNvCxnSpPr>
            <p:nvPr/>
          </p:nvCxnSpPr>
          <p:spPr>
            <a:xfrm flipH="1">
              <a:off x="8464527" y="3877183"/>
              <a:ext cx="606414" cy="268488"/>
            </a:xfrm>
            <a:prstGeom prst="line">
              <a:avLst/>
            </a:prstGeom>
            <a:noFill/>
            <a:ln w="19050" cap="flat" cmpd="sng" algn="ctr">
              <a:solidFill>
                <a:sysClr val="windowText" lastClr="000000"/>
              </a:solidFill>
              <a:prstDash val="solid"/>
              <a:miter lim="800000"/>
            </a:ln>
            <a:effectLst/>
          </p:spPr>
        </p:cxnSp>
        <p:cxnSp>
          <p:nvCxnSpPr>
            <p:cNvPr id="158" name="Straight Connector 157">
              <a:extLst>
                <a:ext uri="{FF2B5EF4-FFF2-40B4-BE49-F238E27FC236}">
                  <a16:creationId xmlns:a16="http://schemas.microsoft.com/office/drawing/2014/main" id="{27E9DFE1-51E4-5C46-B91F-AD03747D4964}"/>
                </a:ext>
              </a:extLst>
            </p:cNvPr>
            <p:cNvCxnSpPr>
              <a:stCxn id="98" idx="3"/>
              <a:endCxn id="106" idx="7"/>
            </p:cNvCxnSpPr>
            <p:nvPr/>
          </p:nvCxnSpPr>
          <p:spPr>
            <a:xfrm flipH="1">
              <a:off x="9279818" y="3569514"/>
              <a:ext cx="148879" cy="220178"/>
            </a:xfrm>
            <a:prstGeom prst="line">
              <a:avLst/>
            </a:prstGeom>
            <a:noFill/>
            <a:ln w="19050" cap="flat" cmpd="sng" algn="ctr">
              <a:solidFill>
                <a:sysClr val="windowText" lastClr="000000"/>
              </a:solidFill>
              <a:prstDash val="solid"/>
              <a:miter lim="800000"/>
            </a:ln>
            <a:effectLst/>
          </p:spPr>
        </p:cxnSp>
        <p:cxnSp>
          <p:nvCxnSpPr>
            <p:cNvPr id="159" name="Straight Connector 158">
              <a:extLst>
                <a:ext uri="{FF2B5EF4-FFF2-40B4-BE49-F238E27FC236}">
                  <a16:creationId xmlns:a16="http://schemas.microsoft.com/office/drawing/2014/main" id="{6EAF34CC-33D3-4245-9F42-EA88497D9BD9}"/>
                </a:ext>
              </a:extLst>
            </p:cNvPr>
            <p:cNvCxnSpPr>
              <a:endCxn id="106" idx="0"/>
            </p:cNvCxnSpPr>
            <p:nvPr/>
          </p:nvCxnSpPr>
          <p:spPr>
            <a:xfrm>
              <a:off x="9131300" y="3387725"/>
              <a:ext cx="61999" cy="365727"/>
            </a:xfrm>
            <a:prstGeom prst="line">
              <a:avLst/>
            </a:prstGeom>
            <a:noFill/>
            <a:ln w="19050" cap="flat" cmpd="sng" algn="ctr">
              <a:solidFill>
                <a:sysClr val="windowText" lastClr="000000"/>
              </a:solidFill>
              <a:prstDash val="solid"/>
              <a:miter lim="800000"/>
            </a:ln>
            <a:effectLst/>
          </p:spPr>
        </p:cxnSp>
        <p:cxnSp>
          <p:nvCxnSpPr>
            <p:cNvPr id="160" name="Straight Connector 159">
              <a:extLst>
                <a:ext uri="{FF2B5EF4-FFF2-40B4-BE49-F238E27FC236}">
                  <a16:creationId xmlns:a16="http://schemas.microsoft.com/office/drawing/2014/main" id="{1754552F-E431-2B48-8FFE-F3089993AD56}"/>
                </a:ext>
              </a:extLst>
            </p:cNvPr>
            <p:cNvCxnSpPr>
              <a:stCxn id="565" idx="4"/>
              <a:endCxn id="98" idx="0"/>
            </p:cNvCxnSpPr>
            <p:nvPr/>
          </p:nvCxnSpPr>
          <p:spPr>
            <a:xfrm>
              <a:off x="9429326" y="2852685"/>
              <a:ext cx="68773" cy="549752"/>
            </a:xfrm>
            <a:prstGeom prst="line">
              <a:avLst/>
            </a:prstGeom>
            <a:noFill/>
            <a:ln w="19050" cap="flat" cmpd="sng" algn="ctr">
              <a:solidFill>
                <a:sysClr val="windowText" lastClr="000000"/>
              </a:solidFill>
              <a:prstDash val="solid"/>
              <a:miter lim="800000"/>
            </a:ln>
            <a:effectLst/>
          </p:spPr>
        </p:cxnSp>
        <p:cxnSp>
          <p:nvCxnSpPr>
            <p:cNvPr id="161" name="Straight Connector 160">
              <a:extLst>
                <a:ext uri="{FF2B5EF4-FFF2-40B4-BE49-F238E27FC236}">
                  <a16:creationId xmlns:a16="http://schemas.microsoft.com/office/drawing/2014/main" id="{F83AA680-0EB3-7949-B77C-B91B24013B2B}"/>
                </a:ext>
              </a:extLst>
            </p:cNvPr>
            <p:cNvCxnSpPr>
              <a:endCxn id="565" idx="0"/>
            </p:cNvCxnSpPr>
            <p:nvPr/>
          </p:nvCxnSpPr>
          <p:spPr>
            <a:xfrm>
              <a:off x="9385300" y="2409825"/>
              <a:ext cx="44026" cy="247117"/>
            </a:xfrm>
            <a:prstGeom prst="line">
              <a:avLst/>
            </a:prstGeom>
            <a:noFill/>
            <a:ln w="19050" cap="flat" cmpd="sng" algn="ctr">
              <a:solidFill>
                <a:sysClr val="windowText" lastClr="000000"/>
              </a:solidFill>
              <a:prstDash val="solid"/>
              <a:miter lim="800000"/>
            </a:ln>
            <a:effectLst/>
          </p:spPr>
        </p:cxnSp>
        <p:cxnSp>
          <p:nvCxnSpPr>
            <p:cNvPr id="162" name="Straight Connector 161">
              <a:extLst>
                <a:ext uri="{FF2B5EF4-FFF2-40B4-BE49-F238E27FC236}">
                  <a16:creationId xmlns:a16="http://schemas.microsoft.com/office/drawing/2014/main" id="{A7FBAE8A-0CB2-B149-B863-31BC986EB59E}"/>
                </a:ext>
              </a:extLst>
            </p:cNvPr>
            <p:cNvCxnSpPr>
              <a:stCxn id="109" idx="5"/>
              <a:endCxn id="108" idx="0"/>
            </p:cNvCxnSpPr>
            <p:nvPr/>
          </p:nvCxnSpPr>
          <p:spPr>
            <a:xfrm>
              <a:off x="9310817" y="1886280"/>
              <a:ext cx="73121" cy="380581"/>
            </a:xfrm>
            <a:prstGeom prst="line">
              <a:avLst/>
            </a:prstGeom>
            <a:noFill/>
            <a:ln w="19050" cap="flat" cmpd="sng" algn="ctr">
              <a:solidFill>
                <a:sysClr val="windowText" lastClr="000000"/>
              </a:solidFill>
              <a:prstDash val="solid"/>
              <a:miter lim="800000"/>
            </a:ln>
            <a:effectLst/>
          </p:spPr>
        </p:cxnSp>
        <p:cxnSp>
          <p:nvCxnSpPr>
            <p:cNvPr id="163" name="Straight Connector 162">
              <a:extLst>
                <a:ext uri="{FF2B5EF4-FFF2-40B4-BE49-F238E27FC236}">
                  <a16:creationId xmlns:a16="http://schemas.microsoft.com/office/drawing/2014/main" id="{170BB10F-F6C4-9946-9EA6-2AC4A9430161}"/>
                </a:ext>
              </a:extLst>
            </p:cNvPr>
            <p:cNvCxnSpPr>
              <a:stCxn id="552" idx="6"/>
              <a:endCxn id="109" idx="0"/>
            </p:cNvCxnSpPr>
            <p:nvPr/>
          </p:nvCxnSpPr>
          <p:spPr>
            <a:xfrm>
              <a:off x="9042400" y="1667056"/>
              <a:ext cx="231501" cy="127751"/>
            </a:xfrm>
            <a:prstGeom prst="line">
              <a:avLst/>
            </a:prstGeom>
            <a:noFill/>
            <a:ln w="19050" cap="flat" cmpd="sng" algn="ctr">
              <a:solidFill>
                <a:sysClr val="windowText" lastClr="000000"/>
              </a:solidFill>
              <a:prstDash val="solid"/>
              <a:miter lim="800000"/>
            </a:ln>
            <a:effectLst/>
          </p:spPr>
        </p:cxnSp>
        <p:cxnSp>
          <p:nvCxnSpPr>
            <p:cNvPr id="164" name="Straight Connector 163">
              <a:extLst>
                <a:ext uri="{FF2B5EF4-FFF2-40B4-BE49-F238E27FC236}">
                  <a16:creationId xmlns:a16="http://schemas.microsoft.com/office/drawing/2014/main" id="{69742690-4E97-0B4A-99D6-DE12CBB02F88}"/>
                </a:ext>
              </a:extLst>
            </p:cNvPr>
            <p:cNvCxnSpPr>
              <a:stCxn id="115" idx="5"/>
              <a:endCxn id="552" idx="0"/>
            </p:cNvCxnSpPr>
            <p:nvPr/>
          </p:nvCxnSpPr>
          <p:spPr>
            <a:xfrm>
              <a:off x="8801000" y="1285227"/>
              <a:ext cx="151389" cy="289935"/>
            </a:xfrm>
            <a:prstGeom prst="line">
              <a:avLst/>
            </a:prstGeom>
            <a:noFill/>
            <a:ln w="19050" cap="flat" cmpd="sng" algn="ctr">
              <a:solidFill>
                <a:sysClr val="windowText" lastClr="000000"/>
              </a:solidFill>
              <a:prstDash val="solid"/>
              <a:miter lim="800000"/>
            </a:ln>
            <a:effectLst/>
          </p:spPr>
        </p:cxnSp>
        <p:cxnSp>
          <p:nvCxnSpPr>
            <p:cNvPr id="165" name="Straight Connector 164">
              <a:extLst>
                <a:ext uri="{FF2B5EF4-FFF2-40B4-BE49-F238E27FC236}">
                  <a16:creationId xmlns:a16="http://schemas.microsoft.com/office/drawing/2014/main" id="{545CB3B7-F65B-6743-B004-119D734FE701}"/>
                </a:ext>
              </a:extLst>
            </p:cNvPr>
            <p:cNvCxnSpPr>
              <a:stCxn id="560" idx="6"/>
              <a:endCxn id="115" idx="1"/>
            </p:cNvCxnSpPr>
            <p:nvPr/>
          </p:nvCxnSpPr>
          <p:spPr>
            <a:xfrm>
              <a:off x="8368245" y="1048588"/>
              <a:ext cx="370949" cy="172192"/>
            </a:xfrm>
            <a:prstGeom prst="line">
              <a:avLst/>
            </a:prstGeom>
            <a:noFill/>
            <a:ln w="19050" cap="flat" cmpd="sng" algn="ctr">
              <a:solidFill>
                <a:sysClr val="windowText" lastClr="000000"/>
              </a:solidFill>
              <a:prstDash val="solid"/>
              <a:miter lim="800000"/>
            </a:ln>
            <a:effectLst/>
          </p:spPr>
        </p:cxnSp>
        <p:cxnSp>
          <p:nvCxnSpPr>
            <p:cNvPr id="166" name="Straight Connector 165">
              <a:extLst>
                <a:ext uri="{FF2B5EF4-FFF2-40B4-BE49-F238E27FC236}">
                  <a16:creationId xmlns:a16="http://schemas.microsoft.com/office/drawing/2014/main" id="{6B15D884-CD51-C646-AF63-75FF8929F7D2}"/>
                </a:ext>
              </a:extLst>
            </p:cNvPr>
            <p:cNvCxnSpPr>
              <a:stCxn id="557" idx="6"/>
              <a:endCxn id="560" idx="1"/>
            </p:cNvCxnSpPr>
            <p:nvPr/>
          </p:nvCxnSpPr>
          <p:spPr>
            <a:xfrm>
              <a:off x="7715249" y="651380"/>
              <a:ext cx="433858" cy="307689"/>
            </a:xfrm>
            <a:prstGeom prst="line">
              <a:avLst/>
            </a:prstGeom>
            <a:noFill/>
            <a:ln w="19050" cap="flat" cmpd="sng" algn="ctr">
              <a:solidFill>
                <a:sysClr val="windowText" lastClr="000000"/>
              </a:solidFill>
              <a:prstDash val="solid"/>
              <a:miter lim="800000"/>
            </a:ln>
            <a:effectLst/>
          </p:spPr>
        </p:cxnSp>
        <p:cxnSp>
          <p:nvCxnSpPr>
            <p:cNvPr id="167" name="Straight Connector 166">
              <a:extLst>
                <a:ext uri="{FF2B5EF4-FFF2-40B4-BE49-F238E27FC236}">
                  <a16:creationId xmlns:a16="http://schemas.microsoft.com/office/drawing/2014/main" id="{78235E0A-8314-434B-AC26-E45B94DE567A}"/>
                </a:ext>
              </a:extLst>
            </p:cNvPr>
            <p:cNvCxnSpPr>
              <a:endCxn id="557" idx="1"/>
            </p:cNvCxnSpPr>
            <p:nvPr/>
          </p:nvCxnSpPr>
          <p:spPr>
            <a:xfrm>
              <a:off x="7032625" y="323850"/>
              <a:ext cx="417405" cy="217879"/>
            </a:xfrm>
            <a:prstGeom prst="line">
              <a:avLst/>
            </a:prstGeom>
            <a:noFill/>
            <a:ln w="19050" cap="flat" cmpd="sng" algn="ctr">
              <a:solidFill>
                <a:sysClr val="windowText" lastClr="000000"/>
              </a:solidFill>
              <a:prstDash val="solid"/>
              <a:miter lim="800000"/>
            </a:ln>
            <a:effectLst/>
          </p:spPr>
        </p:cxnSp>
        <p:cxnSp>
          <p:nvCxnSpPr>
            <p:cNvPr id="168" name="Straight Connector 167">
              <a:extLst>
                <a:ext uri="{FF2B5EF4-FFF2-40B4-BE49-F238E27FC236}">
                  <a16:creationId xmlns:a16="http://schemas.microsoft.com/office/drawing/2014/main" id="{6B62899F-7DBD-9842-98BE-1572690EB3D0}"/>
                </a:ext>
              </a:extLst>
            </p:cNvPr>
            <p:cNvCxnSpPr>
              <a:stCxn id="64" idx="6"/>
              <a:endCxn id="62" idx="2"/>
            </p:cNvCxnSpPr>
            <p:nvPr/>
          </p:nvCxnSpPr>
          <p:spPr>
            <a:xfrm>
              <a:off x="6594508" y="252329"/>
              <a:ext cx="263492" cy="44510"/>
            </a:xfrm>
            <a:prstGeom prst="line">
              <a:avLst/>
            </a:prstGeom>
            <a:noFill/>
            <a:ln w="19050" cap="flat" cmpd="sng" algn="ctr">
              <a:solidFill>
                <a:sysClr val="windowText" lastClr="000000"/>
              </a:solidFill>
              <a:prstDash val="solid"/>
              <a:miter lim="800000"/>
            </a:ln>
            <a:effectLst/>
          </p:spPr>
        </p:cxnSp>
        <p:cxnSp>
          <p:nvCxnSpPr>
            <p:cNvPr id="169" name="Straight Connector 168">
              <a:extLst>
                <a:ext uri="{FF2B5EF4-FFF2-40B4-BE49-F238E27FC236}">
                  <a16:creationId xmlns:a16="http://schemas.microsoft.com/office/drawing/2014/main" id="{95D136D1-5550-8143-8606-B95F3BB71F49}"/>
                </a:ext>
              </a:extLst>
            </p:cNvPr>
            <p:cNvCxnSpPr>
              <a:stCxn id="63" idx="7"/>
              <a:endCxn id="64" idx="2"/>
            </p:cNvCxnSpPr>
            <p:nvPr/>
          </p:nvCxnSpPr>
          <p:spPr>
            <a:xfrm flipV="1">
              <a:off x="6244820" y="252329"/>
              <a:ext cx="129582" cy="80094"/>
            </a:xfrm>
            <a:prstGeom prst="line">
              <a:avLst/>
            </a:prstGeom>
            <a:noFill/>
            <a:ln w="19050" cap="flat" cmpd="sng" algn="ctr">
              <a:solidFill>
                <a:sysClr val="windowText" lastClr="000000"/>
              </a:solidFill>
              <a:prstDash val="solid"/>
              <a:miter lim="800000"/>
            </a:ln>
            <a:effectLst/>
          </p:spPr>
        </p:cxnSp>
        <p:cxnSp>
          <p:nvCxnSpPr>
            <p:cNvPr id="170" name="Straight Connector 169">
              <a:extLst>
                <a:ext uri="{FF2B5EF4-FFF2-40B4-BE49-F238E27FC236}">
                  <a16:creationId xmlns:a16="http://schemas.microsoft.com/office/drawing/2014/main" id="{4B4DE8CA-43B7-F241-A17F-6C3016D81A20}"/>
                </a:ext>
              </a:extLst>
            </p:cNvPr>
            <p:cNvCxnSpPr>
              <a:stCxn id="65" idx="6"/>
              <a:endCxn id="63" idx="1"/>
            </p:cNvCxnSpPr>
            <p:nvPr/>
          </p:nvCxnSpPr>
          <p:spPr>
            <a:xfrm>
              <a:off x="5902887" y="284185"/>
              <a:ext cx="186295" cy="48238"/>
            </a:xfrm>
            <a:prstGeom prst="line">
              <a:avLst/>
            </a:prstGeom>
            <a:noFill/>
            <a:ln w="19050" cap="flat" cmpd="sng" algn="ctr">
              <a:solidFill>
                <a:sysClr val="windowText" lastClr="000000"/>
              </a:solidFill>
              <a:prstDash val="solid"/>
              <a:miter lim="800000"/>
            </a:ln>
            <a:effectLst/>
          </p:spPr>
        </p:cxnSp>
        <p:cxnSp>
          <p:nvCxnSpPr>
            <p:cNvPr id="171" name="Straight Connector 170">
              <a:extLst>
                <a:ext uri="{FF2B5EF4-FFF2-40B4-BE49-F238E27FC236}">
                  <a16:creationId xmlns:a16="http://schemas.microsoft.com/office/drawing/2014/main" id="{89B070A4-DBCF-994B-90F9-CA13E27FDAF4}"/>
                </a:ext>
              </a:extLst>
            </p:cNvPr>
            <p:cNvCxnSpPr>
              <a:stCxn id="61" idx="6"/>
              <a:endCxn id="65" idx="2"/>
            </p:cNvCxnSpPr>
            <p:nvPr/>
          </p:nvCxnSpPr>
          <p:spPr>
            <a:xfrm flipV="1">
              <a:off x="5514003" y="284185"/>
              <a:ext cx="222179" cy="36142"/>
            </a:xfrm>
            <a:prstGeom prst="line">
              <a:avLst/>
            </a:prstGeom>
            <a:noFill/>
            <a:ln w="19050" cap="flat" cmpd="sng" algn="ctr">
              <a:solidFill>
                <a:sysClr val="windowText" lastClr="000000"/>
              </a:solidFill>
              <a:prstDash val="solid"/>
              <a:miter lim="800000"/>
            </a:ln>
            <a:effectLst/>
          </p:spPr>
        </p:cxnSp>
        <p:cxnSp>
          <p:nvCxnSpPr>
            <p:cNvPr id="172" name="Straight Connector 171">
              <a:extLst>
                <a:ext uri="{FF2B5EF4-FFF2-40B4-BE49-F238E27FC236}">
                  <a16:creationId xmlns:a16="http://schemas.microsoft.com/office/drawing/2014/main" id="{0DE94719-2570-BE4C-8FD4-8744E5D7B583}"/>
                </a:ext>
              </a:extLst>
            </p:cNvPr>
            <p:cNvCxnSpPr>
              <a:stCxn id="60" idx="6"/>
              <a:endCxn id="61" idx="2"/>
            </p:cNvCxnSpPr>
            <p:nvPr/>
          </p:nvCxnSpPr>
          <p:spPr>
            <a:xfrm flipV="1">
              <a:off x="5133014" y="320327"/>
              <a:ext cx="204765" cy="87992"/>
            </a:xfrm>
            <a:prstGeom prst="line">
              <a:avLst/>
            </a:prstGeom>
            <a:noFill/>
            <a:ln w="19050" cap="flat" cmpd="sng" algn="ctr">
              <a:solidFill>
                <a:sysClr val="windowText" lastClr="000000"/>
              </a:solidFill>
              <a:prstDash val="solid"/>
              <a:miter lim="800000"/>
            </a:ln>
            <a:effectLst/>
          </p:spPr>
        </p:cxnSp>
        <p:cxnSp>
          <p:nvCxnSpPr>
            <p:cNvPr id="173" name="Straight Connector 172">
              <a:extLst>
                <a:ext uri="{FF2B5EF4-FFF2-40B4-BE49-F238E27FC236}">
                  <a16:creationId xmlns:a16="http://schemas.microsoft.com/office/drawing/2014/main" id="{2938927A-E089-6F48-921A-8E7541D8AB77}"/>
                </a:ext>
              </a:extLst>
            </p:cNvPr>
            <p:cNvCxnSpPr>
              <a:endCxn id="60" idx="2"/>
            </p:cNvCxnSpPr>
            <p:nvPr/>
          </p:nvCxnSpPr>
          <p:spPr>
            <a:xfrm flipV="1">
              <a:off x="4394200" y="408319"/>
              <a:ext cx="562590" cy="102856"/>
            </a:xfrm>
            <a:prstGeom prst="line">
              <a:avLst/>
            </a:prstGeom>
            <a:noFill/>
            <a:ln w="19050" cap="flat" cmpd="sng" algn="ctr">
              <a:solidFill>
                <a:sysClr val="windowText" lastClr="000000"/>
              </a:solidFill>
              <a:prstDash val="solid"/>
              <a:miter lim="800000"/>
            </a:ln>
            <a:effectLst/>
          </p:spPr>
        </p:cxnSp>
        <p:cxnSp>
          <p:nvCxnSpPr>
            <p:cNvPr id="174" name="Straight Connector 173">
              <a:extLst>
                <a:ext uri="{FF2B5EF4-FFF2-40B4-BE49-F238E27FC236}">
                  <a16:creationId xmlns:a16="http://schemas.microsoft.com/office/drawing/2014/main" id="{A6FF1C88-4284-2342-89DE-0BECF03F570A}"/>
                </a:ext>
              </a:extLst>
            </p:cNvPr>
            <p:cNvCxnSpPr>
              <a:stCxn id="38" idx="7"/>
              <a:endCxn id="66" idx="2"/>
            </p:cNvCxnSpPr>
            <p:nvPr/>
          </p:nvCxnSpPr>
          <p:spPr>
            <a:xfrm flipV="1">
              <a:off x="3820432" y="568628"/>
              <a:ext cx="420909" cy="281413"/>
            </a:xfrm>
            <a:prstGeom prst="line">
              <a:avLst/>
            </a:prstGeom>
            <a:noFill/>
            <a:ln w="19050" cap="flat" cmpd="sng" algn="ctr">
              <a:solidFill>
                <a:sysClr val="windowText" lastClr="000000"/>
              </a:solidFill>
              <a:prstDash val="solid"/>
              <a:miter lim="800000"/>
            </a:ln>
            <a:effectLst/>
          </p:spPr>
        </p:cxnSp>
        <p:cxnSp>
          <p:nvCxnSpPr>
            <p:cNvPr id="175" name="Straight Connector 174">
              <a:extLst>
                <a:ext uri="{FF2B5EF4-FFF2-40B4-BE49-F238E27FC236}">
                  <a16:creationId xmlns:a16="http://schemas.microsoft.com/office/drawing/2014/main" id="{3973D90E-059B-FA44-819A-D2CCB245E99B}"/>
                </a:ext>
              </a:extLst>
            </p:cNvPr>
            <p:cNvCxnSpPr>
              <a:stCxn id="41" idx="7"/>
              <a:endCxn id="38" idx="3"/>
            </p:cNvCxnSpPr>
            <p:nvPr/>
          </p:nvCxnSpPr>
          <p:spPr>
            <a:xfrm flipV="1">
              <a:off x="3497190" y="994848"/>
              <a:ext cx="176752" cy="268129"/>
            </a:xfrm>
            <a:prstGeom prst="line">
              <a:avLst/>
            </a:prstGeom>
            <a:noFill/>
            <a:ln w="19050" cap="flat" cmpd="sng" algn="ctr">
              <a:solidFill>
                <a:sysClr val="windowText" lastClr="000000"/>
              </a:solidFill>
              <a:prstDash val="solid"/>
              <a:miter lim="800000"/>
            </a:ln>
            <a:effectLst/>
          </p:spPr>
        </p:cxnSp>
        <p:cxnSp>
          <p:nvCxnSpPr>
            <p:cNvPr id="176" name="Straight Connector 175">
              <a:extLst>
                <a:ext uri="{FF2B5EF4-FFF2-40B4-BE49-F238E27FC236}">
                  <a16:creationId xmlns:a16="http://schemas.microsoft.com/office/drawing/2014/main" id="{F9F05582-1E15-D348-9A85-E5B5851A8E6C}"/>
                </a:ext>
              </a:extLst>
            </p:cNvPr>
            <p:cNvCxnSpPr>
              <a:stCxn id="42" idx="7"/>
              <a:endCxn id="41" idx="3"/>
            </p:cNvCxnSpPr>
            <p:nvPr/>
          </p:nvCxnSpPr>
          <p:spPr>
            <a:xfrm flipV="1">
              <a:off x="3172766" y="1367369"/>
              <a:ext cx="218025" cy="299033"/>
            </a:xfrm>
            <a:prstGeom prst="line">
              <a:avLst/>
            </a:prstGeom>
            <a:noFill/>
            <a:ln w="19050" cap="flat" cmpd="sng" algn="ctr">
              <a:solidFill>
                <a:sysClr val="windowText" lastClr="000000"/>
              </a:solidFill>
              <a:prstDash val="solid"/>
              <a:miter lim="800000"/>
            </a:ln>
            <a:effectLst/>
          </p:spPr>
        </p:cxnSp>
        <p:cxnSp>
          <p:nvCxnSpPr>
            <p:cNvPr id="177" name="Straight Connector 176">
              <a:extLst>
                <a:ext uri="{FF2B5EF4-FFF2-40B4-BE49-F238E27FC236}">
                  <a16:creationId xmlns:a16="http://schemas.microsoft.com/office/drawing/2014/main" id="{A539890A-18ED-164F-BC98-C478C444537E}"/>
                </a:ext>
              </a:extLst>
            </p:cNvPr>
            <p:cNvCxnSpPr>
              <a:stCxn id="40" idx="0"/>
              <a:endCxn id="42" idx="4"/>
            </p:cNvCxnSpPr>
            <p:nvPr/>
          </p:nvCxnSpPr>
          <p:spPr>
            <a:xfrm flipV="1">
              <a:off x="3033935" y="1779284"/>
              <a:ext cx="88890" cy="163321"/>
            </a:xfrm>
            <a:prstGeom prst="line">
              <a:avLst/>
            </a:prstGeom>
            <a:noFill/>
            <a:ln w="19050" cap="flat" cmpd="sng" algn="ctr">
              <a:solidFill>
                <a:sysClr val="windowText" lastClr="000000"/>
              </a:solidFill>
              <a:prstDash val="solid"/>
              <a:miter lim="800000"/>
            </a:ln>
            <a:effectLst/>
          </p:spPr>
        </p:cxnSp>
        <p:cxnSp>
          <p:nvCxnSpPr>
            <p:cNvPr id="178" name="Straight Connector 177">
              <a:extLst>
                <a:ext uri="{FF2B5EF4-FFF2-40B4-BE49-F238E27FC236}">
                  <a16:creationId xmlns:a16="http://schemas.microsoft.com/office/drawing/2014/main" id="{6F36FEDF-F9F2-DB4A-BB1B-74D2FE942074}"/>
                </a:ext>
              </a:extLst>
            </p:cNvPr>
            <p:cNvCxnSpPr>
              <a:stCxn id="47" idx="0"/>
              <a:endCxn id="40" idx="4"/>
            </p:cNvCxnSpPr>
            <p:nvPr/>
          </p:nvCxnSpPr>
          <p:spPr>
            <a:xfrm flipV="1">
              <a:off x="2930814" y="2124075"/>
              <a:ext cx="103121" cy="202976"/>
            </a:xfrm>
            <a:prstGeom prst="line">
              <a:avLst/>
            </a:prstGeom>
            <a:noFill/>
            <a:ln w="19050" cap="flat" cmpd="sng" algn="ctr">
              <a:solidFill>
                <a:sysClr val="windowText" lastClr="000000"/>
              </a:solidFill>
              <a:prstDash val="solid"/>
              <a:miter lim="800000"/>
            </a:ln>
            <a:effectLst/>
          </p:spPr>
        </p:cxnSp>
        <p:cxnSp>
          <p:nvCxnSpPr>
            <p:cNvPr id="179" name="Straight Connector 178">
              <a:extLst>
                <a:ext uri="{FF2B5EF4-FFF2-40B4-BE49-F238E27FC236}">
                  <a16:creationId xmlns:a16="http://schemas.microsoft.com/office/drawing/2014/main" id="{854E746F-7BD4-1244-BFE0-83815175C5B2}"/>
                </a:ext>
              </a:extLst>
            </p:cNvPr>
            <p:cNvCxnSpPr>
              <a:stCxn id="46" idx="1"/>
              <a:endCxn id="47" idx="4"/>
            </p:cNvCxnSpPr>
            <p:nvPr/>
          </p:nvCxnSpPr>
          <p:spPr>
            <a:xfrm flipH="1" flipV="1">
              <a:off x="2930814" y="2578146"/>
              <a:ext cx="149248" cy="205880"/>
            </a:xfrm>
            <a:prstGeom prst="line">
              <a:avLst/>
            </a:prstGeom>
            <a:noFill/>
            <a:ln w="19050" cap="flat" cmpd="sng" algn="ctr">
              <a:solidFill>
                <a:sysClr val="windowText" lastClr="000000"/>
              </a:solidFill>
              <a:prstDash val="solid"/>
              <a:miter lim="800000"/>
            </a:ln>
            <a:effectLst/>
          </p:spPr>
        </p:cxnSp>
        <p:cxnSp>
          <p:nvCxnSpPr>
            <p:cNvPr id="180" name="Straight Connector 179">
              <a:extLst>
                <a:ext uri="{FF2B5EF4-FFF2-40B4-BE49-F238E27FC236}">
                  <a16:creationId xmlns:a16="http://schemas.microsoft.com/office/drawing/2014/main" id="{659B46D1-88C2-0B4C-9CC8-D3EE482BA95A}"/>
                </a:ext>
              </a:extLst>
            </p:cNvPr>
            <p:cNvCxnSpPr>
              <a:stCxn id="68" idx="1"/>
              <a:endCxn id="46" idx="4"/>
            </p:cNvCxnSpPr>
            <p:nvPr/>
          </p:nvCxnSpPr>
          <p:spPr>
            <a:xfrm flipH="1" flipV="1">
              <a:off x="3147336" y="2930749"/>
              <a:ext cx="147451" cy="337616"/>
            </a:xfrm>
            <a:prstGeom prst="line">
              <a:avLst/>
            </a:prstGeom>
            <a:noFill/>
            <a:ln w="19050" cap="flat" cmpd="sng" algn="ctr">
              <a:solidFill>
                <a:sysClr val="windowText" lastClr="000000"/>
              </a:solidFill>
              <a:prstDash val="solid"/>
              <a:miter lim="800000"/>
            </a:ln>
            <a:effectLst/>
          </p:spPr>
        </p:cxnSp>
        <p:cxnSp>
          <p:nvCxnSpPr>
            <p:cNvPr id="181" name="Straight Connector 180">
              <a:extLst>
                <a:ext uri="{FF2B5EF4-FFF2-40B4-BE49-F238E27FC236}">
                  <a16:creationId xmlns:a16="http://schemas.microsoft.com/office/drawing/2014/main" id="{F158ECC5-79A4-694B-BAD0-F3F816620653}"/>
                </a:ext>
              </a:extLst>
            </p:cNvPr>
            <p:cNvCxnSpPr>
              <a:stCxn id="71" idx="2"/>
              <a:endCxn id="68" idx="5"/>
            </p:cNvCxnSpPr>
            <p:nvPr/>
          </p:nvCxnSpPr>
          <p:spPr>
            <a:xfrm flipH="1" flipV="1">
              <a:off x="3412582" y="3383437"/>
              <a:ext cx="287101" cy="38440"/>
            </a:xfrm>
            <a:prstGeom prst="line">
              <a:avLst/>
            </a:prstGeom>
            <a:noFill/>
            <a:ln w="19050" cap="flat" cmpd="sng" algn="ctr">
              <a:solidFill>
                <a:sysClr val="windowText" lastClr="000000"/>
              </a:solidFill>
              <a:prstDash val="solid"/>
              <a:miter lim="800000"/>
            </a:ln>
            <a:effectLst/>
          </p:spPr>
        </p:cxnSp>
        <p:cxnSp>
          <p:nvCxnSpPr>
            <p:cNvPr id="182" name="Straight Connector 181">
              <a:extLst>
                <a:ext uri="{FF2B5EF4-FFF2-40B4-BE49-F238E27FC236}">
                  <a16:creationId xmlns:a16="http://schemas.microsoft.com/office/drawing/2014/main" id="{7EC610A5-BCC3-2F4E-9968-0D0FDAFC1864}"/>
                </a:ext>
              </a:extLst>
            </p:cNvPr>
            <p:cNvCxnSpPr>
              <a:stCxn id="69" idx="2"/>
              <a:endCxn id="71" idx="6"/>
            </p:cNvCxnSpPr>
            <p:nvPr/>
          </p:nvCxnSpPr>
          <p:spPr>
            <a:xfrm flipH="1">
              <a:off x="3806149" y="3408428"/>
              <a:ext cx="356085" cy="13449"/>
            </a:xfrm>
            <a:prstGeom prst="line">
              <a:avLst/>
            </a:prstGeom>
            <a:noFill/>
            <a:ln w="19050" cap="flat" cmpd="sng" algn="ctr">
              <a:solidFill>
                <a:sysClr val="windowText" lastClr="000000"/>
              </a:solidFill>
              <a:prstDash val="solid"/>
              <a:miter lim="800000"/>
            </a:ln>
            <a:effectLst/>
          </p:spPr>
        </p:cxnSp>
        <p:cxnSp>
          <p:nvCxnSpPr>
            <p:cNvPr id="183" name="Straight Connector 182">
              <a:extLst>
                <a:ext uri="{FF2B5EF4-FFF2-40B4-BE49-F238E27FC236}">
                  <a16:creationId xmlns:a16="http://schemas.microsoft.com/office/drawing/2014/main" id="{FDD84B5E-4954-6745-B143-E64B0CE728EF}"/>
                </a:ext>
              </a:extLst>
            </p:cNvPr>
            <p:cNvCxnSpPr>
              <a:stCxn id="55" idx="2"/>
              <a:endCxn id="69" idx="6"/>
            </p:cNvCxnSpPr>
            <p:nvPr/>
          </p:nvCxnSpPr>
          <p:spPr>
            <a:xfrm flipH="1">
              <a:off x="4301312" y="3304414"/>
              <a:ext cx="166974" cy="104014"/>
            </a:xfrm>
            <a:prstGeom prst="line">
              <a:avLst/>
            </a:prstGeom>
            <a:noFill/>
            <a:ln w="19050" cap="flat" cmpd="sng" algn="ctr">
              <a:solidFill>
                <a:sysClr val="windowText" lastClr="000000"/>
              </a:solidFill>
              <a:prstDash val="solid"/>
              <a:miter lim="800000"/>
            </a:ln>
            <a:effectLst/>
          </p:spPr>
        </p:cxnSp>
        <p:cxnSp>
          <p:nvCxnSpPr>
            <p:cNvPr id="184" name="Straight Connector 183">
              <a:extLst>
                <a:ext uri="{FF2B5EF4-FFF2-40B4-BE49-F238E27FC236}">
                  <a16:creationId xmlns:a16="http://schemas.microsoft.com/office/drawing/2014/main" id="{96B1EB85-4F52-554B-A368-32CB6CF730DB}"/>
                </a:ext>
              </a:extLst>
            </p:cNvPr>
            <p:cNvCxnSpPr>
              <a:stCxn id="70" idx="2"/>
              <a:endCxn id="55" idx="6"/>
            </p:cNvCxnSpPr>
            <p:nvPr/>
          </p:nvCxnSpPr>
          <p:spPr>
            <a:xfrm flipH="1" flipV="1">
              <a:off x="4555495" y="3304414"/>
              <a:ext cx="206985" cy="108690"/>
            </a:xfrm>
            <a:prstGeom prst="line">
              <a:avLst/>
            </a:prstGeom>
            <a:noFill/>
            <a:ln w="19050" cap="flat" cmpd="sng" algn="ctr">
              <a:solidFill>
                <a:sysClr val="windowText" lastClr="000000"/>
              </a:solidFill>
              <a:prstDash val="solid"/>
              <a:miter lim="800000"/>
            </a:ln>
            <a:effectLst/>
          </p:spPr>
        </p:cxnSp>
        <p:cxnSp>
          <p:nvCxnSpPr>
            <p:cNvPr id="185" name="Straight Connector 184">
              <a:extLst>
                <a:ext uri="{FF2B5EF4-FFF2-40B4-BE49-F238E27FC236}">
                  <a16:creationId xmlns:a16="http://schemas.microsoft.com/office/drawing/2014/main" id="{EEABEAC5-7DB6-5841-96E4-D428A59AC34E}"/>
                </a:ext>
              </a:extLst>
            </p:cNvPr>
            <p:cNvCxnSpPr>
              <a:stCxn id="70" idx="0"/>
            </p:cNvCxnSpPr>
            <p:nvPr/>
          </p:nvCxnSpPr>
          <p:spPr>
            <a:xfrm flipH="1" flipV="1">
              <a:off x="4791075" y="3070226"/>
              <a:ext cx="61026" cy="253533"/>
            </a:xfrm>
            <a:prstGeom prst="line">
              <a:avLst/>
            </a:prstGeom>
            <a:noFill/>
            <a:ln w="19050" cap="flat" cmpd="sng" algn="ctr">
              <a:solidFill>
                <a:sysClr val="windowText" lastClr="000000"/>
              </a:solidFill>
              <a:prstDash val="solid"/>
              <a:miter lim="800000"/>
            </a:ln>
            <a:effectLst/>
          </p:spPr>
        </p:cxnSp>
        <p:cxnSp>
          <p:nvCxnSpPr>
            <p:cNvPr id="186" name="Straight Connector 185">
              <a:extLst>
                <a:ext uri="{FF2B5EF4-FFF2-40B4-BE49-F238E27FC236}">
                  <a16:creationId xmlns:a16="http://schemas.microsoft.com/office/drawing/2014/main" id="{6A6C3DF3-0493-014A-BB67-415E0A81976C}"/>
                </a:ext>
              </a:extLst>
            </p:cNvPr>
            <p:cNvCxnSpPr>
              <a:stCxn id="55" idx="0"/>
              <a:endCxn id="545" idx="1"/>
            </p:cNvCxnSpPr>
            <p:nvPr/>
          </p:nvCxnSpPr>
          <p:spPr>
            <a:xfrm flipH="1" flipV="1">
              <a:off x="4330144" y="2939958"/>
              <a:ext cx="181747" cy="318270"/>
            </a:xfrm>
            <a:prstGeom prst="line">
              <a:avLst/>
            </a:prstGeom>
            <a:noFill/>
            <a:ln w="19050" cap="flat" cmpd="sng" algn="ctr">
              <a:solidFill>
                <a:sysClr val="windowText" lastClr="000000"/>
              </a:solidFill>
              <a:prstDash val="solid"/>
              <a:miter lim="800000"/>
            </a:ln>
            <a:effectLst/>
          </p:spPr>
        </p:cxnSp>
        <p:cxnSp>
          <p:nvCxnSpPr>
            <p:cNvPr id="187" name="Straight Connector 186">
              <a:extLst>
                <a:ext uri="{FF2B5EF4-FFF2-40B4-BE49-F238E27FC236}">
                  <a16:creationId xmlns:a16="http://schemas.microsoft.com/office/drawing/2014/main" id="{4CF6C79A-5843-BD45-9A57-B8BD8AAC0C99}"/>
                </a:ext>
              </a:extLst>
            </p:cNvPr>
            <p:cNvCxnSpPr>
              <a:stCxn id="67" idx="6"/>
              <a:endCxn id="545" idx="7"/>
            </p:cNvCxnSpPr>
            <p:nvPr/>
          </p:nvCxnSpPr>
          <p:spPr>
            <a:xfrm flipV="1">
              <a:off x="4037225" y="2939958"/>
              <a:ext cx="451195" cy="283059"/>
            </a:xfrm>
            <a:prstGeom prst="line">
              <a:avLst/>
            </a:prstGeom>
            <a:noFill/>
            <a:ln w="19050" cap="flat" cmpd="sng" algn="ctr">
              <a:solidFill>
                <a:sysClr val="windowText" lastClr="000000"/>
              </a:solidFill>
              <a:prstDash val="solid"/>
              <a:miter lim="800000"/>
            </a:ln>
            <a:effectLst/>
          </p:spPr>
        </p:cxnSp>
        <p:cxnSp>
          <p:nvCxnSpPr>
            <p:cNvPr id="188" name="Straight Connector 187">
              <a:extLst>
                <a:ext uri="{FF2B5EF4-FFF2-40B4-BE49-F238E27FC236}">
                  <a16:creationId xmlns:a16="http://schemas.microsoft.com/office/drawing/2014/main" id="{4B446554-5903-9745-9D74-939816F191DF}"/>
                </a:ext>
              </a:extLst>
            </p:cNvPr>
            <p:cNvCxnSpPr>
              <a:stCxn id="71" idx="7"/>
              <a:endCxn id="67" idx="3"/>
            </p:cNvCxnSpPr>
            <p:nvPr/>
          </p:nvCxnSpPr>
          <p:spPr>
            <a:xfrm flipV="1">
              <a:off x="3790557" y="3280553"/>
              <a:ext cx="104477" cy="103025"/>
            </a:xfrm>
            <a:prstGeom prst="line">
              <a:avLst/>
            </a:prstGeom>
            <a:noFill/>
            <a:ln w="19050" cap="flat" cmpd="sng" algn="ctr">
              <a:solidFill>
                <a:sysClr val="windowText" lastClr="000000"/>
              </a:solidFill>
              <a:prstDash val="solid"/>
              <a:miter lim="800000"/>
            </a:ln>
            <a:effectLst/>
          </p:spPr>
        </p:cxnSp>
        <p:cxnSp>
          <p:nvCxnSpPr>
            <p:cNvPr id="189" name="Straight Connector 188">
              <a:extLst>
                <a:ext uri="{FF2B5EF4-FFF2-40B4-BE49-F238E27FC236}">
                  <a16:creationId xmlns:a16="http://schemas.microsoft.com/office/drawing/2014/main" id="{7D2C79FE-622D-D046-A567-51741B60E0B5}"/>
                </a:ext>
              </a:extLst>
            </p:cNvPr>
            <p:cNvCxnSpPr>
              <a:stCxn id="71" idx="1"/>
              <a:endCxn id="563" idx="1"/>
            </p:cNvCxnSpPr>
            <p:nvPr/>
          </p:nvCxnSpPr>
          <p:spPr>
            <a:xfrm flipH="1" flipV="1">
              <a:off x="3408615" y="2944143"/>
              <a:ext cx="306660" cy="439435"/>
            </a:xfrm>
            <a:prstGeom prst="line">
              <a:avLst/>
            </a:prstGeom>
            <a:noFill/>
            <a:ln w="19050" cap="flat" cmpd="sng" algn="ctr">
              <a:solidFill>
                <a:sysClr val="windowText" lastClr="000000"/>
              </a:solidFill>
              <a:prstDash val="solid"/>
              <a:miter lim="800000"/>
            </a:ln>
            <a:effectLst/>
          </p:spPr>
        </p:cxnSp>
        <p:cxnSp>
          <p:nvCxnSpPr>
            <p:cNvPr id="190" name="Straight Connector 189">
              <a:extLst>
                <a:ext uri="{FF2B5EF4-FFF2-40B4-BE49-F238E27FC236}">
                  <a16:creationId xmlns:a16="http://schemas.microsoft.com/office/drawing/2014/main" id="{B3D274CE-0486-924B-BE2A-07A18B856EFA}"/>
                </a:ext>
              </a:extLst>
            </p:cNvPr>
            <p:cNvCxnSpPr>
              <a:stCxn id="68" idx="7"/>
              <a:endCxn id="563" idx="7"/>
            </p:cNvCxnSpPr>
            <p:nvPr/>
          </p:nvCxnSpPr>
          <p:spPr>
            <a:xfrm flipV="1">
              <a:off x="3412582" y="2944143"/>
              <a:ext cx="188496" cy="324222"/>
            </a:xfrm>
            <a:prstGeom prst="line">
              <a:avLst/>
            </a:prstGeom>
            <a:noFill/>
            <a:ln w="19050" cap="flat" cmpd="sng" algn="ctr">
              <a:solidFill>
                <a:sysClr val="windowText" lastClr="000000"/>
              </a:solidFill>
              <a:prstDash val="solid"/>
              <a:miter lim="800000"/>
            </a:ln>
            <a:effectLst/>
          </p:spPr>
        </p:cxnSp>
        <p:cxnSp>
          <p:nvCxnSpPr>
            <p:cNvPr id="191" name="Straight Connector 190">
              <a:extLst>
                <a:ext uri="{FF2B5EF4-FFF2-40B4-BE49-F238E27FC236}">
                  <a16:creationId xmlns:a16="http://schemas.microsoft.com/office/drawing/2014/main" id="{98637EF2-506C-4543-84E4-0B688B1ED7BE}"/>
                </a:ext>
              </a:extLst>
            </p:cNvPr>
            <p:cNvCxnSpPr>
              <a:stCxn id="563" idx="1"/>
            </p:cNvCxnSpPr>
            <p:nvPr/>
          </p:nvCxnSpPr>
          <p:spPr>
            <a:xfrm flipH="1" flipV="1">
              <a:off x="3238500" y="2882901"/>
              <a:ext cx="170115" cy="61242"/>
            </a:xfrm>
            <a:prstGeom prst="line">
              <a:avLst/>
            </a:prstGeom>
            <a:noFill/>
            <a:ln w="19050" cap="flat" cmpd="sng" algn="ctr">
              <a:solidFill>
                <a:sysClr val="windowText" lastClr="000000"/>
              </a:solidFill>
              <a:prstDash val="solid"/>
              <a:miter lim="800000"/>
            </a:ln>
            <a:effectLst/>
          </p:spPr>
        </p:cxnSp>
        <p:cxnSp>
          <p:nvCxnSpPr>
            <p:cNvPr id="192" name="Straight Connector 191">
              <a:extLst>
                <a:ext uri="{FF2B5EF4-FFF2-40B4-BE49-F238E27FC236}">
                  <a16:creationId xmlns:a16="http://schemas.microsoft.com/office/drawing/2014/main" id="{8133258E-281C-0949-B110-F18314CBED50}"/>
                </a:ext>
              </a:extLst>
            </p:cNvPr>
            <p:cNvCxnSpPr>
              <a:stCxn id="563" idx="0"/>
              <a:endCxn id="44" idx="4"/>
            </p:cNvCxnSpPr>
            <p:nvPr/>
          </p:nvCxnSpPr>
          <p:spPr>
            <a:xfrm flipV="1">
              <a:off x="3504847" y="2613025"/>
              <a:ext cx="49967" cy="293688"/>
            </a:xfrm>
            <a:prstGeom prst="line">
              <a:avLst/>
            </a:prstGeom>
            <a:noFill/>
            <a:ln w="19050" cap="flat" cmpd="sng" algn="ctr">
              <a:solidFill>
                <a:sysClr val="windowText" lastClr="000000"/>
              </a:solidFill>
              <a:prstDash val="solid"/>
              <a:miter lim="800000"/>
            </a:ln>
            <a:effectLst/>
          </p:spPr>
        </p:cxnSp>
        <p:cxnSp>
          <p:nvCxnSpPr>
            <p:cNvPr id="193" name="Straight Connector 192">
              <a:extLst>
                <a:ext uri="{FF2B5EF4-FFF2-40B4-BE49-F238E27FC236}">
                  <a16:creationId xmlns:a16="http://schemas.microsoft.com/office/drawing/2014/main" id="{E052DC19-1A85-714C-9673-E07F2672337D}"/>
                </a:ext>
              </a:extLst>
            </p:cNvPr>
            <p:cNvCxnSpPr>
              <a:stCxn id="563" idx="7"/>
              <a:endCxn id="45" idx="3"/>
            </p:cNvCxnSpPr>
            <p:nvPr/>
          </p:nvCxnSpPr>
          <p:spPr>
            <a:xfrm flipV="1">
              <a:off x="3601078" y="2769687"/>
              <a:ext cx="200173" cy="174456"/>
            </a:xfrm>
            <a:prstGeom prst="line">
              <a:avLst/>
            </a:prstGeom>
            <a:noFill/>
            <a:ln w="19050" cap="flat" cmpd="sng" algn="ctr">
              <a:solidFill>
                <a:sysClr val="windowText" lastClr="000000"/>
              </a:solidFill>
              <a:prstDash val="solid"/>
              <a:miter lim="800000"/>
            </a:ln>
            <a:effectLst/>
          </p:spPr>
        </p:cxnSp>
        <p:cxnSp>
          <p:nvCxnSpPr>
            <p:cNvPr id="194" name="Straight Connector 193">
              <a:extLst>
                <a:ext uri="{FF2B5EF4-FFF2-40B4-BE49-F238E27FC236}">
                  <a16:creationId xmlns:a16="http://schemas.microsoft.com/office/drawing/2014/main" id="{8174603D-B658-1746-A6A7-2482E166F72D}"/>
                </a:ext>
              </a:extLst>
            </p:cNvPr>
            <p:cNvCxnSpPr>
              <a:stCxn id="563" idx="6"/>
              <a:endCxn id="545" idx="2"/>
            </p:cNvCxnSpPr>
            <p:nvPr/>
          </p:nvCxnSpPr>
          <p:spPr>
            <a:xfrm flipV="1">
              <a:off x="3640938" y="3020219"/>
              <a:ext cx="656426" cy="14288"/>
            </a:xfrm>
            <a:prstGeom prst="line">
              <a:avLst/>
            </a:prstGeom>
            <a:noFill/>
            <a:ln w="19050" cap="flat" cmpd="sng" algn="ctr">
              <a:solidFill>
                <a:sysClr val="windowText" lastClr="000000"/>
              </a:solidFill>
              <a:prstDash val="solid"/>
              <a:miter lim="800000"/>
            </a:ln>
            <a:effectLst/>
          </p:spPr>
        </p:cxnSp>
        <p:cxnSp>
          <p:nvCxnSpPr>
            <p:cNvPr id="195" name="Straight Connector 194">
              <a:extLst>
                <a:ext uri="{FF2B5EF4-FFF2-40B4-BE49-F238E27FC236}">
                  <a16:creationId xmlns:a16="http://schemas.microsoft.com/office/drawing/2014/main" id="{D16F9187-9664-3642-8F96-91B9A9998F5A}"/>
                </a:ext>
              </a:extLst>
            </p:cNvPr>
            <p:cNvCxnSpPr>
              <a:stCxn id="45" idx="4"/>
              <a:endCxn id="67" idx="0"/>
            </p:cNvCxnSpPr>
            <p:nvPr/>
          </p:nvCxnSpPr>
          <p:spPr>
            <a:xfrm>
              <a:off x="3866178" y="2796017"/>
              <a:ext cx="87754" cy="345632"/>
            </a:xfrm>
            <a:prstGeom prst="line">
              <a:avLst/>
            </a:prstGeom>
            <a:noFill/>
            <a:ln w="19050" cap="flat" cmpd="sng" algn="ctr">
              <a:solidFill>
                <a:sysClr val="windowText" lastClr="000000"/>
              </a:solidFill>
              <a:prstDash val="solid"/>
              <a:miter lim="800000"/>
            </a:ln>
            <a:effectLst/>
          </p:spPr>
        </p:cxnSp>
        <p:cxnSp>
          <p:nvCxnSpPr>
            <p:cNvPr id="196" name="Straight Connector 195">
              <a:extLst>
                <a:ext uri="{FF2B5EF4-FFF2-40B4-BE49-F238E27FC236}">
                  <a16:creationId xmlns:a16="http://schemas.microsoft.com/office/drawing/2014/main" id="{05DB55B0-D94C-F045-91D2-0A41E1BC1546}"/>
                </a:ext>
              </a:extLst>
            </p:cNvPr>
            <p:cNvCxnSpPr>
              <a:stCxn id="44" idx="5"/>
              <a:endCxn id="67" idx="1"/>
            </p:cNvCxnSpPr>
            <p:nvPr/>
          </p:nvCxnSpPr>
          <p:spPr>
            <a:xfrm>
              <a:off x="3622087" y="2587851"/>
              <a:ext cx="272947" cy="577630"/>
            </a:xfrm>
            <a:prstGeom prst="line">
              <a:avLst/>
            </a:prstGeom>
            <a:noFill/>
            <a:ln w="19050" cap="flat" cmpd="sng" algn="ctr">
              <a:solidFill>
                <a:sysClr val="windowText" lastClr="000000"/>
              </a:solidFill>
              <a:prstDash val="solid"/>
              <a:miter lim="800000"/>
            </a:ln>
            <a:effectLst/>
          </p:spPr>
        </p:cxnSp>
        <p:cxnSp>
          <p:nvCxnSpPr>
            <p:cNvPr id="197" name="Straight Connector 196">
              <a:extLst>
                <a:ext uri="{FF2B5EF4-FFF2-40B4-BE49-F238E27FC236}">
                  <a16:creationId xmlns:a16="http://schemas.microsoft.com/office/drawing/2014/main" id="{2F562BFB-8667-A440-9422-C92D7226A8E4}"/>
                </a:ext>
              </a:extLst>
            </p:cNvPr>
            <p:cNvCxnSpPr>
              <a:stCxn id="563" idx="5"/>
              <a:endCxn id="67" idx="2"/>
            </p:cNvCxnSpPr>
            <p:nvPr/>
          </p:nvCxnSpPr>
          <p:spPr>
            <a:xfrm>
              <a:off x="3601078" y="3124871"/>
              <a:ext cx="269560" cy="98146"/>
            </a:xfrm>
            <a:prstGeom prst="line">
              <a:avLst/>
            </a:prstGeom>
            <a:noFill/>
            <a:ln w="19050" cap="flat" cmpd="sng" algn="ctr">
              <a:solidFill>
                <a:sysClr val="windowText" lastClr="000000"/>
              </a:solidFill>
              <a:prstDash val="solid"/>
              <a:miter lim="800000"/>
            </a:ln>
            <a:effectLst/>
          </p:spPr>
        </p:cxnSp>
        <p:cxnSp>
          <p:nvCxnSpPr>
            <p:cNvPr id="198" name="Straight Connector 197">
              <a:extLst>
                <a:ext uri="{FF2B5EF4-FFF2-40B4-BE49-F238E27FC236}">
                  <a16:creationId xmlns:a16="http://schemas.microsoft.com/office/drawing/2014/main" id="{ABEC12BA-BC7A-AD48-94A3-3006FC25170B}"/>
                </a:ext>
              </a:extLst>
            </p:cNvPr>
            <p:cNvCxnSpPr>
              <a:stCxn id="545" idx="6"/>
              <a:endCxn id="52" idx="2"/>
            </p:cNvCxnSpPr>
            <p:nvPr/>
          </p:nvCxnSpPr>
          <p:spPr>
            <a:xfrm flipV="1">
              <a:off x="4521200" y="3004047"/>
              <a:ext cx="204228" cy="16172"/>
            </a:xfrm>
            <a:prstGeom prst="line">
              <a:avLst/>
            </a:prstGeom>
            <a:noFill/>
            <a:ln w="19050" cap="flat" cmpd="sng" algn="ctr">
              <a:solidFill>
                <a:sysClr val="windowText" lastClr="000000"/>
              </a:solidFill>
              <a:prstDash val="solid"/>
              <a:miter lim="800000"/>
            </a:ln>
            <a:effectLst/>
          </p:spPr>
        </p:cxnSp>
        <p:cxnSp>
          <p:nvCxnSpPr>
            <p:cNvPr id="199" name="Straight Connector 198">
              <a:extLst>
                <a:ext uri="{FF2B5EF4-FFF2-40B4-BE49-F238E27FC236}">
                  <a16:creationId xmlns:a16="http://schemas.microsoft.com/office/drawing/2014/main" id="{92E4CC0A-AE8E-024B-ADA6-49B8469B9F2B}"/>
                </a:ext>
              </a:extLst>
            </p:cNvPr>
            <p:cNvCxnSpPr>
              <a:stCxn id="545" idx="5"/>
              <a:endCxn id="70" idx="1"/>
            </p:cNvCxnSpPr>
            <p:nvPr/>
          </p:nvCxnSpPr>
          <p:spPr>
            <a:xfrm>
              <a:off x="4488420" y="3100480"/>
              <a:ext cx="300309" cy="249448"/>
            </a:xfrm>
            <a:prstGeom prst="line">
              <a:avLst/>
            </a:prstGeom>
            <a:noFill/>
            <a:ln w="19050" cap="flat" cmpd="sng" algn="ctr">
              <a:solidFill>
                <a:sysClr val="windowText" lastClr="000000"/>
              </a:solidFill>
              <a:prstDash val="solid"/>
              <a:miter lim="800000"/>
            </a:ln>
            <a:effectLst/>
          </p:spPr>
        </p:cxnSp>
        <p:cxnSp>
          <p:nvCxnSpPr>
            <p:cNvPr id="200" name="Straight Connector 199">
              <a:extLst>
                <a:ext uri="{FF2B5EF4-FFF2-40B4-BE49-F238E27FC236}">
                  <a16:creationId xmlns:a16="http://schemas.microsoft.com/office/drawing/2014/main" id="{DF578542-A04C-BD46-9522-5D681FA9238B}"/>
                </a:ext>
              </a:extLst>
            </p:cNvPr>
            <p:cNvCxnSpPr>
              <a:stCxn id="70" idx="6"/>
              <a:endCxn id="547" idx="2"/>
            </p:cNvCxnSpPr>
            <p:nvPr/>
          </p:nvCxnSpPr>
          <p:spPr>
            <a:xfrm flipV="1">
              <a:off x="4941721" y="3295651"/>
              <a:ext cx="300204" cy="117453"/>
            </a:xfrm>
            <a:prstGeom prst="line">
              <a:avLst/>
            </a:prstGeom>
            <a:noFill/>
            <a:ln w="19050" cap="flat" cmpd="sng" algn="ctr">
              <a:solidFill>
                <a:sysClr val="windowText" lastClr="000000"/>
              </a:solidFill>
              <a:prstDash val="solid"/>
              <a:miter lim="800000"/>
            </a:ln>
            <a:effectLst/>
          </p:spPr>
        </p:cxnSp>
        <p:cxnSp>
          <p:nvCxnSpPr>
            <p:cNvPr id="201" name="Straight Connector 200">
              <a:extLst>
                <a:ext uri="{FF2B5EF4-FFF2-40B4-BE49-F238E27FC236}">
                  <a16:creationId xmlns:a16="http://schemas.microsoft.com/office/drawing/2014/main" id="{55733E27-08B7-CD4D-ACE9-63D45A6AEBC0}"/>
                </a:ext>
              </a:extLst>
            </p:cNvPr>
            <p:cNvCxnSpPr>
              <a:stCxn id="70" idx="7"/>
              <a:endCxn id="53" idx="3"/>
            </p:cNvCxnSpPr>
            <p:nvPr/>
          </p:nvCxnSpPr>
          <p:spPr>
            <a:xfrm flipV="1">
              <a:off x="4915472" y="2914442"/>
              <a:ext cx="497388" cy="435486"/>
            </a:xfrm>
            <a:prstGeom prst="line">
              <a:avLst/>
            </a:prstGeom>
            <a:noFill/>
            <a:ln w="19050" cap="flat" cmpd="sng" algn="ctr">
              <a:solidFill>
                <a:sysClr val="windowText" lastClr="000000"/>
              </a:solidFill>
              <a:prstDash val="solid"/>
              <a:miter lim="800000"/>
            </a:ln>
            <a:effectLst/>
          </p:spPr>
        </p:cxnSp>
        <p:cxnSp>
          <p:nvCxnSpPr>
            <p:cNvPr id="202" name="Straight Connector 201">
              <a:extLst>
                <a:ext uri="{FF2B5EF4-FFF2-40B4-BE49-F238E27FC236}">
                  <a16:creationId xmlns:a16="http://schemas.microsoft.com/office/drawing/2014/main" id="{96606407-A7E0-884E-8BAB-7185BEBFB371}"/>
                </a:ext>
              </a:extLst>
            </p:cNvPr>
            <p:cNvCxnSpPr>
              <a:stCxn id="547" idx="0"/>
            </p:cNvCxnSpPr>
            <p:nvPr/>
          </p:nvCxnSpPr>
          <p:spPr>
            <a:xfrm flipV="1">
              <a:off x="5376863" y="2936876"/>
              <a:ext cx="58737" cy="225425"/>
            </a:xfrm>
            <a:prstGeom prst="line">
              <a:avLst/>
            </a:prstGeom>
            <a:noFill/>
            <a:ln w="19050" cap="flat" cmpd="sng" algn="ctr">
              <a:solidFill>
                <a:sysClr val="windowText" lastClr="000000"/>
              </a:solidFill>
              <a:prstDash val="solid"/>
              <a:miter lim="800000"/>
            </a:ln>
            <a:effectLst/>
          </p:spPr>
        </p:cxnSp>
        <p:cxnSp>
          <p:nvCxnSpPr>
            <p:cNvPr id="203" name="Straight Connector 202">
              <a:extLst>
                <a:ext uri="{FF2B5EF4-FFF2-40B4-BE49-F238E27FC236}">
                  <a16:creationId xmlns:a16="http://schemas.microsoft.com/office/drawing/2014/main" id="{4FD93EAD-C84D-804F-9BA6-B93056360B7A}"/>
                </a:ext>
              </a:extLst>
            </p:cNvPr>
            <p:cNvCxnSpPr>
              <a:stCxn id="547" idx="1"/>
              <a:endCxn id="51" idx="5"/>
            </p:cNvCxnSpPr>
            <p:nvPr/>
          </p:nvCxnSpPr>
          <p:spPr>
            <a:xfrm flipH="1" flipV="1">
              <a:off x="5011768" y="2755915"/>
              <a:ext cx="269679" cy="445443"/>
            </a:xfrm>
            <a:prstGeom prst="line">
              <a:avLst/>
            </a:prstGeom>
            <a:noFill/>
            <a:ln w="19050" cap="flat" cmpd="sng" algn="ctr">
              <a:solidFill>
                <a:sysClr val="windowText" lastClr="000000"/>
              </a:solidFill>
              <a:prstDash val="solid"/>
              <a:miter lim="800000"/>
            </a:ln>
            <a:effectLst/>
          </p:spPr>
        </p:cxnSp>
        <p:cxnSp>
          <p:nvCxnSpPr>
            <p:cNvPr id="204" name="Straight Connector 203">
              <a:extLst>
                <a:ext uri="{FF2B5EF4-FFF2-40B4-BE49-F238E27FC236}">
                  <a16:creationId xmlns:a16="http://schemas.microsoft.com/office/drawing/2014/main" id="{6D8175CF-389D-AE4B-B57A-756639864E75}"/>
                </a:ext>
              </a:extLst>
            </p:cNvPr>
            <p:cNvCxnSpPr>
              <a:endCxn id="52" idx="5"/>
            </p:cNvCxnSpPr>
            <p:nvPr/>
          </p:nvCxnSpPr>
          <p:spPr>
            <a:xfrm flipH="1" flipV="1">
              <a:off x="4820421" y="3043685"/>
              <a:ext cx="538979" cy="261490"/>
            </a:xfrm>
            <a:prstGeom prst="line">
              <a:avLst/>
            </a:prstGeom>
            <a:noFill/>
            <a:ln w="19050" cap="flat" cmpd="sng" algn="ctr">
              <a:solidFill>
                <a:sysClr val="windowText" lastClr="000000"/>
              </a:solidFill>
              <a:prstDash val="solid"/>
              <a:miter lim="800000"/>
            </a:ln>
            <a:effectLst/>
          </p:spPr>
        </p:cxnSp>
        <p:cxnSp>
          <p:nvCxnSpPr>
            <p:cNvPr id="205" name="Straight Connector 204">
              <a:extLst>
                <a:ext uri="{FF2B5EF4-FFF2-40B4-BE49-F238E27FC236}">
                  <a16:creationId xmlns:a16="http://schemas.microsoft.com/office/drawing/2014/main" id="{0C192F43-E1BA-1143-BB69-F1D17A7E30B3}"/>
                </a:ext>
              </a:extLst>
            </p:cNvPr>
            <p:cNvCxnSpPr>
              <a:stCxn id="52" idx="0"/>
              <a:endCxn id="51" idx="3"/>
            </p:cNvCxnSpPr>
            <p:nvPr/>
          </p:nvCxnSpPr>
          <p:spPr>
            <a:xfrm flipV="1">
              <a:off x="4781074" y="2755915"/>
              <a:ext cx="106673" cy="192074"/>
            </a:xfrm>
            <a:prstGeom prst="line">
              <a:avLst/>
            </a:prstGeom>
            <a:noFill/>
            <a:ln w="19050" cap="flat" cmpd="sng" algn="ctr">
              <a:solidFill>
                <a:sysClr val="windowText" lastClr="000000"/>
              </a:solidFill>
              <a:prstDash val="solid"/>
              <a:miter lim="800000"/>
            </a:ln>
            <a:effectLst/>
          </p:spPr>
        </p:cxnSp>
        <p:cxnSp>
          <p:nvCxnSpPr>
            <p:cNvPr id="206" name="Straight Connector 205">
              <a:extLst>
                <a:ext uri="{FF2B5EF4-FFF2-40B4-BE49-F238E27FC236}">
                  <a16:creationId xmlns:a16="http://schemas.microsoft.com/office/drawing/2014/main" id="{26AB40B2-E2A4-894C-86A5-E9DDC0DBD105}"/>
                </a:ext>
              </a:extLst>
            </p:cNvPr>
            <p:cNvCxnSpPr>
              <a:stCxn id="52" idx="1"/>
              <a:endCxn id="21" idx="5"/>
            </p:cNvCxnSpPr>
            <p:nvPr/>
          </p:nvCxnSpPr>
          <p:spPr>
            <a:xfrm flipH="1" flipV="1">
              <a:off x="4605080" y="2662328"/>
              <a:ext cx="136646" cy="302080"/>
            </a:xfrm>
            <a:prstGeom prst="line">
              <a:avLst/>
            </a:prstGeom>
            <a:noFill/>
            <a:ln w="19050" cap="flat" cmpd="sng" algn="ctr">
              <a:solidFill>
                <a:sysClr val="windowText" lastClr="000000"/>
              </a:solidFill>
              <a:prstDash val="solid"/>
              <a:miter lim="800000"/>
            </a:ln>
            <a:effectLst/>
          </p:spPr>
        </p:cxnSp>
        <p:cxnSp>
          <p:nvCxnSpPr>
            <p:cNvPr id="207" name="Straight Connector 206">
              <a:extLst>
                <a:ext uri="{FF2B5EF4-FFF2-40B4-BE49-F238E27FC236}">
                  <a16:creationId xmlns:a16="http://schemas.microsoft.com/office/drawing/2014/main" id="{95E4709D-E12D-4D46-8AED-B5145E07EFC4}"/>
                </a:ext>
              </a:extLst>
            </p:cNvPr>
            <p:cNvCxnSpPr>
              <a:stCxn id="545" idx="4"/>
              <a:endCxn id="21" idx="4"/>
            </p:cNvCxnSpPr>
            <p:nvPr/>
          </p:nvCxnSpPr>
          <p:spPr>
            <a:xfrm flipV="1">
              <a:off x="4409282" y="2695573"/>
              <a:ext cx="114696" cy="438152"/>
            </a:xfrm>
            <a:prstGeom prst="line">
              <a:avLst/>
            </a:prstGeom>
            <a:noFill/>
            <a:ln w="19050" cap="flat" cmpd="sng" algn="ctr">
              <a:solidFill>
                <a:sysClr val="windowText" lastClr="000000"/>
              </a:solidFill>
              <a:prstDash val="solid"/>
              <a:miter lim="800000"/>
            </a:ln>
            <a:effectLst/>
          </p:spPr>
        </p:cxnSp>
        <p:cxnSp>
          <p:nvCxnSpPr>
            <p:cNvPr id="208" name="Straight Connector 207">
              <a:extLst>
                <a:ext uri="{FF2B5EF4-FFF2-40B4-BE49-F238E27FC236}">
                  <a16:creationId xmlns:a16="http://schemas.microsoft.com/office/drawing/2014/main" id="{E604224C-AE3C-CD40-823F-003A990151A7}"/>
                </a:ext>
              </a:extLst>
            </p:cNvPr>
            <p:cNvCxnSpPr>
              <a:stCxn id="545" idx="1"/>
              <a:endCxn id="45" idx="5"/>
            </p:cNvCxnSpPr>
            <p:nvPr/>
          </p:nvCxnSpPr>
          <p:spPr>
            <a:xfrm flipH="1" flipV="1">
              <a:off x="3931104" y="2769687"/>
              <a:ext cx="399040" cy="170271"/>
            </a:xfrm>
            <a:prstGeom prst="line">
              <a:avLst/>
            </a:prstGeom>
            <a:noFill/>
            <a:ln w="19050" cap="flat" cmpd="sng" algn="ctr">
              <a:solidFill>
                <a:sysClr val="windowText" lastClr="000000"/>
              </a:solidFill>
              <a:prstDash val="solid"/>
              <a:miter lim="800000"/>
            </a:ln>
            <a:effectLst/>
          </p:spPr>
        </p:cxnSp>
        <p:cxnSp>
          <p:nvCxnSpPr>
            <p:cNvPr id="209" name="Straight Connector 208">
              <a:extLst>
                <a:ext uri="{FF2B5EF4-FFF2-40B4-BE49-F238E27FC236}">
                  <a16:creationId xmlns:a16="http://schemas.microsoft.com/office/drawing/2014/main" id="{37EDF03A-2FC9-8746-909F-89310C1AD378}"/>
                </a:ext>
              </a:extLst>
            </p:cNvPr>
            <p:cNvCxnSpPr>
              <a:stCxn id="545" idx="0"/>
              <a:endCxn id="48" idx="4"/>
            </p:cNvCxnSpPr>
            <p:nvPr/>
          </p:nvCxnSpPr>
          <p:spPr>
            <a:xfrm flipH="1" flipV="1">
              <a:off x="4284311" y="2206625"/>
              <a:ext cx="124971" cy="700088"/>
            </a:xfrm>
            <a:prstGeom prst="line">
              <a:avLst/>
            </a:prstGeom>
            <a:noFill/>
            <a:ln w="19050" cap="flat" cmpd="sng" algn="ctr">
              <a:solidFill>
                <a:sysClr val="windowText" lastClr="000000"/>
              </a:solidFill>
              <a:prstDash val="solid"/>
              <a:miter lim="800000"/>
            </a:ln>
            <a:effectLst/>
          </p:spPr>
        </p:cxnSp>
        <p:cxnSp>
          <p:nvCxnSpPr>
            <p:cNvPr id="210" name="Straight Connector 209">
              <a:extLst>
                <a:ext uri="{FF2B5EF4-FFF2-40B4-BE49-F238E27FC236}">
                  <a16:creationId xmlns:a16="http://schemas.microsoft.com/office/drawing/2014/main" id="{DA73DA2E-BFAD-1D4F-8A04-70013D87F71A}"/>
                </a:ext>
              </a:extLst>
            </p:cNvPr>
            <p:cNvCxnSpPr>
              <a:stCxn id="67" idx="0"/>
              <a:endCxn id="48" idx="4"/>
            </p:cNvCxnSpPr>
            <p:nvPr/>
          </p:nvCxnSpPr>
          <p:spPr>
            <a:xfrm flipV="1">
              <a:off x="3953932" y="2206625"/>
              <a:ext cx="330379" cy="935024"/>
            </a:xfrm>
            <a:prstGeom prst="line">
              <a:avLst/>
            </a:prstGeom>
            <a:noFill/>
            <a:ln w="19050" cap="flat" cmpd="sng" algn="ctr">
              <a:solidFill>
                <a:sysClr val="windowText" lastClr="000000"/>
              </a:solidFill>
              <a:prstDash val="solid"/>
              <a:miter lim="800000"/>
            </a:ln>
            <a:effectLst/>
          </p:spPr>
        </p:cxnSp>
        <p:cxnSp>
          <p:nvCxnSpPr>
            <p:cNvPr id="211" name="Straight Connector 210">
              <a:extLst>
                <a:ext uri="{FF2B5EF4-FFF2-40B4-BE49-F238E27FC236}">
                  <a16:creationId xmlns:a16="http://schemas.microsoft.com/office/drawing/2014/main" id="{CECA08E1-0D83-2941-A313-429A48C27586}"/>
                </a:ext>
              </a:extLst>
            </p:cNvPr>
            <p:cNvCxnSpPr>
              <a:stCxn id="545" idx="1"/>
            </p:cNvCxnSpPr>
            <p:nvPr/>
          </p:nvCxnSpPr>
          <p:spPr>
            <a:xfrm flipH="1" flipV="1">
              <a:off x="3981450" y="2244725"/>
              <a:ext cx="348694" cy="695233"/>
            </a:xfrm>
            <a:prstGeom prst="line">
              <a:avLst/>
            </a:prstGeom>
            <a:noFill/>
            <a:ln w="19050" cap="flat" cmpd="sng" algn="ctr">
              <a:solidFill>
                <a:sysClr val="windowText" lastClr="000000"/>
              </a:solidFill>
              <a:prstDash val="solid"/>
              <a:miter lim="800000"/>
            </a:ln>
            <a:effectLst/>
          </p:spPr>
        </p:cxnSp>
        <p:cxnSp>
          <p:nvCxnSpPr>
            <p:cNvPr id="212" name="Straight Connector 211">
              <a:extLst>
                <a:ext uri="{FF2B5EF4-FFF2-40B4-BE49-F238E27FC236}">
                  <a16:creationId xmlns:a16="http://schemas.microsoft.com/office/drawing/2014/main" id="{8A0F108E-9CFB-6D4E-A89F-721AFF7BCB4D}"/>
                </a:ext>
              </a:extLst>
            </p:cNvPr>
            <p:cNvCxnSpPr>
              <a:stCxn id="45" idx="0"/>
            </p:cNvCxnSpPr>
            <p:nvPr/>
          </p:nvCxnSpPr>
          <p:spPr>
            <a:xfrm flipV="1">
              <a:off x="3866178" y="2247901"/>
              <a:ext cx="77172" cy="368325"/>
            </a:xfrm>
            <a:prstGeom prst="line">
              <a:avLst/>
            </a:prstGeom>
            <a:noFill/>
            <a:ln w="19050" cap="flat" cmpd="sng" algn="ctr">
              <a:solidFill>
                <a:sysClr val="windowText" lastClr="000000"/>
              </a:solidFill>
              <a:prstDash val="solid"/>
              <a:miter lim="800000"/>
            </a:ln>
            <a:effectLst/>
          </p:spPr>
        </p:cxnSp>
        <p:cxnSp>
          <p:nvCxnSpPr>
            <p:cNvPr id="213" name="Straight Connector 212">
              <a:extLst>
                <a:ext uri="{FF2B5EF4-FFF2-40B4-BE49-F238E27FC236}">
                  <a16:creationId xmlns:a16="http://schemas.microsoft.com/office/drawing/2014/main" id="{56F8D385-0279-7842-B19E-E084BD95D051}"/>
                </a:ext>
              </a:extLst>
            </p:cNvPr>
            <p:cNvCxnSpPr>
              <a:stCxn id="45" idx="7"/>
              <a:endCxn id="48" idx="3"/>
            </p:cNvCxnSpPr>
            <p:nvPr/>
          </p:nvCxnSpPr>
          <p:spPr>
            <a:xfrm flipV="1">
              <a:off x="3931104" y="2173380"/>
              <a:ext cx="272104" cy="469176"/>
            </a:xfrm>
            <a:prstGeom prst="line">
              <a:avLst/>
            </a:prstGeom>
            <a:noFill/>
            <a:ln w="19050" cap="flat" cmpd="sng" algn="ctr">
              <a:solidFill>
                <a:sysClr val="windowText" lastClr="000000"/>
              </a:solidFill>
              <a:prstDash val="solid"/>
              <a:miter lim="800000"/>
            </a:ln>
            <a:effectLst/>
          </p:spPr>
        </p:cxnSp>
        <p:cxnSp>
          <p:nvCxnSpPr>
            <p:cNvPr id="214" name="Straight Connector 213">
              <a:extLst>
                <a:ext uri="{FF2B5EF4-FFF2-40B4-BE49-F238E27FC236}">
                  <a16:creationId xmlns:a16="http://schemas.microsoft.com/office/drawing/2014/main" id="{0C3C0FD1-D7A6-F049-870C-E13B6A15335C}"/>
                </a:ext>
              </a:extLst>
            </p:cNvPr>
            <p:cNvCxnSpPr>
              <a:stCxn id="45" idx="6"/>
              <a:endCxn id="21" idx="2"/>
            </p:cNvCxnSpPr>
            <p:nvPr/>
          </p:nvCxnSpPr>
          <p:spPr>
            <a:xfrm flipV="1">
              <a:off x="3957998" y="2582067"/>
              <a:ext cx="451283" cy="124055"/>
            </a:xfrm>
            <a:prstGeom prst="line">
              <a:avLst/>
            </a:prstGeom>
            <a:noFill/>
            <a:ln w="19050" cap="flat" cmpd="sng" algn="ctr">
              <a:solidFill>
                <a:sysClr val="windowText" lastClr="000000"/>
              </a:solidFill>
              <a:prstDash val="solid"/>
              <a:miter lim="800000"/>
            </a:ln>
            <a:effectLst/>
          </p:spPr>
        </p:cxnSp>
        <p:cxnSp>
          <p:nvCxnSpPr>
            <p:cNvPr id="215" name="Straight Connector 214">
              <a:extLst>
                <a:ext uri="{FF2B5EF4-FFF2-40B4-BE49-F238E27FC236}">
                  <a16:creationId xmlns:a16="http://schemas.microsoft.com/office/drawing/2014/main" id="{1347D701-D972-C94E-B0AF-71F56C769873}"/>
                </a:ext>
              </a:extLst>
            </p:cNvPr>
            <p:cNvCxnSpPr>
              <a:stCxn id="21" idx="0"/>
              <a:endCxn id="48" idx="5"/>
            </p:cNvCxnSpPr>
            <p:nvPr/>
          </p:nvCxnSpPr>
          <p:spPr>
            <a:xfrm flipH="1" flipV="1">
              <a:off x="4365413" y="2173380"/>
              <a:ext cx="158565" cy="295181"/>
            </a:xfrm>
            <a:prstGeom prst="line">
              <a:avLst/>
            </a:prstGeom>
            <a:noFill/>
            <a:ln w="19050" cap="flat" cmpd="sng" algn="ctr">
              <a:solidFill>
                <a:sysClr val="windowText" lastClr="000000"/>
              </a:solidFill>
              <a:prstDash val="solid"/>
              <a:miter lim="800000"/>
            </a:ln>
            <a:effectLst/>
          </p:spPr>
        </p:cxnSp>
        <p:cxnSp>
          <p:nvCxnSpPr>
            <p:cNvPr id="216" name="Straight Connector 215">
              <a:extLst>
                <a:ext uri="{FF2B5EF4-FFF2-40B4-BE49-F238E27FC236}">
                  <a16:creationId xmlns:a16="http://schemas.microsoft.com/office/drawing/2014/main" id="{D5ADA2C6-AE53-9E43-9429-531E7D86D0C5}"/>
                </a:ext>
              </a:extLst>
            </p:cNvPr>
            <p:cNvCxnSpPr>
              <a:stCxn id="21" idx="0"/>
              <a:endCxn id="49" idx="4"/>
            </p:cNvCxnSpPr>
            <p:nvPr/>
          </p:nvCxnSpPr>
          <p:spPr>
            <a:xfrm flipV="1">
              <a:off x="4523978" y="1876827"/>
              <a:ext cx="7746" cy="591734"/>
            </a:xfrm>
            <a:prstGeom prst="line">
              <a:avLst/>
            </a:prstGeom>
            <a:noFill/>
            <a:ln w="19050" cap="flat" cmpd="sng" algn="ctr">
              <a:solidFill>
                <a:sysClr val="windowText" lastClr="000000"/>
              </a:solidFill>
              <a:prstDash val="solid"/>
              <a:miter lim="800000"/>
            </a:ln>
            <a:effectLst/>
          </p:spPr>
        </p:cxnSp>
        <p:cxnSp>
          <p:nvCxnSpPr>
            <p:cNvPr id="217" name="Straight Connector 216">
              <a:extLst>
                <a:ext uri="{FF2B5EF4-FFF2-40B4-BE49-F238E27FC236}">
                  <a16:creationId xmlns:a16="http://schemas.microsoft.com/office/drawing/2014/main" id="{0E928F43-8B6B-6A4B-9E92-5732AFC0DD8F}"/>
                </a:ext>
              </a:extLst>
            </p:cNvPr>
            <p:cNvCxnSpPr>
              <a:stCxn id="21" idx="7"/>
              <a:endCxn id="50" idx="3"/>
            </p:cNvCxnSpPr>
            <p:nvPr/>
          </p:nvCxnSpPr>
          <p:spPr>
            <a:xfrm flipV="1">
              <a:off x="4605080" y="2301228"/>
              <a:ext cx="62197" cy="200578"/>
            </a:xfrm>
            <a:prstGeom prst="line">
              <a:avLst/>
            </a:prstGeom>
            <a:noFill/>
            <a:ln w="19050" cap="flat" cmpd="sng" algn="ctr">
              <a:solidFill>
                <a:sysClr val="windowText" lastClr="000000"/>
              </a:solidFill>
              <a:prstDash val="solid"/>
              <a:miter lim="800000"/>
            </a:ln>
            <a:effectLst/>
          </p:spPr>
        </p:cxnSp>
        <p:cxnSp>
          <p:nvCxnSpPr>
            <p:cNvPr id="218" name="Straight Connector 217">
              <a:extLst>
                <a:ext uri="{FF2B5EF4-FFF2-40B4-BE49-F238E27FC236}">
                  <a16:creationId xmlns:a16="http://schemas.microsoft.com/office/drawing/2014/main" id="{C94EB0DC-5A25-8A45-9AD9-CDD5DF0AD33F}"/>
                </a:ext>
              </a:extLst>
            </p:cNvPr>
            <p:cNvCxnSpPr>
              <a:stCxn id="50" idx="0"/>
            </p:cNvCxnSpPr>
            <p:nvPr/>
          </p:nvCxnSpPr>
          <p:spPr>
            <a:xfrm flipH="1" flipV="1">
              <a:off x="4575176" y="1876426"/>
              <a:ext cx="122572" cy="350109"/>
            </a:xfrm>
            <a:prstGeom prst="line">
              <a:avLst/>
            </a:prstGeom>
            <a:noFill/>
            <a:ln w="19050" cap="flat" cmpd="sng" algn="ctr">
              <a:solidFill>
                <a:sysClr val="windowText" lastClr="000000"/>
              </a:solidFill>
              <a:prstDash val="solid"/>
              <a:miter lim="800000"/>
            </a:ln>
            <a:effectLst/>
          </p:spPr>
        </p:cxnSp>
        <p:cxnSp>
          <p:nvCxnSpPr>
            <p:cNvPr id="219" name="Straight Connector 218">
              <a:extLst>
                <a:ext uri="{FF2B5EF4-FFF2-40B4-BE49-F238E27FC236}">
                  <a16:creationId xmlns:a16="http://schemas.microsoft.com/office/drawing/2014/main" id="{6D0FEBCD-92C5-AF4B-B6D3-67DD094CB43E}"/>
                </a:ext>
              </a:extLst>
            </p:cNvPr>
            <p:cNvCxnSpPr>
              <a:stCxn id="50" idx="7"/>
              <a:endCxn id="22" idx="3"/>
            </p:cNvCxnSpPr>
            <p:nvPr/>
          </p:nvCxnSpPr>
          <p:spPr>
            <a:xfrm flipV="1">
              <a:off x="4728219" y="1982959"/>
              <a:ext cx="314653" cy="256391"/>
            </a:xfrm>
            <a:prstGeom prst="line">
              <a:avLst/>
            </a:prstGeom>
            <a:noFill/>
            <a:ln w="19050" cap="flat" cmpd="sng" algn="ctr">
              <a:solidFill>
                <a:sysClr val="windowText" lastClr="000000"/>
              </a:solidFill>
              <a:prstDash val="solid"/>
              <a:miter lim="800000"/>
            </a:ln>
            <a:effectLst/>
          </p:spPr>
        </p:cxnSp>
        <p:cxnSp>
          <p:nvCxnSpPr>
            <p:cNvPr id="220" name="Straight Connector 219">
              <a:extLst>
                <a:ext uri="{FF2B5EF4-FFF2-40B4-BE49-F238E27FC236}">
                  <a16:creationId xmlns:a16="http://schemas.microsoft.com/office/drawing/2014/main" id="{A77EE876-4168-854F-A222-928AAF93C17F}"/>
                </a:ext>
              </a:extLst>
            </p:cNvPr>
            <p:cNvCxnSpPr>
              <a:stCxn id="51" idx="1"/>
              <a:endCxn id="50" idx="5"/>
            </p:cNvCxnSpPr>
            <p:nvPr/>
          </p:nvCxnSpPr>
          <p:spPr>
            <a:xfrm flipH="1" flipV="1">
              <a:off x="4728219" y="2301228"/>
              <a:ext cx="159528" cy="331053"/>
            </a:xfrm>
            <a:prstGeom prst="line">
              <a:avLst/>
            </a:prstGeom>
            <a:noFill/>
            <a:ln w="19050" cap="flat" cmpd="sng" algn="ctr">
              <a:solidFill>
                <a:sysClr val="windowText" lastClr="000000"/>
              </a:solidFill>
              <a:prstDash val="solid"/>
              <a:miter lim="800000"/>
            </a:ln>
            <a:effectLst/>
          </p:spPr>
        </p:cxnSp>
        <p:cxnSp>
          <p:nvCxnSpPr>
            <p:cNvPr id="221" name="Straight Connector 220">
              <a:extLst>
                <a:ext uri="{FF2B5EF4-FFF2-40B4-BE49-F238E27FC236}">
                  <a16:creationId xmlns:a16="http://schemas.microsoft.com/office/drawing/2014/main" id="{2033653B-2C2F-CE47-BB01-59CCEEA4B1E8}"/>
                </a:ext>
              </a:extLst>
            </p:cNvPr>
            <p:cNvCxnSpPr>
              <a:stCxn id="53" idx="1"/>
              <a:endCxn id="50" idx="6"/>
            </p:cNvCxnSpPr>
            <p:nvPr/>
          </p:nvCxnSpPr>
          <p:spPr>
            <a:xfrm flipH="1" flipV="1">
              <a:off x="4740840" y="2270289"/>
              <a:ext cx="672020" cy="565418"/>
            </a:xfrm>
            <a:prstGeom prst="line">
              <a:avLst/>
            </a:prstGeom>
            <a:noFill/>
            <a:ln w="19050" cap="flat" cmpd="sng" algn="ctr">
              <a:solidFill>
                <a:sysClr val="windowText" lastClr="000000"/>
              </a:solidFill>
              <a:prstDash val="solid"/>
              <a:miter lim="800000"/>
            </a:ln>
            <a:effectLst/>
          </p:spPr>
        </p:cxnSp>
        <p:cxnSp>
          <p:nvCxnSpPr>
            <p:cNvPr id="222" name="Straight Connector 221">
              <a:extLst>
                <a:ext uri="{FF2B5EF4-FFF2-40B4-BE49-F238E27FC236}">
                  <a16:creationId xmlns:a16="http://schemas.microsoft.com/office/drawing/2014/main" id="{4394B034-DF9B-7047-988A-A6D4723A0BE4}"/>
                </a:ext>
              </a:extLst>
            </p:cNvPr>
            <p:cNvCxnSpPr>
              <a:stCxn id="18" idx="4"/>
              <a:endCxn id="53" idx="0"/>
            </p:cNvCxnSpPr>
            <p:nvPr/>
          </p:nvCxnSpPr>
          <p:spPr>
            <a:xfrm flipH="1">
              <a:off x="5455158" y="2413000"/>
              <a:ext cx="178986" cy="406400"/>
            </a:xfrm>
            <a:prstGeom prst="line">
              <a:avLst/>
            </a:prstGeom>
            <a:noFill/>
            <a:ln w="19050" cap="flat" cmpd="sng" algn="ctr">
              <a:solidFill>
                <a:sysClr val="windowText" lastClr="000000"/>
              </a:solidFill>
              <a:prstDash val="solid"/>
              <a:miter lim="800000"/>
            </a:ln>
            <a:effectLst/>
          </p:spPr>
        </p:cxnSp>
        <p:cxnSp>
          <p:nvCxnSpPr>
            <p:cNvPr id="223" name="Straight Connector 222">
              <a:extLst>
                <a:ext uri="{FF2B5EF4-FFF2-40B4-BE49-F238E27FC236}">
                  <a16:creationId xmlns:a16="http://schemas.microsoft.com/office/drawing/2014/main" id="{C7D11762-EE34-5844-B7E2-ADBE7C19CBB2}"/>
                </a:ext>
              </a:extLst>
            </p:cNvPr>
            <p:cNvCxnSpPr>
              <a:stCxn id="18" idx="3"/>
              <a:endCxn id="70" idx="7"/>
            </p:cNvCxnSpPr>
            <p:nvPr/>
          </p:nvCxnSpPr>
          <p:spPr>
            <a:xfrm flipH="1">
              <a:off x="4915472" y="2385567"/>
              <a:ext cx="652518" cy="964361"/>
            </a:xfrm>
            <a:prstGeom prst="line">
              <a:avLst/>
            </a:prstGeom>
            <a:noFill/>
            <a:ln w="19050" cap="flat" cmpd="sng" algn="ctr">
              <a:solidFill>
                <a:sysClr val="windowText" lastClr="000000"/>
              </a:solidFill>
              <a:prstDash val="solid"/>
              <a:miter lim="800000"/>
            </a:ln>
            <a:effectLst/>
          </p:spPr>
        </p:cxnSp>
        <p:cxnSp>
          <p:nvCxnSpPr>
            <p:cNvPr id="224" name="Straight Connector 223">
              <a:extLst>
                <a:ext uri="{FF2B5EF4-FFF2-40B4-BE49-F238E27FC236}">
                  <a16:creationId xmlns:a16="http://schemas.microsoft.com/office/drawing/2014/main" id="{C988A565-04B7-4649-A7E6-E8DAC0E7C7C8}"/>
                </a:ext>
              </a:extLst>
            </p:cNvPr>
            <p:cNvCxnSpPr>
              <a:stCxn id="51" idx="2"/>
              <a:endCxn id="545" idx="7"/>
            </p:cNvCxnSpPr>
            <p:nvPr/>
          </p:nvCxnSpPr>
          <p:spPr>
            <a:xfrm flipH="1">
              <a:off x="4488420" y="2694098"/>
              <a:ext cx="373642" cy="245860"/>
            </a:xfrm>
            <a:prstGeom prst="line">
              <a:avLst/>
            </a:prstGeom>
            <a:noFill/>
            <a:ln w="19050" cap="flat" cmpd="sng" algn="ctr">
              <a:solidFill>
                <a:sysClr val="windowText" lastClr="000000"/>
              </a:solidFill>
              <a:prstDash val="solid"/>
              <a:miter lim="800000"/>
            </a:ln>
            <a:effectLst/>
          </p:spPr>
        </p:cxnSp>
        <p:cxnSp>
          <p:nvCxnSpPr>
            <p:cNvPr id="225" name="Straight Connector 224">
              <a:extLst>
                <a:ext uri="{FF2B5EF4-FFF2-40B4-BE49-F238E27FC236}">
                  <a16:creationId xmlns:a16="http://schemas.microsoft.com/office/drawing/2014/main" id="{DC740DD0-0375-3345-9862-612534EE5AF2}"/>
                </a:ext>
              </a:extLst>
            </p:cNvPr>
            <p:cNvCxnSpPr>
              <a:stCxn id="53" idx="5"/>
              <a:endCxn id="550" idx="1"/>
            </p:cNvCxnSpPr>
            <p:nvPr/>
          </p:nvCxnSpPr>
          <p:spPr>
            <a:xfrm>
              <a:off x="5497455" y="2914442"/>
              <a:ext cx="245072" cy="447220"/>
            </a:xfrm>
            <a:prstGeom prst="line">
              <a:avLst/>
            </a:prstGeom>
            <a:noFill/>
            <a:ln w="19050" cap="flat" cmpd="sng" algn="ctr">
              <a:solidFill>
                <a:sysClr val="windowText" lastClr="000000"/>
              </a:solidFill>
              <a:prstDash val="solid"/>
              <a:miter lim="800000"/>
            </a:ln>
            <a:effectLst/>
          </p:spPr>
        </p:cxnSp>
        <p:cxnSp>
          <p:nvCxnSpPr>
            <p:cNvPr id="226" name="Straight Connector 225">
              <a:extLst>
                <a:ext uri="{FF2B5EF4-FFF2-40B4-BE49-F238E27FC236}">
                  <a16:creationId xmlns:a16="http://schemas.microsoft.com/office/drawing/2014/main" id="{64B0166A-ABBD-7047-9F23-5A984A8E369D}"/>
                </a:ext>
              </a:extLst>
            </p:cNvPr>
            <p:cNvCxnSpPr>
              <a:stCxn id="35" idx="2"/>
              <a:endCxn id="39" idx="6"/>
            </p:cNvCxnSpPr>
            <p:nvPr/>
          </p:nvCxnSpPr>
          <p:spPr>
            <a:xfrm flipH="1" flipV="1">
              <a:off x="3502865" y="2039040"/>
              <a:ext cx="375908" cy="128776"/>
            </a:xfrm>
            <a:prstGeom prst="line">
              <a:avLst/>
            </a:prstGeom>
            <a:noFill/>
            <a:ln w="19050" cap="flat" cmpd="sng" algn="ctr">
              <a:solidFill>
                <a:sysClr val="windowText" lastClr="000000"/>
              </a:solidFill>
              <a:prstDash val="solid"/>
              <a:miter lim="800000"/>
            </a:ln>
            <a:effectLst/>
          </p:spPr>
        </p:cxnSp>
        <p:cxnSp>
          <p:nvCxnSpPr>
            <p:cNvPr id="227" name="Straight Connector 226">
              <a:extLst>
                <a:ext uri="{FF2B5EF4-FFF2-40B4-BE49-F238E27FC236}">
                  <a16:creationId xmlns:a16="http://schemas.microsoft.com/office/drawing/2014/main" id="{1FAAD1CB-3045-E340-8C1C-FADB45E9A1E6}"/>
                </a:ext>
              </a:extLst>
            </p:cNvPr>
            <p:cNvCxnSpPr>
              <a:stCxn id="44" idx="1"/>
              <a:endCxn id="40" idx="5"/>
            </p:cNvCxnSpPr>
            <p:nvPr/>
          </p:nvCxnSpPr>
          <p:spPr>
            <a:xfrm flipH="1" flipV="1">
              <a:off x="3096790" y="2097499"/>
              <a:ext cx="390750" cy="368803"/>
            </a:xfrm>
            <a:prstGeom prst="line">
              <a:avLst/>
            </a:prstGeom>
            <a:noFill/>
            <a:ln w="19050" cap="flat" cmpd="sng" algn="ctr">
              <a:solidFill>
                <a:sysClr val="windowText" lastClr="000000"/>
              </a:solidFill>
              <a:prstDash val="solid"/>
              <a:miter lim="800000"/>
            </a:ln>
            <a:effectLst/>
          </p:spPr>
        </p:cxnSp>
        <p:cxnSp>
          <p:nvCxnSpPr>
            <p:cNvPr id="228" name="Straight Connector 227">
              <a:extLst>
                <a:ext uri="{FF2B5EF4-FFF2-40B4-BE49-F238E27FC236}">
                  <a16:creationId xmlns:a16="http://schemas.microsoft.com/office/drawing/2014/main" id="{5B7B350B-E7AF-1343-9C36-E39108BCA216}"/>
                </a:ext>
              </a:extLst>
            </p:cNvPr>
            <p:cNvCxnSpPr>
              <a:stCxn id="46" idx="0"/>
              <a:endCxn id="40" idx="4"/>
            </p:cNvCxnSpPr>
            <p:nvPr/>
          </p:nvCxnSpPr>
          <p:spPr>
            <a:xfrm flipH="1" flipV="1">
              <a:off x="3033935" y="2124075"/>
              <a:ext cx="113401" cy="634777"/>
            </a:xfrm>
            <a:prstGeom prst="line">
              <a:avLst/>
            </a:prstGeom>
            <a:noFill/>
            <a:ln w="19050" cap="flat" cmpd="sng" algn="ctr">
              <a:solidFill>
                <a:sysClr val="windowText" lastClr="000000"/>
              </a:solidFill>
              <a:prstDash val="solid"/>
              <a:miter lim="800000"/>
            </a:ln>
            <a:effectLst/>
          </p:spPr>
        </p:cxnSp>
        <p:cxnSp>
          <p:nvCxnSpPr>
            <p:cNvPr id="229" name="Straight Connector 228">
              <a:extLst>
                <a:ext uri="{FF2B5EF4-FFF2-40B4-BE49-F238E27FC236}">
                  <a16:creationId xmlns:a16="http://schemas.microsoft.com/office/drawing/2014/main" id="{A1EA38CD-E8A1-DE46-BA12-8B59C2E798F3}"/>
                </a:ext>
              </a:extLst>
            </p:cNvPr>
            <p:cNvCxnSpPr>
              <a:stCxn id="44" idx="2"/>
              <a:endCxn id="47" idx="6"/>
            </p:cNvCxnSpPr>
            <p:nvPr/>
          </p:nvCxnSpPr>
          <p:spPr>
            <a:xfrm flipH="1" flipV="1">
              <a:off x="3064610" y="2452599"/>
              <a:ext cx="395064" cy="74478"/>
            </a:xfrm>
            <a:prstGeom prst="line">
              <a:avLst/>
            </a:prstGeom>
            <a:noFill/>
            <a:ln w="19050" cap="flat" cmpd="sng" algn="ctr">
              <a:solidFill>
                <a:sysClr val="windowText" lastClr="000000"/>
              </a:solidFill>
              <a:prstDash val="solid"/>
              <a:miter lim="800000"/>
            </a:ln>
            <a:effectLst/>
          </p:spPr>
        </p:cxnSp>
        <p:cxnSp>
          <p:nvCxnSpPr>
            <p:cNvPr id="230" name="Straight Connector 229">
              <a:extLst>
                <a:ext uri="{FF2B5EF4-FFF2-40B4-BE49-F238E27FC236}">
                  <a16:creationId xmlns:a16="http://schemas.microsoft.com/office/drawing/2014/main" id="{5455C752-E7BE-AF48-BAA9-205EB3DE7C01}"/>
                </a:ext>
              </a:extLst>
            </p:cNvPr>
            <p:cNvCxnSpPr>
              <a:stCxn id="39" idx="3"/>
              <a:endCxn id="47" idx="7"/>
            </p:cNvCxnSpPr>
            <p:nvPr/>
          </p:nvCxnSpPr>
          <p:spPr>
            <a:xfrm flipH="1">
              <a:off x="3025422" y="2129893"/>
              <a:ext cx="248504" cy="233930"/>
            </a:xfrm>
            <a:prstGeom prst="line">
              <a:avLst/>
            </a:prstGeom>
            <a:noFill/>
            <a:ln w="19050" cap="flat" cmpd="sng" algn="ctr">
              <a:solidFill>
                <a:sysClr val="windowText" lastClr="000000"/>
              </a:solidFill>
              <a:prstDash val="solid"/>
              <a:miter lim="800000"/>
            </a:ln>
            <a:effectLst/>
          </p:spPr>
        </p:cxnSp>
        <p:cxnSp>
          <p:nvCxnSpPr>
            <p:cNvPr id="231" name="Straight Connector 230">
              <a:extLst>
                <a:ext uri="{FF2B5EF4-FFF2-40B4-BE49-F238E27FC236}">
                  <a16:creationId xmlns:a16="http://schemas.microsoft.com/office/drawing/2014/main" id="{623D55A3-C7BE-4F46-B420-2110463CEB6F}"/>
                </a:ext>
              </a:extLst>
            </p:cNvPr>
            <p:cNvCxnSpPr>
              <a:stCxn id="44" idx="3"/>
              <a:endCxn id="46" idx="7"/>
            </p:cNvCxnSpPr>
            <p:nvPr/>
          </p:nvCxnSpPr>
          <p:spPr>
            <a:xfrm flipH="1">
              <a:off x="3214609" y="2587851"/>
              <a:ext cx="272931" cy="196175"/>
            </a:xfrm>
            <a:prstGeom prst="line">
              <a:avLst/>
            </a:prstGeom>
            <a:noFill/>
            <a:ln w="19050" cap="flat" cmpd="sng" algn="ctr">
              <a:solidFill>
                <a:sysClr val="windowText" lastClr="000000"/>
              </a:solidFill>
              <a:prstDash val="solid"/>
              <a:miter lim="800000"/>
            </a:ln>
            <a:effectLst/>
          </p:spPr>
        </p:cxnSp>
        <p:cxnSp>
          <p:nvCxnSpPr>
            <p:cNvPr id="232" name="Straight Connector 231">
              <a:extLst>
                <a:ext uri="{FF2B5EF4-FFF2-40B4-BE49-F238E27FC236}">
                  <a16:creationId xmlns:a16="http://schemas.microsoft.com/office/drawing/2014/main" id="{A02978F2-E14F-CF4B-8B0D-270DC1B51EFE}"/>
                </a:ext>
              </a:extLst>
            </p:cNvPr>
            <p:cNvCxnSpPr>
              <a:stCxn id="39" idx="4"/>
              <a:endCxn id="44" idx="0"/>
            </p:cNvCxnSpPr>
            <p:nvPr/>
          </p:nvCxnSpPr>
          <p:spPr>
            <a:xfrm>
              <a:off x="3368756" y="2167525"/>
              <a:ext cx="186058" cy="273603"/>
            </a:xfrm>
            <a:prstGeom prst="line">
              <a:avLst/>
            </a:prstGeom>
            <a:noFill/>
            <a:ln w="19050" cap="flat" cmpd="sng" algn="ctr">
              <a:solidFill>
                <a:sysClr val="windowText" lastClr="000000"/>
              </a:solidFill>
              <a:prstDash val="solid"/>
              <a:miter lim="800000"/>
            </a:ln>
            <a:effectLst/>
          </p:spPr>
        </p:cxnSp>
        <p:cxnSp>
          <p:nvCxnSpPr>
            <p:cNvPr id="233" name="Straight Connector 232">
              <a:extLst>
                <a:ext uri="{FF2B5EF4-FFF2-40B4-BE49-F238E27FC236}">
                  <a16:creationId xmlns:a16="http://schemas.microsoft.com/office/drawing/2014/main" id="{A023E5AA-3CED-E549-B4FF-4D59E9F1E11D}"/>
                </a:ext>
              </a:extLst>
            </p:cNvPr>
            <p:cNvCxnSpPr>
              <a:stCxn id="43" idx="4"/>
              <a:endCxn id="44" idx="0"/>
            </p:cNvCxnSpPr>
            <p:nvPr/>
          </p:nvCxnSpPr>
          <p:spPr>
            <a:xfrm flipH="1">
              <a:off x="3554814" y="1872294"/>
              <a:ext cx="204087" cy="568834"/>
            </a:xfrm>
            <a:prstGeom prst="line">
              <a:avLst/>
            </a:prstGeom>
            <a:noFill/>
            <a:ln w="19050" cap="flat" cmpd="sng" algn="ctr">
              <a:solidFill>
                <a:sysClr val="windowText" lastClr="000000"/>
              </a:solidFill>
              <a:prstDash val="solid"/>
              <a:miter lim="800000"/>
            </a:ln>
            <a:effectLst/>
          </p:spPr>
        </p:cxnSp>
        <p:cxnSp>
          <p:nvCxnSpPr>
            <p:cNvPr id="234" name="Straight Connector 233">
              <a:extLst>
                <a:ext uri="{FF2B5EF4-FFF2-40B4-BE49-F238E27FC236}">
                  <a16:creationId xmlns:a16="http://schemas.microsoft.com/office/drawing/2014/main" id="{830295BC-D5B4-E140-9CC5-61156ECB8E8E}"/>
                </a:ext>
              </a:extLst>
            </p:cNvPr>
            <p:cNvCxnSpPr>
              <a:stCxn id="35" idx="3"/>
              <a:endCxn id="44" idx="7"/>
            </p:cNvCxnSpPr>
            <p:nvPr/>
          </p:nvCxnSpPr>
          <p:spPr>
            <a:xfrm flipH="1">
              <a:off x="3622087" y="2220012"/>
              <a:ext cx="278722" cy="246290"/>
            </a:xfrm>
            <a:prstGeom prst="line">
              <a:avLst/>
            </a:prstGeom>
            <a:noFill/>
            <a:ln w="19050" cap="flat" cmpd="sng" algn="ctr">
              <a:solidFill>
                <a:sysClr val="windowText" lastClr="000000"/>
              </a:solidFill>
              <a:prstDash val="solid"/>
              <a:miter lim="800000"/>
            </a:ln>
            <a:effectLst/>
          </p:spPr>
        </p:cxnSp>
        <p:cxnSp>
          <p:nvCxnSpPr>
            <p:cNvPr id="235" name="Straight Connector 234">
              <a:extLst>
                <a:ext uri="{FF2B5EF4-FFF2-40B4-BE49-F238E27FC236}">
                  <a16:creationId xmlns:a16="http://schemas.microsoft.com/office/drawing/2014/main" id="{F4373C59-AE23-0D4F-9B0F-FD5E972B3C6A}"/>
                </a:ext>
              </a:extLst>
            </p:cNvPr>
            <p:cNvCxnSpPr>
              <a:stCxn id="78" idx="3"/>
              <a:endCxn id="82" idx="0"/>
            </p:cNvCxnSpPr>
            <p:nvPr/>
          </p:nvCxnSpPr>
          <p:spPr>
            <a:xfrm flipH="1">
              <a:off x="6415133" y="3909181"/>
              <a:ext cx="126563" cy="556910"/>
            </a:xfrm>
            <a:prstGeom prst="line">
              <a:avLst/>
            </a:prstGeom>
            <a:noFill/>
            <a:ln w="19050" cap="flat" cmpd="sng" algn="ctr">
              <a:solidFill>
                <a:sysClr val="windowText" lastClr="000000"/>
              </a:solidFill>
              <a:prstDash val="solid"/>
              <a:miter lim="800000"/>
            </a:ln>
            <a:effectLst/>
          </p:spPr>
        </p:cxnSp>
        <p:cxnSp>
          <p:nvCxnSpPr>
            <p:cNvPr id="236" name="Straight Connector 235">
              <a:extLst>
                <a:ext uri="{FF2B5EF4-FFF2-40B4-BE49-F238E27FC236}">
                  <a16:creationId xmlns:a16="http://schemas.microsoft.com/office/drawing/2014/main" id="{62F9D008-7475-274D-9632-C2A6D4FB3D56}"/>
                </a:ext>
              </a:extLst>
            </p:cNvPr>
            <p:cNvCxnSpPr>
              <a:stCxn id="79" idx="3"/>
              <a:endCxn id="82" idx="7"/>
            </p:cNvCxnSpPr>
            <p:nvPr/>
          </p:nvCxnSpPr>
          <p:spPr>
            <a:xfrm flipH="1">
              <a:off x="6507703" y="4257670"/>
              <a:ext cx="383816" cy="246652"/>
            </a:xfrm>
            <a:prstGeom prst="line">
              <a:avLst/>
            </a:prstGeom>
            <a:noFill/>
            <a:ln w="19050" cap="flat" cmpd="sng" algn="ctr">
              <a:solidFill>
                <a:sysClr val="windowText" lastClr="000000"/>
              </a:solidFill>
              <a:prstDash val="solid"/>
              <a:miter lim="800000"/>
            </a:ln>
            <a:effectLst/>
          </p:spPr>
        </p:cxnSp>
        <p:cxnSp>
          <p:nvCxnSpPr>
            <p:cNvPr id="237" name="Straight Connector 236">
              <a:extLst>
                <a:ext uri="{FF2B5EF4-FFF2-40B4-BE49-F238E27FC236}">
                  <a16:creationId xmlns:a16="http://schemas.microsoft.com/office/drawing/2014/main" id="{92422FE7-8ECC-B444-AB7D-1F69DCFAB222}"/>
                </a:ext>
              </a:extLst>
            </p:cNvPr>
            <p:cNvCxnSpPr>
              <a:stCxn id="79" idx="3"/>
              <a:endCxn id="92" idx="7"/>
            </p:cNvCxnSpPr>
            <p:nvPr/>
          </p:nvCxnSpPr>
          <p:spPr>
            <a:xfrm flipH="1">
              <a:off x="6346491" y="4257670"/>
              <a:ext cx="545028" cy="963288"/>
            </a:xfrm>
            <a:prstGeom prst="line">
              <a:avLst/>
            </a:prstGeom>
            <a:noFill/>
            <a:ln w="19050" cap="flat" cmpd="sng" algn="ctr">
              <a:solidFill>
                <a:sysClr val="windowText" lastClr="000000"/>
              </a:solidFill>
              <a:prstDash val="solid"/>
              <a:miter lim="800000"/>
            </a:ln>
            <a:effectLst/>
          </p:spPr>
        </p:cxnSp>
        <p:cxnSp>
          <p:nvCxnSpPr>
            <p:cNvPr id="238" name="Straight Connector 237">
              <a:extLst>
                <a:ext uri="{FF2B5EF4-FFF2-40B4-BE49-F238E27FC236}">
                  <a16:creationId xmlns:a16="http://schemas.microsoft.com/office/drawing/2014/main" id="{D548C98A-CBAC-E14D-988A-4576B9883366}"/>
                </a:ext>
              </a:extLst>
            </p:cNvPr>
            <p:cNvCxnSpPr>
              <a:stCxn id="84" idx="2"/>
              <a:endCxn id="83" idx="6"/>
            </p:cNvCxnSpPr>
            <p:nvPr/>
          </p:nvCxnSpPr>
          <p:spPr>
            <a:xfrm flipH="1">
              <a:off x="6286363" y="4865856"/>
              <a:ext cx="475473" cy="91880"/>
            </a:xfrm>
            <a:prstGeom prst="line">
              <a:avLst/>
            </a:prstGeom>
            <a:noFill/>
            <a:ln w="19050" cap="flat" cmpd="sng" algn="ctr">
              <a:solidFill>
                <a:sysClr val="windowText" lastClr="000000"/>
              </a:solidFill>
              <a:prstDash val="solid"/>
              <a:miter lim="800000"/>
            </a:ln>
            <a:effectLst/>
          </p:spPr>
        </p:cxnSp>
        <p:cxnSp>
          <p:nvCxnSpPr>
            <p:cNvPr id="239" name="Straight Connector 238">
              <a:extLst>
                <a:ext uri="{FF2B5EF4-FFF2-40B4-BE49-F238E27FC236}">
                  <a16:creationId xmlns:a16="http://schemas.microsoft.com/office/drawing/2014/main" id="{ABE124C4-91CA-104B-88C5-64186A769582}"/>
                </a:ext>
              </a:extLst>
            </p:cNvPr>
            <p:cNvCxnSpPr>
              <a:stCxn id="86" idx="2"/>
              <a:endCxn id="85" idx="6"/>
            </p:cNvCxnSpPr>
            <p:nvPr/>
          </p:nvCxnSpPr>
          <p:spPr>
            <a:xfrm flipH="1">
              <a:off x="7127038" y="4538773"/>
              <a:ext cx="289513" cy="123516"/>
            </a:xfrm>
            <a:prstGeom prst="line">
              <a:avLst/>
            </a:prstGeom>
            <a:noFill/>
            <a:ln w="19050" cap="flat" cmpd="sng" algn="ctr">
              <a:solidFill>
                <a:sysClr val="windowText" lastClr="000000"/>
              </a:solidFill>
              <a:prstDash val="solid"/>
              <a:miter lim="800000"/>
            </a:ln>
            <a:effectLst/>
          </p:spPr>
        </p:cxnSp>
        <p:cxnSp>
          <p:nvCxnSpPr>
            <p:cNvPr id="240" name="Straight Connector 239">
              <a:extLst>
                <a:ext uri="{FF2B5EF4-FFF2-40B4-BE49-F238E27FC236}">
                  <a16:creationId xmlns:a16="http://schemas.microsoft.com/office/drawing/2014/main" id="{FBBEF76E-1D45-A14C-9CE2-097B56F12453}"/>
                </a:ext>
              </a:extLst>
            </p:cNvPr>
            <p:cNvCxnSpPr>
              <a:endCxn id="85" idx="6"/>
            </p:cNvCxnSpPr>
            <p:nvPr/>
          </p:nvCxnSpPr>
          <p:spPr>
            <a:xfrm flipH="1" flipV="1">
              <a:off x="7127038" y="4662289"/>
              <a:ext cx="626313" cy="131961"/>
            </a:xfrm>
            <a:prstGeom prst="line">
              <a:avLst/>
            </a:prstGeom>
            <a:noFill/>
            <a:ln w="19050" cap="flat" cmpd="sng" algn="ctr">
              <a:solidFill>
                <a:sysClr val="windowText" lastClr="000000"/>
              </a:solidFill>
              <a:prstDash val="solid"/>
              <a:miter lim="800000"/>
            </a:ln>
            <a:effectLst/>
          </p:spPr>
        </p:cxnSp>
        <p:cxnSp>
          <p:nvCxnSpPr>
            <p:cNvPr id="241" name="Straight Connector 240">
              <a:extLst>
                <a:ext uri="{FF2B5EF4-FFF2-40B4-BE49-F238E27FC236}">
                  <a16:creationId xmlns:a16="http://schemas.microsoft.com/office/drawing/2014/main" id="{9EC69085-1C41-EA45-BCB0-19AD670FE921}"/>
                </a:ext>
              </a:extLst>
            </p:cNvPr>
            <p:cNvCxnSpPr>
              <a:stCxn id="89" idx="3"/>
              <a:endCxn id="88" idx="7"/>
            </p:cNvCxnSpPr>
            <p:nvPr/>
          </p:nvCxnSpPr>
          <p:spPr>
            <a:xfrm flipH="1">
              <a:off x="7494168" y="4380538"/>
              <a:ext cx="306005" cy="387071"/>
            </a:xfrm>
            <a:prstGeom prst="line">
              <a:avLst/>
            </a:prstGeom>
            <a:noFill/>
            <a:ln w="19050" cap="flat" cmpd="sng" algn="ctr">
              <a:solidFill>
                <a:sysClr val="windowText" lastClr="000000"/>
              </a:solidFill>
              <a:prstDash val="solid"/>
              <a:miter lim="800000"/>
            </a:ln>
            <a:effectLst/>
          </p:spPr>
        </p:cxnSp>
        <p:cxnSp>
          <p:nvCxnSpPr>
            <p:cNvPr id="242" name="Straight Connector 241">
              <a:extLst>
                <a:ext uri="{FF2B5EF4-FFF2-40B4-BE49-F238E27FC236}">
                  <a16:creationId xmlns:a16="http://schemas.microsoft.com/office/drawing/2014/main" id="{C16C40F1-6B86-BB4C-830F-98B08D49D1C8}"/>
                </a:ext>
              </a:extLst>
            </p:cNvPr>
            <p:cNvCxnSpPr>
              <a:stCxn id="89" idx="4"/>
              <a:endCxn id="96" idx="0"/>
            </p:cNvCxnSpPr>
            <p:nvPr/>
          </p:nvCxnSpPr>
          <p:spPr>
            <a:xfrm>
              <a:off x="7854986" y="4403645"/>
              <a:ext cx="18431" cy="268608"/>
            </a:xfrm>
            <a:prstGeom prst="line">
              <a:avLst/>
            </a:prstGeom>
            <a:noFill/>
            <a:ln w="19050" cap="flat" cmpd="sng" algn="ctr">
              <a:solidFill>
                <a:sysClr val="windowText" lastClr="000000"/>
              </a:solidFill>
              <a:prstDash val="solid"/>
              <a:miter lim="800000"/>
            </a:ln>
            <a:effectLst/>
          </p:spPr>
        </p:cxnSp>
        <p:cxnSp>
          <p:nvCxnSpPr>
            <p:cNvPr id="243" name="Straight Connector 242">
              <a:extLst>
                <a:ext uri="{FF2B5EF4-FFF2-40B4-BE49-F238E27FC236}">
                  <a16:creationId xmlns:a16="http://schemas.microsoft.com/office/drawing/2014/main" id="{952C51F0-335B-2B4F-B7D5-7DAAEFAEE038}"/>
                </a:ext>
              </a:extLst>
            </p:cNvPr>
            <p:cNvCxnSpPr>
              <a:stCxn id="89" idx="5"/>
              <a:endCxn id="567" idx="6"/>
            </p:cNvCxnSpPr>
            <p:nvPr/>
          </p:nvCxnSpPr>
          <p:spPr>
            <a:xfrm>
              <a:off x="7909798" y="4380538"/>
              <a:ext cx="400128" cy="235260"/>
            </a:xfrm>
            <a:prstGeom prst="line">
              <a:avLst/>
            </a:prstGeom>
            <a:noFill/>
            <a:ln w="19050" cap="flat" cmpd="sng" algn="ctr">
              <a:solidFill>
                <a:sysClr val="windowText" lastClr="000000"/>
              </a:solidFill>
              <a:prstDash val="solid"/>
              <a:miter lim="800000"/>
            </a:ln>
            <a:effectLst/>
          </p:spPr>
        </p:cxnSp>
        <p:cxnSp>
          <p:nvCxnSpPr>
            <p:cNvPr id="244" name="Straight Connector 243">
              <a:extLst>
                <a:ext uri="{FF2B5EF4-FFF2-40B4-BE49-F238E27FC236}">
                  <a16:creationId xmlns:a16="http://schemas.microsoft.com/office/drawing/2014/main" id="{7431F7A8-C7A6-3D41-BBEF-88E1FE663F3C}"/>
                </a:ext>
              </a:extLst>
            </p:cNvPr>
            <p:cNvCxnSpPr>
              <a:stCxn id="86" idx="6"/>
              <a:endCxn id="567" idx="2"/>
            </p:cNvCxnSpPr>
            <p:nvPr/>
          </p:nvCxnSpPr>
          <p:spPr>
            <a:xfrm>
              <a:off x="7542975" y="4538773"/>
              <a:ext cx="640527" cy="77025"/>
            </a:xfrm>
            <a:prstGeom prst="line">
              <a:avLst/>
            </a:prstGeom>
            <a:noFill/>
            <a:ln w="19050" cap="flat" cmpd="sng" algn="ctr">
              <a:solidFill>
                <a:sysClr val="windowText" lastClr="000000"/>
              </a:solidFill>
              <a:prstDash val="solid"/>
              <a:miter lim="800000"/>
            </a:ln>
            <a:effectLst/>
          </p:spPr>
        </p:cxnSp>
        <p:cxnSp>
          <p:nvCxnSpPr>
            <p:cNvPr id="245" name="Straight Connector 244">
              <a:extLst>
                <a:ext uri="{FF2B5EF4-FFF2-40B4-BE49-F238E27FC236}">
                  <a16:creationId xmlns:a16="http://schemas.microsoft.com/office/drawing/2014/main" id="{EFCF0B93-F9EF-4C45-BA5A-3762373105CA}"/>
                </a:ext>
              </a:extLst>
            </p:cNvPr>
            <p:cNvCxnSpPr>
              <a:stCxn id="79" idx="5"/>
              <a:endCxn id="86" idx="1"/>
            </p:cNvCxnSpPr>
            <p:nvPr/>
          </p:nvCxnSpPr>
          <p:spPr>
            <a:xfrm>
              <a:off x="7018262" y="4257670"/>
              <a:ext cx="416803" cy="234266"/>
            </a:xfrm>
            <a:prstGeom prst="line">
              <a:avLst/>
            </a:prstGeom>
            <a:noFill/>
            <a:ln w="19050" cap="flat" cmpd="sng" algn="ctr">
              <a:solidFill>
                <a:sysClr val="windowText" lastClr="000000"/>
              </a:solidFill>
              <a:prstDash val="solid"/>
              <a:miter lim="800000"/>
            </a:ln>
            <a:effectLst/>
          </p:spPr>
        </p:cxnSp>
        <p:cxnSp>
          <p:nvCxnSpPr>
            <p:cNvPr id="246" name="Straight Connector 245">
              <a:extLst>
                <a:ext uri="{FF2B5EF4-FFF2-40B4-BE49-F238E27FC236}">
                  <a16:creationId xmlns:a16="http://schemas.microsoft.com/office/drawing/2014/main" id="{C97EBCD2-E65B-9F48-BA9F-B63C7B715F52}"/>
                </a:ext>
              </a:extLst>
            </p:cNvPr>
            <p:cNvCxnSpPr>
              <a:stCxn id="82" idx="5"/>
              <a:endCxn id="84" idx="1"/>
            </p:cNvCxnSpPr>
            <p:nvPr/>
          </p:nvCxnSpPr>
          <p:spPr>
            <a:xfrm>
              <a:off x="6507703" y="4688920"/>
              <a:ext cx="274501" cy="129126"/>
            </a:xfrm>
            <a:prstGeom prst="line">
              <a:avLst/>
            </a:prstGeom>
            <a:noFill/>
            <a:ln w="19050" cap="flat" cmpd="sng" algn="ctr">
              <a:solidFill>
                <a:sysClr val="windowText" lastClr="000000"/>
              </a:solidFill>
              <a:prstDash val="solid"/>
              <a:miter lim="800000"/>
            </a:ln>
            <a:effectLst/>
          </p:spPr>
        </p:cxnSp>
        <p:cxnSp>
          <p:nvCxnSpPr>
            <p:cNvPr id="247" name="Straight Connector 246">
              <a:extLst>
                <a:ext uri="{FF2B5EF4-FFF2-40B4-BE49-F238E27FC236}">
                  <a16:creationId xmlns:a16="http://schemas.microsoft.com/office/drawing/2014/main" id="{7DE9EB6C-001F-3945-A0E4-8488CA2568DD}"/>
                </a:ext>
              </a:extLst>
            </p:cNvPr>
            <p:cNvCxnSpPr>
              <a:stCxn id="82" idx="3"/>
              <a:endCxn id="83" idx="0"/>
            </p:cNvCxnSpPr>
            <p:nvPr/>
          </p:nvCxnSpPr>
          <p:spPr>
            <a:xfrm flipH="1">
              <a:off x="6216824" y="4688920"/>
              <a:ext cx="105738" cy="201203"/>
            </a:xfrm>
            <a:prstGeom prst="line">
              <a:avLst/>
            </a:prstGeom>
            <a:noFill/>
            <a:ln w="19050" cap="flat" cmpd="sng" algn="ctr">
              <a:solidFill>
                <a:sysClr val="windowText" lastClr="000000"/>
              </a:solidFill>
              <a:prstDash val="solid"/>
              <a:miter lim="800000"/>
            </a:ln>
            <a:effectLst/>
          </p:spPr>
        </p:cxnSp>
        <p:cxnSp>
          <p:nvCxnSpPr>
            <p:cNvPr id="248" name="Straight Connector 247">
              <a:extLst>
                <a:ext uri="{FF2B5EF4-FFF2-40B4-BE49-F238E27FC236}">
                  <a16:creationId xmlns:a16="http://schemas.microsoft.com/office/drawing/2014/main" id="{19816767-0924-1746-93D9-26A9143ECAAE}"/>
                </a:ext>
              </a:extLst>
            </p:cNvPr>
            <p:cNvCxnSpPr>
              <a:stCxn id="82" idx="4"/>
              <a:endCxn id="92" idx="0"/>
            </p:cNvCxnSpPr>
            <p:nvPr/>
          </p:nvCxnSpPr>
          <p:spPr>
            <a:xfrm flipH="1">
              <a:off x="6283120" y="4727151"/>
              <a:ext cx="132013" cy="466672"/>
            </a:xfrm>
            <a:prstGeom prst="line">
              <a:avLst/>
            </a:prstGeom>
            <a:noFill/>
            <a:ln w="19050" cap="flat" cmpd="sng" algn="ctr">
              <a:solidFill>
                <a:sysClr val="windowText" lastClr="000000"/>
              </a:solidFill>
              <a:prstDash val="solid"/>
              <a:miter lim="800000"/>
            </a:ln>
            <a:effectLst/>
          </p:spPr>
        </p:cxnSp>
        <p:cxnSp>
          <p:nvCxnSpPr>
            <p:cNvPr id="249" name="Straight Connector 248">
              <a:extLst>
                <a:ext uri="{FF2B5EF4-FFF2-40B4-BE49-F238E27FC236}">
                  <a16:creationId xmlns:a16="http://schemas.microsoft.com/office/drawing/2014/main" id="{5474BCD8-9BC2-4043-A999-D3C995461FA9}"/>
                </a:ext>
              </a:extLst>
            </p:cNvPr>
            <p:cNvCxnSpPr>
              <a:stCxn id="76" idx="5"/>
              <a:endCxn id="82" idx="1"/>
            </p:cNvCxnSpPr>
            <p:nvPr/>
          </p:nvCxnSpPr>
          <p:spPr>
            <a:xfrm>
              <a:off x="6124493" y="4116678"/>
              <a:ext cx="198069" cy="387644"/>
            </a:xfrm>
            <a:prstGeom prst="line">
              <a:avLst/>
            </a:prstGeom>
            <a:noFill/>
            <a:ln w="19050" cap="flat" cmpd="sng" algn="ctr">
              <a:solidFill>
                <a:sysClr val="windowText" lastClr="000000"/>
              </a:solidFill>
              <a:prstDash val="solid"/>
              <a:miter lim="800000"/>
            </a:ln>
            <a:effectLst/>
          </p:spPr>
        </p:cxnSp>
        <p:cxnSp>
          <p:nvCxnSpPr>
            <p:cNvPr id="250" name="Straight Connector 249">
              <a:extLst>
                <a:ext uri="{FF2B5EF4-FFF2-40B4-BE49-F238E27FC236}">
                  <a16:creationId xmlns:a16="http://schemas.microsoft.com/office/drawing/2014/main" id="{5736E414-B99F-D64C-9D63-0ADA2B210298}"/>
                </a:ext>
              </a:extLst>
            </p:cNvPr>
            <p:cNvCxnSpPr>
              <a:stCxn id="76" idx="4"/>
              <a:endCxn id="75" idx="7"/>
            </p:cNvCxnSpPr>
            <p:nvPr/>
          </p:nvCxnSpPr>
          <p:spPr>
            <a:xfrm flipH="1">
              <a:off x="6005554" y="4130205"/>
              <a:ext cx="88106" cy="185047"/>
            </a:xfrm>
            <a:prstGeom prst="line">
              <a:avLst/>
            </a:prstGeom>
            <a:noFill/>
            <a:ln w="19050" cap="flat" cmpd="sng" algn="ctr">
              <a:solidFill>
                <a:sysClr val="windowText" lastClr="000000"/>
              </a:solidFill>
              <a:prstDash val="solid"/>
              <a:miter lim="800000"/>
            </a:ln>
            <a:effectLst/>
          </p:spPr>
        </p:cxnSp>
        <p:cxnSp>
          <p:nvCxnSpPr>
            <p:cNvPr id="251" name="Straight Connector 250">
              <a:extLst>
                <a:ext uri="{FF2B5EF4-FFF2-40B4-BE49-F238E27FC236}">
                  <a16:creationId xmlns:a16="http://schemas.microsoft.com/office/drawing/2014/main" id="{AE45DC1B-20D0-0144-9D71-31832334075E}"/>
                </a:ext>
              </a:extLst>
            </p:cNvPr>
            <p:cNvCxnSpPr>
              <a:stCxn id="79" idx="5"/>
              <a:endCxn id="85" idx="0"/>
            </p:cNvCxnSpPr>
            <p:nvPr/>
          </p:nvCxnSpPr>
          <p:spPr>
            <a:xfrm>
              <a:off x="7018262" y="4257670"/>
              <a:ext cx="50241" cy="343058"/>
            </a:xfrm>
            <a:prstGeom prst="line">
              <a:avLst/>
            </a:prstGeom>
            <a:noFill/>
            <a:ln w="19050" cap="flat" cmpd="sng" algn="ctr">
              <a:solidFill>
                <a:sysClr val="windowText" lastClr="000000"/>
              </a:solidFill>
              <a:prstDash val="solid"/>
              <a:miter lim="800000"/>
            </a:ln>
            <a:effectLst/>
          </p:spPr>
        </p:cxnSp>
        <p:cxnSp>
          <p:nvCxnSpPr>
            <p:cNvPr id="252" name="Straight Connector 251">
              <a:extLst>
                <a:ext uri="{FF2B5EF4-FFF2-40B4-BE49-F238E27FC236}">
                  <a16:creationId xmlns:a16="http://schemas.microsoft.com/office/drawing/2014/main" id="{0BDBE914-8DD4-1D4B-8D58-2D4D64D40003}"/>
                </a:ext>
              </a:extLst>
            </p:cNvPr>
            <p:cNvCxnSpPr>
              <a:stCxn id="87" idx="3"/>
              <a:endCxn id="85" idx="7"/>
            </p:cNvCxnSpPr>
            <p:nvPr/>
          </p:nvCxnSpPr>
          <p:spPr>
            <a:xfrm flipH="1">
              <a:off x="7109893" y="3982061"/>
              <a:ext cx="322421" cy="636698"/>
            </a:xfrm>
            <a:prstGeom prst="line">
              <a:avLst/>
            </a:prstGeom>
            <a:noFill/>
            <a:ln w="19050" cap="flat" cmpd="sng" algn="ctr">
              <a:solidFill>
                <a:sysClr val="windowText" lastClr="000000"/>
              </a:solidFill>
              <a:prstDash val="solid"/>
              <a:miter lim="800000"/>
            </a:ln>
            <a:effectLst/>
          </p:spPr>
        </p:cxnSp>
        <p:cxnSp>
          <p:nvCxnSpPr>
            <p:cNvPr id="253" name="Straight Connector 252">
              <a:extLst>
                <a:ext uri="{FF2B5EF4-FFF2-40B4-BE49-F238E27FC236}">
                  <a16:creationId xmlns:a16="http://schemas.microsoft.com/office/drawing/2014/main" id="{80A22551-6C4B-3249-9732-E8DD6B3F98EC}"/>
                </a:ext>
              </a:extLst>
            </p:cNvPr>
            <p:cNvCxnSpPr>
              <a:stCxn id="290" idx="4"/>
              <a:endCxn id="86" idx="1"/>
            </p:cNvCxnSpPr>
            <p:nvPr/>
          </p:nvCxnSpPr>
          <p:spPr>
            <a:xfrm>
              <a:off x="7195594" y="3833108"/>
              <a:ext cx="239471" cy="658828"/>
            </a:xfrm>
            <a:prstGeom prst="line">
              <a:avLst/>
            </a:prstGeom>
            <a:noFill/>
            <a:ln w="19050" cap="flat" cmpd="sng" algn="ctr">
              <a:solidFill>
                <a:sysClr val="windowText" lastClr="000000"/>
              </a:solidFill>
              <a:prstDash val="solid"/>
              <a:miter lim="800000"/>
            </a:ln>
            <a:effectLst/>
          </p:spPr>
        </p:cxnSp>
        <p:cxnSp>
          <p:nvCxnSpPr>
            <p:cNvPr id="254" name="Straight Connector 253">
              <a:extLst>
                <a:ext uri="{FF2B5EF4-FFF2-40B4-BE49-F238E27FC236}">
                  <a16:creationId xmlns:a16="http://schemas.microsoft.com/office/drawing/2014/main" id="{69ED4149-3680-DC46-B449-4EDFA4FAD674}"/>
                </a:ext>
              </a:extLst>
            </p:cNvPr>
            <p:cNvCxnSpPr>
              <a:stCxn id="290" idx="3"/>
              <a:endCxn id="79" idx="7"/>
            </p:cNvCxnSpPr>
            <p:nvPr/>
          </p:nvCxnSpPr>
          <p:spPr>
            <a:xfrm flipH="1">
              <a:off x="7018262" y="3809598"/>
              <a:ext cx="120379" cy="317051"/>
            </a:xfrm>
            <a:prstGeom prst="line">
              <a:avLst/>
            </a:prstGeom>
            <a:noFill/>
            <a:ln w="19050" cap="flat" cmpd="sng" algn="ctr">
              <a:solidFill>
                <a:sysClr val="windowText" lastClr="000000"/>
              </a:solidFill>
              <a:prstDash val="solid"/>
              <a:miter lim="800000"/>
            </a:ln>
            <a:effectLst/>
          </p:spPr>
        </p:cxnSp>
        <p:cxnSp>
          <p:nvCxnSpPr>
            <p:cNvPr id="255" name="Straight Connector 254">
              <a:extLst>
                <a:ext uri="{FF2B5EF4-FFF2-40B4-BE49-F238E27FC236}">
                  <a16:creationId xmlns:a16="http://schemas.microsoft.com/office/drawing/2014/main" id="{5DD9E6A9-0C44-5B49-BC6B-EE251A0AAC55}"/>
                </a:ext>
              </a:extLst>
            </p:cNvPr>
            <p:cNvCxnSpPr>
              <a:stCxn id="78" idx="4"/>
              <a:endCxn id="84" idx="0"/>
            </p:cNvCxnSpPr>
            <p:nvPr/>
          </p:nvCxnSpPr>
          <p:spPr>
            <a:xfrm>
              <a:off x="6598649" y="3932691"/>
              <a:ext cx="232726" cy="865552"/>
            </a:xfrm>
            <a:prstGeom prst="line">
              <a:avLst/>
            </a:prstGeom>
            <a:noFill/>
            <a:ln w="19050" cap="flat" cmpd="sng" algn="ctr">
              <a:solidFill>
                <a:sysClr val="windowText" lastClr="000000"/>
              </a:solidFill>
              <a:prstDash val="solid"/>
              <a:miter lim="800000"/>
            </a:ln>
            <a:effectLst/>
          </p:spPr>
        </p:cxnSp>
        <p:cxnSp>
          <p:nvCxnSpPr>
            <p:cNvPr id="256" name="Straight Connector 255">
              <a:extLst>
                <a:ext uri="{FF2B5EF4-FFF2-40B4-BE49-F238E27FC236}">
                  <a16:creationId xmlns:a16="http://schemas.microsoft.com/office/drawing/2014/main" id="{A0528E1E-E76A-A64E-ACE2-B45E4D111D86}"/>
                </a:ext>
              </a:extLst>
            </p:cNvPr>
            <p:cNvCxnSpPr>
              <a:stCxn id="82" idx="6"/>
              <a:endCxn id="85" idx="2"/>
            </p:cNvCxnSpPr>
            <p:nvPr/>
          </p:nvCxnSpPr>
          <p:spPr>
            <a:xfrm>
              <a:off x="6546047" y="4596621"/>
              <a:ext cx="463920" cy="65668"/>
            </a:xfrm>
            <a:prstGeom prst="line">
              <a:avLst/>
            </a:prstGeom>
            <a:noFill/>
            <a:ln w="19050" cap="flat" cmpd="sng" algn="ctr">
              <a:solidFill>
                <a:sysClr val="windowText" lastClr="000000"/>
              </a:solidFill>
              <a:prstDash val="solid"/>
              <a:miter lim="800000"/>
            </a:ln>
            <a:effectLst/>
          </p:spPr>
        </p:cxnSp>
        <p:cxnSp>
          <p:nvCxnSpPr>
            <p:cNvPr id="257" name="Straight Connector 256">
              <a:extLst>
                <a:ext uri="{FF2B5EF4-FFF2-40B4-BE49-F238E27FC236}">
                  <a16:creationId xmlns:a16="http://schemas.microsoft.com/office/drawing/2014/main" id="{36FED7F3-3F45-A34F-943E-F19CDD3472A4}"/>
                </a:ext>
              </a:extLst>
            </p:cNvPr>
            <p:cNvCxnSpPr>
              <a:stCxn id="86" idx="0"/>
              <a:endCxn id="87" idx="4"/>
            </p:cNvCxnSpPr>
            <p:nvPr/>
          </p:nvCxnSpPr>
          <p:spPr>
            <a:xfrm flipH="1" flipV="1">
              <a:off x="7477012" y="4001462"/>
              <a:ext cx="2751" cy="471073"/>
            </a:xfrm>
            <a:prstGeom prst="line">
              <a:avLst/>
            </a:prstGeom>
            <a:noFill/>
            <a:ln w="19050" cap="flat" cmpd="sng" algn="ctr">
              <a:solidFill>
                <a:sysClr val="windowText" lastClr="000000"/>
              </a:solidFill>
              <a:prstDash val="solid"/>
              <a:miter lim="800000"/>
            </a:ln>
            <a:effectLst/>
          </p:spPr>
        </p:cxnSp>
        <p:cxnSp>
          <p:nvCxnSpPr>
            <p:cNvPr id="258" name="Straight Connector 257">
              <a:extLst>
                <a:ext uri="{FF2B5EF4-FFF2-40B4-BE49-F238E27FC236}">
                  <a16:creationId xmlns:a16="http://schemas.microsoft.com/office/drawing/2014/main" id="{D3DEE417-2739-3144-B35F-F7D59849E5B1}"/>
                </a:ext>
              </a:extLst>
            </p:cNvPr>
            <p:cNvCxnSpPr>
              <a:stCxn id="96" idx="1"/>
              <a:endCxn id="87" idx="5"/>
            </p:cNvCxnSpPr>
            <p:nvPr/>
          </p:nvCxnSpPr>
          <p:spPr>
            <a:xfrm flipH="1" flipV="1">
              <a:off x="7521710" y="3982061"/>
              <a:ext cx="272580" cy="722403"/>
            </a:xfrm>
            <a:prstGeom prst="line">
              <a:avLst/>
            </a:prstGeom>
            <a:noFill/>
            <a:ln w="19050" cap="flat" cmpd="sng" algn="ctr">
              <a:solidFill>
                <a:sysClr val="windowText" lastClr="000000"/>
              </a:solidFill>
              <a:prstDash val="solid"/>
              <a:miter lim="800000"/>
            </a:ln>
            <a:effectLst/>
          </p:spPr>
        </p:cxnSp>
        <p:cxnSp>
          <p:nvCxnSpPr>
            <p:cNvPr id="259" name="Straight Connector 258">
              <a:extLst>
                <a:ext uri="{FF2B5EF4-FFF2-40B4-BE49-F238E27FC236}">
                  <a16:creationId xmlns:a16="http://schemas.microsoft.com/office/drawing/2014/main" id="{2B0EC3E1-40D4-FA40-AE2F-0A288D6E690B}"/>
                </a:ext>
              </a:extLst>
            </p:cNvPr>
            <p:cNvCxnSpPr>
              <a:stCxn id="89" idx="1"/>
            </p:cNvCxnSpPr>
            <p:nvPr/>
          </p:nvCxnSpPr>
          <p:spPr>
            <a:xfrm flipH="1" flipV="1">
              <a:off x="7524750" y="3987801"/>
              <a:ext cx="275423" cy="281169"/>
            </a:xfrm>
            <a:prstGeom prst="line">
              <a:avLst/>
            </a:prstGeom>
            <a:noFill/>
            <a:ln w="19050" cap="flat" cmpd="sng" algn="ctr">
              <a:solidFill>
                <a:sysClr val="windowText" lastClr="000000"/>
              </a:solidFill>
              <a:prstDash val="solid"/>
              <a:miter lim="800000"/>
            </a:ln>
            <a:effectLst/>
          </p:spPr>
        </p:cxnSp>
        <p:cxnSp>
          <p:nvCxnSpPr>
            <p:cNvPr id="260" name="Straight Connector 259">
              <a:extLst>
                <a:ext uri="{FF2B5EF4-FFF2-40B4-BE49-F238E27FC236}">
                  <a16:creationId xmlns:a16="http://schemas.microsoft.com/office/drawing/2014/main" id="{2E270AC7-28A1-C540-828D-D3FC7291C900}"/>
                </a:ext>
              </a:extLst>
            </p:cNvPr>
            <p:cNvCxnSpPr>
              <a:stCxn id="89" idx="0"/>
              <a:endCxn id="102" idx="4"/>
            </p:cNvCxnSpPr>
            <p:nvPr/>
          </p:nvCxnSpPr>
          <p:spPr>
            <a:xfrm flipH="1" flipV="1">
              <a:off x="7757054" y="3849063"/>
              <a:ext cx="97932" cy="396800"/>
            </a:xfrm>
            <a:prstGeom prst="line">
              <a:avLst/>
            </a:prstGeom>
            <a:noFill/>
            <a:ln w="19050" cap="flat" cmpd="sng" algn="ctr">
              <a:solidFill>
                <a:sysClr val="windowText" lastClr="000000"/>
              </a:solidFill>
              <a:prstDash val="solid"/>
              <a:miter lim="800000"/>
            </a:ln>
            <a:effectLst/>
          </p:spPr>
        </p:cxnSp>
        <p:cxnSp>
          <p:nvCxnSpPr>
            <p:cNvPr id="261" name="Straight Connector 260">
              <a:extLst>
                <a:ext uri="{FF2B5EF4-FFF2-40B4-BE49-F238E27FC236}">
                  <a16:creationId xmlns:a16="http://schemas.microsoft.com/office/drawing/2014/main" id="{92478498-5788-3049-8670-3B1FA6EF1DAF}"/>
                </a:ext>
              </a:extLst>
            </p:cNvPr>
            <p:cNvCxnSpPr>
              <a:stCxn id="89" idx="7"/>
              <a:endCxn id="90" idx="3"/>
            </p:cNvCxnSpPr>
            <p:nvPr/>
          </p:nvCxnSpPr>
          <p:spPr>
            <a:xfrm flipV="1">
              <a:off x="7909798" y="3998577"/>
              <a:ext cx="131422" cy="270393"/>
            </a:xfrm>
            <a:prstGeom prst="line">
              <a:avLst/>
            </a:prstGeom>
            <a:noFill/>
            <a:ln w="19050" cap="flat" cmpd="sng" algn="ctr">
              <a:solidFill>
                <a:sysClr val="windowText" lastClr="000000"/>
              </a:solidFill>
              <a:prstDash val="solid"/>
              <a:miter lim="800000"/>
            </a:ln>
            <a:effectLst/>
          </p:spPr>
        </p:cxnSp>
        <p:cxnSp>
          <p:nvCxnSpPr>
            <p:cNvPr id="262" name="Straight Connector 261">
              <a:extLst>
                <a:ext uri="{FF2B5EF4-FFF2-40B4-BE49-F238E27FC236}">
                  <a16:creationId xmlns:a16="http://schemas.microsoft.com/office/drawing/2014/main" id="{7772F2FF-34E6-2E44-A398-DEF9FE8B34BB}"/>
                </a:ext>
              </a:extLst>
            </p:cNvPr>
            <p:cNvCxnSpPr>
              <a:stCxn id="89" idx="6"/>
              <a:endCxn id="97" idx="3"/>
            </p:cNvCxnSpPr>
            <p:nvPr/>
          </p:nvCxnSpPr>
          <p:spPr>
            <a:xfrm flipV="1">
              <a:off x="7932502" y="4207096"/>
              <a:ext cx="383258" cy="117658"/>
            </a:xfrm>
            <a:prstGeom prst="line">
              <a:avLst/>
            </a:prstGeom>
            <a:noFill/>
            <a:ln w="19050" cap="flat" cmpd="sng" algn="ctr">
              <a:solidFill>
                <a:sysClr val="windowText" lastClr="000000"/>
              </a:solidFill>
              <a:prstDash val="solid"/>
              <a:miter lim="800000"/>
            </a:ln>
            <a:effectLst/>
          </p:spPr>
        </p:cxnSp>
        <p:cxnSp>
          <p:nvCxnSpPr>
            <p:cNvPr id="263" name="Straight Connector 262">
              <a:extLst>
                <a:ext uri="{FF2B5EF4-FFF2-40B4-BE49-F238E27FC236}">
                  <a16:creationId xmlns:a16="http://schemas.microsoft.com/office/drawing/2014/main" id="{6E438240-C01D-7F40-9137-724A58BDB6BA}"/>
                </a:ext>
              </a:extLst>
            </p:cNvPr>
            <p:cNvCxnSpPr>
              <a:stCxn id="102" idx="0"/>
              <a:endCxn id="80" idx="4"/>
            </p:cNvCxnSpPr>
            <p:nvPr/>
          </p:nvCxnSpPr>
          <p:spPr>
            <a:xfrm flipH="1" flipV="1">
              <a:off x="7648004" y="3648247"/>
              <a:ext cx="109050" cy="140965"/>
            </a:xfrm>
            <a:prstGeom prst="line">
              <a:avLst/>
            </a:prstGeom>
            <a:noFill/>
            <a:ln w="19050" cap="flat" cmpd="sng" algn="ctr">
              <a:solidFill>
                <a:sysClr val="windowText" lastClr="000000"/>
              </a:solidFill>
              <a:prstDash val="solid"/>
              <a:miter lim="800000"/>
            </a:ln>
            <a:effectLst/>
          </p:spPr>
        </p:cxnSp>
        <p:cxnSp>
          <p:nvCxnSpPr>
            <p:cNvPr id="264" name="Straight Connector 263">
              <a:extLst>
                <a:ext uri="{FF2B5EF4-FFF2-40B4-BE49-F238E27FC236}">
                  <a16:creationId xmlns:a16="http://schemas.microsoft.com/office/drawing/2014/main" id="{F2D3CF42-15F8-7743-9370-A2876A459143}"/>
                </a:ext>
              </a:extLst>
            </p:cNvPr>
            <p:cNvCxnSpPr>
              <a:stCxn id="87" idx="0"/>
              <a:endCxn id="80" idx="3"/>
            </p:cNvCxnSpPr>
            <p:nvPr/>
          </p:nvCxnSpPr>
          <p:spPr>
            <a:xfrm flipV="1">
              <a:off x="7477012" y="3617644"/>
              <a:ext cx="97814" cy="251343"/>
            </a:xfrm>
            <a:prstGeom prst="line">
              <a:avLst/>
            </a:prstGeom>
            <a:noFill/>
            <a:ln w="19050" cap="flat" cmpd="sng" algn="ctr">
              <a:solidFill>
                <a:sysClr val="windowText" lastClr="000000"/>
              </a:solidFill>
              <a:prstDash val="solid"/>
              <a:miter lim="800000"/>
            </a:ln>
            <a:effectLst/>
          </p:spPr>
        </p:cxnSp>
        <p:cxnSp>
          <p:nvCxnSpPr>
            <p:cNvPr id="265" name="Straight Connector 264">
              <a:extLst>
                <a:ext uri="{FF2B5EF4-FFF2-40B4-BE49-F238E27FC236}">
                  <a16:creationId xmlns:a16="http://schemas.microsoft.com/office/drawing/2014/main" id="{32E668DB-6705-334F-8722-082EC810331C}"/>
                </a:ext>
              </a:extLst>
            </p:cNvPr>
            <p:cNvCxnSpPr>
              <a:stCxn id="549" idx="6"/>
              <a:endCxn id="80" idx="2"/>
            </p:cNvCxnSpPr>
            <p:nvPr/>
          </p:nvCxnSpPr>
          <p:spPr>
            <a:xfrm flipV="1">
              <a:off x="6902450" y="3543761"/>
              <a:ext cx="642065" cy="24940"/>
            </a:xfrm>
            <a:prstGeom prst="line">
              <a:avLst/>
            </a:prstGeom>
            <a:noFill/>
            <a:ln w="19050" cap="flat" cmpd="sng" algn="ctr">
              <a:solidFill>
                <a:sysClr val="windowText" lastClr="000000"/>
              </a:solidFill>
              <a:prstDash val="solid"/>
              <a:miter lim="800000"/>
            </a:ln>
            <a:effectLst/>
          </p:spPr>
        </p:cxnSp>
        <p:cxnSp>
          <p:nvCxnSpPr>
            <p:cNvPr id="266" name="Straight Connector 265">
              <a:extLst>
                <a:ext uri="{FF2B5EF4-FFF2-40B4-BE49-F238E27FC236}">
                  <a16:creationId xmlns:a16="http://schemas.microsoft.com/office/drawing/2014/main" id="{A2894C0B-C33E-D048-8FF5-8DD5DA7A430D}"/>
                </a:ext>
              </a:extLst>
            </p:cNvPr>
            <p:cNvCxnSpPr>
              <a:stCxn id="290" idx="6"/>
              <a:endCxn id="80" idx="3"/>
            </p:cNvCxnSpPr>
            <p:nvPr/>
          </p:nvCxnSpPr>
          <p:spPr>
            <a:xfrm flipV="1">
              <a:off x="7276136" y="3617644"/>
              <a:ext cx="298690" cy="135197"/>
            </a:xfrm>
            <a:prstGeom prst="line">
              <a:avLst/>
            </a:prstGeom>
            <a:noFill/>
            <a:ln w="19050" cap="flat" cmpd="sng" algn="ctr">
              <a:solidFill>
                <a:sysClr val="windowText" lastClr="000000"/>
              </a:solidFill>
              <a:prstDash val="solid"/>
              <a:miter lim="800000"/>
            </a:ln>
            <a:effectLst/>
          </p:spPr>
        </p:cxnSp>
        <p:cxnSp>
          <p:nvCxnSpPr>
            <p:cNvPr id="267" name="Straight Connector 266">
              <a:extLst>
                <a:ext uri="{FF2B5EF4-FFF2-40B4-BE49-F238E27FC236}">
                  <a16:creationId xmlns:a16="http://schemas.microsoft.com/office/drawing/2014/main" id="{D57BEE68-D69C-3D40-8CE0-E9632638973F}"/>
                </a:ext>
              </a:extLst>
            </p:cNvPr>
            <p:cNvCxnSpPr>
              <a:stCxn id="290" idx="5"/>
              <a:endCxn id="549" idx="5"/>
            </p:cNvCxnSpPr>
            <p:nvPr/>
          </p:nvCxnSpPr>
          <p:spPr>
            <a:xfrm flipH="1" flipV="1">
              <a:off x="6859208" y="3667484"/>
              <a:ext cx="393338" cy="142114"/>
            </a:xfrm>
            <a:prstGeom prst="line">
              <a:avLst/>
            </a:prstGeom>
            <a:noFill/>
            <a:ln w="19050" cap="flat" cmpd="sng" algn="ctr">
              <a:solidFill>
                <a:sysClr val="windowText" lastClr="000000"/>
              </a:solidFill>
              <a:prstDash val="solid"/>
              <a:miter lim="800000"/>
            </a:ln>
            <a:effectLst/>
          </p:spPr>
        </p:cxnSp>
        <p:cxnSp>
          <p:nvCxnSpPr>
            <p:cNvPr id="268" name="Straight Connector 267">
              <a:extLst>
                <a:ext uri="{FF2B5EF4-FFF2-40B4-BE49-F238E27FC236}">
                  <a16:creationId xmlns:a16="http://schemas.microsoft.com/office/drawing/2014/main" id="{111B57B7-E80A-7B47-B9C3-A84A7F1786CD}"/>
                </a:ext>
              </a:extLst>
            </p:cNvPr>
            <p:cNvCxnSpPr>
              <a:stCxn id="79" idx="0"/>
              <a:endCxn id="549" idx="0"/>
            </p:cNvCxnSpPr>
            <p:nvPr/>
          </p:nvCxnSpPr>
          <p:spPr>
            <a:xfrm flipH="1" flipV="1">
              <a:off x="6754813" y="3429001"/>
              <a:ext cx="200078" cy="670513"/>
            </a:xfrm>
            <a:prstGeom prst="line">
              <a:avLst/>
            </a:prstGeom>
            <a:noFill/>
            <a:ln w="19050" cap="flat" cmpd="sng" algn="ctr">
              <a:solidFill>
                <a:sysClr val="windowText" lastClr="000000"/>
              </a:solidFill>
              <a:prstDash val="solid"/>
              <a:miter lim="800000"/>
            </a:ln>
            <a:effectLst/>
          </p:spPr>
        </p:cxnSp>
        <p:cxnSp>
          <p:nvCxnSpPr>
            <p:cNvPr id="269" name="Straight Connector 268">
              <a:extLst>
                <a:ext uri="{FF2B5EF4-FFF2-40B4-BE49-F238E27FC236}">
                  <a16:creationId xmlns:a16="http://schemas.microsoft.com/office/drawing/2014/main" id="{C46CD6F1-3AE4-5242-8F51-AE5C30FADB28}"/>
                </a:ext>
              </a:extLst>
            </p:cNvPr>
            <p:cNvCxnSpPr>
              <a:stCxn id="79" idx="2"/>
              <a:endCxn id="76" idx="6"/>
            </p:cNvCxnSpPr>
            <p:nvPr/>
          </p:nvCxnSpPr>
          <p:spPr>
            <a:xfrm flipH="1" flipV="1">
              <a:off x="6137264" y="4084020"/>
              <a:ext cx="728006" cy="108140"/>
            </a:xfrm>
            <a:prstGeom prst="line">
              <a:avLst/>
            </a:prstGeom>
            <a:noFill/>
            <a:ln w="19050" cap="flat" cmpd="sng" algn="ctr">
              <a:solidFill>
                <a:sysClr val="windowText" lastClr="000000"/>
              </a:solidFill>
              <a:prstDash val="solid"/>
              <a:miter lim="800000"/>
            </a:ln>
            <a:effectLst/>
          </p:spPr>
        </p:cxnSp>
        <p:cxnSp>
          <p:nvCxnSpPr>
            <p:cNvPr id="270" name="Straight Connector 269">
              <a:extLst>
                <a:ext uri="{FF2B5EF4-FFF2-40B4-BE49-F238E27FC236}">
                  <a16:creationId xmlns:a16="http://schemas.microsoft.com/office/drawing/2014/main" id="{90EB172F-A769-6049-83FB-ACFA94B73081}"/>
                </a:ext>
              </a:extLst>
            </p:cNvPr>
            <p:cNvCxnSpPr>
              <a:stCxn id="78" idx="1"/>
              <a:endCxn id="77" idx="4"/>
            </p:cNvCxnSpPr>
            <p:nvPr/>
          </p:nvCxnSpPr>
          <p:spPr>
            <a:xfrm flipH="1" flipV="1">
              <a:off x="6402784" y="3446331"/>
              <a:ext cx="138912" cy="349336"/>
            </a:xfrm>
            <a:prstGeom prst="line">
              <a:avLst/>
            </a:prstGeom>
            <a:noFill/>
            <a:ln w="19050" cap="flat" cmpd="sng" algn="ctr">
              <a:solidFill>
                <a:sysClr val="windowText" lastClr="000000"/>
              </a:solidFill>
              <a:prstDash val="solid"/>
              <a:miter lim="800000"/>
            </a:ln>
            <a:effectLst/>
          </p:spPr>
        </p:cxnSp>
        <p:cxnSp>
          <p:nvCxnSpPr>
            <p:cNvPr id="271" name="Straight Connector 270">
              <a:extLst>
                <a:ext uri="{FF2B5EF4-FFF2-40B4-BE49-F238E27FC236}">
                  <a16:creationId xmlns:a16="http://schemas.microsoft.com/office/drawing/2014/main" id="{7FD091A4-2C70-CC4E-B8D5-34C1F2C17AF0}"/>
                </a:ext>
              </a:extLst>
            </p:cNvPr>
            <p:cNvCxnSpPr>
              <a:stCxn id="78" idx="0"/>
              <a:endCxn id="549" idx="3"/>
            </p:cNvCxnSpPr>
            <p:nvPr/>
          </p:nvCxnSpPr>
          <p:spPr>
            <a:xfrm flipV="1">
              <a:off x="6598649" y="3667484"/>
              <a:ext cx="51768" cy="104673"/>
            </a:xfrm>
            <a:prstGeom prst="line">
              <a:avLst/>
            </a:prstGeom>
            <a:noFill/>
            <a:ln w="19050" cap="flat" cmpd="sng" algn="ctr">
              <a:solidFill>
                <a:sysClr val="windowText" lastClr="000000"/>
              </a:solidFill>
              <a:prstDash val="solid"/>
              <a:miter lim="800000"/>
            </a:ln>
            <a:effectLst/>
          </p:spPr>
        </p:cxnSp>
        <p:cxnSp>
          <p:nvCxnSpPr>
            <p:cNvPr id="272" name="Straight Connector 271">
              <a:extLst>
                <a:ext uri="{FF2B5EF4-FFF2-40B4-BE49-F238E27FC236}">
                  <a16:creationId xmlns:a16="http://schemas.microsoft.com/office/drawing/2014/main" id="{D2E27B78-9F9B-434D-AD5F-9DC575622583}"/>
                </a:ext>
              </a:extLst>
            </p:cNvPr>
            <p:cNvCxnSpPr>
              <a:stCxn id="549" idx="1"/>
              <a:endCxn id="77" idx="5"/>
            </p:cNvCxnSpPr>
            <p:nvPr/>
          </p:nvCxnSpPr>
          <p:spPr>
            <a:xfrm flipH="1" flipV="1">
              <a:off x="6459736" y="3422821"/>
              <a:ext cx="190681" cy="47097"/>
            </a:xfrm>
            <a:prstGeom prst="line">
              <a:avLst/>
            </a:prstGeom>
            <a:noFill/>
            <a:ln w="19050" cap="flat" cmpd="sng" algn="ctr">
              <a:solidFill>
                <a:sysClr val="windowText" lastClr="000000"/>
              </a:solidFill>
              <a:prstDash val="solid"/>
              <a:miter lim="800000"/>
            </a:ln>
            <a:effectLst/>
          </p:spPr>
        </p:cxnSp>
        <p:cxnSp>
          <p:nvCxnSpPr>
            <p:cNvPr id="273" name="Straight Connector 272">
              <a:extLst>
                <a:ext uri="{FF2B5EF4-FFF2-40B4-BE49-F238E27FC236}">
                  <a16:creationId xmlns:a16="http://schemas.microsoft.com/office/drawing/2014/main" id="{0934A766-A516-044A-906F-F530A266A885}"/>
                </a:ext>
              </a:extLst>
            </p:cNvPr>
            <p:cNvCxnSpPr>
              <a:stCxn id="549" idx="0"/>
              <a:endCxn id="23" idx="4"/>
            </p:cNvCxnSpPr>
            <p:nvPr/>
          </p:nvCxnSpPr>
          <p:spPr>
            <a:xfrm flipV="1">
              <a:off x="6754813" y="3152776"/>
              <a:ext cx="46831" cy="276225"/>
            </a:xfrm>
            <a:prstGeom prst="line">
              <a:avLst/>
            </a:prstGeom>
            <a:noFill/>
            <a:ln w="19050" cap="flat" cmpd="sng" algn="ctr">
              <a:solidFill>
                <a:sysClr val="windowText" lastClr="000000"/>
              </a:solidFill>
              <a:prstDash val="solid"/>
              <a:miter lim="800000"/>
            </a:ln>
            <a:effectLst/>
          </p:spPr>
        </p:cxnSp>
        <p:cxnSp>
          <p:nvCxnSpPr>
            <p:cNvPr id="274" name="Straight Connector 273">
              <a:extLst>
                <a:ext uri="{FF2B5EF4-FFF2-40B4-BE49-F238E27FC236}">
                  <a16:creationId xmlns:a16="http://schemas.microsoft.com/office/drawing/2014/main" id="{B3371CCB-6472-C940-AA97-1FC9FEA8EB09}"/>
                </a:ext>
              </a:extLst>
            </p:cNvPr>
            <p:cNvCxnSpPr>
              <a:stCxn id="549" idx="7"/>
              <a:endCxn id="24" idx="3"/>
            </p:cNvCxnSpPr>
            <p:nvPr/>
          </p:nvCxnSpPr>
          <p:spPr>
            <a:xfrm flipV="1">
              <a:off x="6859208" y="3296889"/>
              <a:ext cx="180293" cy="173029"/>
            </a:xfrm>
            <a:prstGeom prst="line">
              <a:avLst/>
            </a:prstGeom>
            <a:noFill/>
            <a:ln w="19050" cap="flat" cmpd="sng" algn="ctr">
              <a:solidFill>
                <a:sysClr val="windowText" lastClr="000000"/>
              </a:solidFill>
              <a:prstDash val="solid"/>
              <a:miter lim="800000"/>
            </a:ln>
            <a:effectLst/>
          </p:spPr>
        </p:cxnSp>
        <p:cxnSp>
          <p:nvCxnSpPr>
            <p:cNvPr id="275" name="Straight Connector 274">
              <a:extLst>
                <a:ext uri="{FF2B5EF4-FFF2-40B4-BE49-F238E27FC236}">
                  <a16:creationId xmlns:a16="http://schemas.microsoft.com/office/drawing/2014/main" id="{685CE9FD-F39B-7F45-A5F6-F2E3BDBF6030}"/>
                </a:ext>
              </a:extLst>
            </p:cNvPr>
            <p:cNvCxnSpPr>
              <a:stCxn id="290" idx="0"/>
              <a:endCxn id="24" idx="4"/>
            </p:cNvCxnSpPr>
            <p:nvPr/>
          </p:nvCxnSpPr>
          <p:spPr>
            <a:xfrm flipH="1" flipV="1">
              <a:off x="7112679" y="3327492"/>
              <a:ext cx="82915" cy="345082"/>
            </a:xfrm>
            <a:prstGeom prst="line">
              <a:avLst/>
            </a:prstGeom>
            <a:noFill/>
            <a:ln w="19050" cap="flat" cmpd="sng" algn="ctr">
              <a:solidFill>
                <a:sysClr val="windowText" lastClr="000000"/>
              </a:solidFill>
              <a:prstDash val="solid"/>
              <a:miter lim="800000"/>
            </a:ln>
            <a:effectLst/>
          </p:spPr>
        </p:cxnSp>
        <p:cxnSp>
          <p:nvCxnSpPr>
            <p:cNvPr id="276" name="Straight Connector 275">
              <a:extLst>
                <a:ext uri="{FF2B5EF4-FFF2-40B4-BE49-F238E27FC236}">
                  <a16:creationId xmlns:a16="http://schemas.microsoft.com/office/drawing/2014/main" id="{73A25CA4-9BE1-4048-AEDE-E2C51AB88A52}"/>
                </a:ext>
              </a:extLst>
            </p:cNvPr>
            <p:cNvCxnSpPr>
              <a:stCxn id="290" idx="1"/>
              <a:endCxn id="23" idx="5"/>
            </p:cNvCxnSpPr>
            <p:nvPr/>
          </p:nvCxnSpPr>
          <p:spPr>
            <a:xfrm flipH="1" flipV="1">
              <a:off x="6872925" y="3122786"/>
              <a:ext cx="265716" cy="573298"/>
            </a:xfrm>
            <a:prstGeom prst="line">
              <a:avLst/>
            </a:prstGeom>
            <a:noFill/>
            <a:ln w="19050" cap="flat" cmpd="sng" algn="ctr">
              <a:solidFill>
                <a:sysClr val="windowText" lastClr="000000"/>
              </a:solidFill>
              <a:prstDash val="solid"/>
              <a:miter lim="800000"/>
            </a:ln>
            <a:effectLst/>
          </p:spPr>
        </p:cxnSp>
        <p:cxnSp>
          <p:nvCxnSpPr>
            <p:cNvPr id="277" name="Straight Connector 276">
              <a:extLst>
                <a:ext uri="{FF2B5EF4-FFF2-40B4-BE49-F238E27FC236}">
                  <a16:creationId xmlns:a16="http://schemas.microsoft.com/office/drawing/2014/main" id="{EDC2D7D5-03DD-0F47-8718-1E2843436A8A}"/>
                </a:ext>
              </a:extLst>
            </p:cNvPr>
            <p:cNvCxnSpPr>
              <a:stCxn id="80" idx="1"/>
              <a:endCxn id="24" idx="5"/>
            </p:cNvCxnSpPr>
            <p:nvPr/>
          </p:nvCxnSpPr>
          <p:spPr>
            <a:xfrm flipH="1" flipV="1">
              <a:off x="7185856" y="3296889"/>
              <a:ext cx="388970" cy="172988"/>
            </a:xfrm>
            <a:prstGeom prst="line">
              <a:avLst/>
            </a:prstGeom>
            <a:noFill/>
            <a:ln w="19050" cap="flat" cmpd="sng" algn="ctr">
              <a:solidFill>
                <a:sysClr val="windowText" lastClr="000000"/>
              </a:solidFill>
              <a:prstDash val="solid"/>
              <a:miter lim="800000"/>
            </a:ln>
            <a:effectLst/>
          </p:spPr>
        </p:cxnSp>
        <p:cxnSp>
          <p:nvCxnSpPr>
            <p:cNvPr id="278" name="Straight Connector 277">
              <a:extLst>
                <a:ext uri="{FF2B5EF4-FFF2-40B4-BE49-F238E27FC236}">
                  <a16:creationId xmlns:a16="http://schemas.microsoft.com/office/drawing/2014/main" id="{69FA8146-5939-EE48-8487-480FD2DF4A87}"/>
                </a:ext>
              </a:extLst>
            </p:cNvPr>
            <p:cNvCxnSpPr>
              <a:stCxn id="80" idx="0"/>
              <a:endCxn id="81" idx="4"/>
            </p:cNvCxnSpPr>
            <p:nvPr/>
          </p:nvCxnSpPr>
          <p:spPr>
            <a:xfrm flipV="1">
              <a:off x="7648004" y="3209754"/>
              <a:ext cx="122690" cy="229520"/>
            </a:xfrm>
            <a:prstGeom prst="line">
              <a:avLst/>
            </a:prstGeom>
            <a:noFill/>
            <a:ln w="19050" cap="flat" cmpd="sng" algn="ctr">
              <a:solidFill>
                <a:sysClr val="windowText" lastClr="000000"/>
              </a:solidFill>
              <a:prstDash val="solid"/>
              <a:miter lim="800000"/>
            </a:ln>
            <a:effectLst/>
          </p:spPr>
        </p:cxnSp>
        <p:cxnSp>
          <p:nvCxnSpPr>
            <p:cNvPr id="279" name="Straight Connector 278">
              <a:extLst>
                <a:ext uri="{FF2B5EF4-FFF2-40B4-BE49-F238E27FC236}">
                  <a16:creationId xmlns:a16="http://schemas.microsoft.com/office/drawing/2014/main" id="{6E2C6254-3948-9F44-9B55-EE68D35CD100}"/>
                </a:ext>
              </a:extLst>
            </p:cNvPr>
            <p:cNvCxnSpPr>
              <a:stCxn id="101" idx="3"/>
              <a:endCxn id="102" idx="0"/>
            </p:cNvCxnSpPr>
            <p:nvPr/>
          </p:nvCxnSpPr>
          <p:spPr>
            <a:xfrm flipH="1">
              <a:off x="7757054" y="3579736"/>
              <a:ext cx="215615" cy="209476"/>
            </a:xfrm>
            <a:prstGeom prst="line">
              <a:avLst/>
            </a:prstGeom>
            <a:noFill/>
            <a:ln w="19050" cap="flat" cmpd="sng" algn="ctr">
              <a:solidFill>
                <a:sysClr val="windowText" lastClr="000000"/>
              </a:solidFill>
              <a:prstDash val="solid"/>
              <a:miter lim="800000"/>
            </a:ln>
            <a:effectLst/>
          </p:spPr>
        </p:cxnSp>
        <p:cxnSp>
          <p:nvCxnSpPr>
            <p:cNvPr id="280" name="Straight Connector 279">
              <a:extLst>
                <a:ext uri="{FF2B5EF4-FFF2-40B4-BE49-F238E27FC236}">
                  <a16:creationId xmlns:a16="http://schemas.microsoft.com/office/drawing/2014/main" id="{756D1C03-85FE-E146-9FFB-430C2C9AB46D}"/>
                </a:ext>
              </a:extLst>
            </p:cNvPr>
            <p:cNvCxnSpPr>
              <a:stCxn id="102" idx="2"/>
              <a:endCxn id="87" idx="7"/>
            </p:cNvCxnSpPr>
            <p:nvPr/>
          </p:nvCxnSpPr>
          <p:spPr>
            <a:xfrm flipH="1">
              <a:off x="7521710" y="3819138"/>
              <a:ext cx="205142" cy="69250"/>
            </a:xfrm>
            <a:prstGeom prst="line">
              <a:avLst/>
            </a:prstGeom>
            <a:noFill/>
            <a:ln w="19050" cap="flat" cmpd="sng" algn="ctr">
              <a:solidFill>
                <a:sysClr val="windowText" lastClr="000000"/>
              </a:solidFill>
              <a:prstDash val="solid"/>
              <a:miter lim="800000"/>
            </a:ln>
            <a:effectLst/>
          </p:spPr>
        </p:cxnSp>
        <p:cxnSp>
          <p:nvCxnSpPr>
            <p:cNvPr id="281" name="Straight Connector 280">
              <a:extLst>
                <a:ext uri="{FF2B5EF4-FFF2-40B4-BE49-F238E27FC236}">
                  <a16:creationId xmlns:a16="http://schemas.microsoft.com/office/drawing/2014/main" id="{EC1FFCE7-691D-334C-BA83-6AF869D5F2F5}"/>
                </a:ext>
              </a:extLst>
            </p:cNvPr>
            <p:cNvCxnSpPr>
              <a:stCxn id="87" idx="1"/>
              <a:endCxn id="290" idx="5"/>
            </p:cNvCxnSpPr>
            <p:nvPr/>
          </p:nvCxnSpPr>
          <p:spPr>
            <a:xfrm flipH="1" flipV="1">
              <a:off x="7252546" y="3809598"/>
              <a:ext cx="179768" cy="78790"/>
            </a:xfrm>
            <a:prstGeom prst="line">
              <a:avLst/>
            </a:prstGeom>
            <a:noFill/>
            <a:ln w="19050" cap="flat" cmpd="sng" algn="ctr">
              <a:solidFill>
                <a:sysClr val="windowText" lastClr="000000"/>
              </a:solidFill>
              <a:prstDash val="solid"/>
              <a:miter lim="800000"/>
            </a:ln>
            <a:effectLst/>
          </p:spPr>
        </p:cxnSp>
        <p:cxnSp>
          <p:nvCxnSpPr>
            <p:cNvPr id="282" name="Straight Connector 281">
              <a:extLst>
                <a:ext uri="{FF2B5EF4-FFF2-40B4-BE49-F238E27FC236}">
                  <a16:creationId xmlns:a16="http://schemas.microsoft.com/office/drawing/2014/main" id="{23F36788-F59E-594F-8C16-4822B28109F6}"/>
                </a:ext>
              </a:extLst>
            </p:cNvPr>
            <p:cNvCxnSpPr>
              <a:stCxn id="87" idx="3"/>
              <a:endCxn id="79" idx="6"/>
            </p:cNvCxnSpPr>
            <p:nvPr/>
          </p:nvCxnSpPr>
          <p:spPr>
            <a:xfrm flipH="1">
              <a:off x="7044511" y="3982061"/>
              <a:ext cx="387803" cy="210099"/>
            </a:xfrm>
            <a:prstGeom prst="line">
              <a:avLst/>
            </a:prstGeom>
            <a:noFill/>
            <a:ln w="19050" cap="flat" cmpd="sng" algn="ctr">
              <a:solidFill>
                <a:sysClr val="windowText" lastClr="000000"/>
              </a:solidFill>
              <a:prstDash val="solid"/>
              <a:miter lim="800000"/>
            </a:ln>
            <a:effectLst/>
          </p:spPr>
        </p:cxnSp>
        <p:cxnSp>
          <p:nvCxnSpPr>
            <p:cNvPr id="283" name="Straight Connector 282">
              <a:extLst>
                <a:ext uri="{FF2B5EF4-FFF2-40B4-BE49-F238E27FC236}">
                  <a16:creationId xmlns:a16="http://schemas.microsoft.com/office/drawing/2014/main" id="{50A085BB-AEFC-F04A-85B8-0914F195F639}"/>
                </a:ext>
              </a:extLst>
            </p:cNvPr>
            <p:cNvCxnSpPr>
              <a:stCxn id="90" idx="2"/>
              <a:endCxn id="87" idx="6"/>
            </p:cNvCxnSpPr>
            <p:nvPr/>
          </p:nvCxnSpPr>
          <p:spPr>
            <a:xfrm flipH="1" flipV="1">
              <a:off x="7540224" y="3935225"/>
              <a:ext cx="475472" cy="1927"/>
            </a:xfrm>
            <a:prstGeom prst="line">
              <a:avLst/>
            </a:prstGeom>
            <a:noFill/>
            <a:ln w="19050" cap="flat" cmpd="sng" algn="ctr">
              <a:solidFill>
                <a:sysClr val="windowText" lastClr="000000"/>
              </a:solidFill>
              <a:prstDash val="solid"/>
              <a:miter lim="800000"/>
            </a:ln>
            <a:effectLst/>
          </p:spPr>
        </p:cxnSp>
        <p:cxnSp>
          <p:nvCxnSpPr>
            <p:cNvPr id="284" name="Straight Connector 283">
              <a:extLst>
                <a:ext uri="{FF2B5EF4-FFF2-40B4-BE49-F238E27FC236}">
                  <a16:creationId xmlns:a16="http://schemas.microsoft.com/office/drawing/2014/main" id="{19700586-DB43-F446-80D9-B6DD6C941439}"/>
                </a:ext>
              </a:extLst>
            </p:cNvPr>
            <p:cNvCxnSpPr>
              <a:stCxn id="90" idx="1"/>
              <a:endCxn id="80" idx="5"/>
            </p:cNvCxnSpPr>
            <p:nvPr/>
          </p:nvCxnSpPr>
          <p:spPr>
            <a:xfrm flipH="1" flipV="1">
              <a:off x="7721181" y="3617644"/>
              <a:ext cx="320039" cy="258083"/>
            </a:xfrm>
            <a:prstGeom prst="line">
              <a:avLst/>
            </a:prstGeom>
            <a:noFill/>
            <a:ln w="19050" cap="flat" cmpd="sng" algn="ctr">
              <a:solidFill>
                <a:sysClr val="windowText" lastClr="000000"/>
              </a:solidFill>
              <a:prstDash val="solid"/>
              <a:miter lim="800000"/>
            </a:ln>
            <a:effectLst/>
          </p:spPr>
        </p:cxnSp>
        <p:cxnSp>
          <p:nvCxnSpPr>
            <p:cNvPr id="285" name="Straight Connector 284">
              <a:extLst>
                <a:ext uri="{FF2B5EF4-FFF2-40B4-BE49-F238E27FC236}">
                  <a16:creationId xmlns:a16="http://schemas.microsoft.com/office/drawing/2014/main" id="{20BA325E-3299-7846-96A6-C2CE17A69C6B}"/>
                </a:ext>
              </a:extLst>
            </p:cNvPr>
            <p:cNvCxnSpPr>
              <a:stCxn id="90" idx="0"/>
              <a:endCxn id="101" idx="5"/>
            </p:cNvCxnSpPr>
            <p:nvPr/>
          </p:nvCxnSpPr>
          <p:spPr>
            <a:xfrm flipH="1" flipV="1">
              <a:off x="8046502" y="3579736"/>
              <a:ext cx="56340" cy="270548"/>
            </a:xfrm>
            <a:prstGeom prst="line">
              <a:avLst/>
            </a:prstGeom>
            <a:noFill/>
            <a:ln w="19050" cap="flat" cmpd="sng" algn="ctr">
              <a:solidFill>
                <a:sysClr val="windowText" lastClr="000000"/>
              </a:solidFill>
              <a:prstDash val="solid"/>
              <a:miter lim="800000"/>
            </a:ln>
            <a:effectLst/>
          </p:spPr>
        </p:cxnSp>
        <p:cxnSp>
          <p:nvCxnSpPr>
            <p:cNvPr id="286" name="Straight Connector 285">
              <a:extLst>
                <a:ext uri="{FF2B5EF4-FFF2-40B4-BE49-F238E27FC236}">
                  <a16:creationId xmlns:a16="http://schemas.microsoft.com/office/drawing/2014/main" id="{A0A94DE1-5A61-0445-9623-DF4EF0287248}"/>
                </a:ext>
              </a:extLst>
            </p:cNvPr>
            <p:cNvCxnSpPr>
              <a:stCxn id="90" idx="7"/>
              <a:endCxn id="104" idx="3"/>
            </p:cNvCxnSpPr>
            <p:nvPr/>
          </p:nvCxnSpPr>
          <p:spPr>
            <a:xfrm flipV="1">
              <a:off x="8164463" y="3480857"/>
              <a:ext cx="190910" cy="394870"/>
            </a:xfrm>
            <a:prstGeom prst="line">
              <a:avLst/>
            </a:prstGeom>
            <a:noFill/>
            <a:ln w="19050" cap="flat" cmpd="sng" algn="ctr">
              <a:solidFill>
                <a:sysClr val="windowText" lastClr="000000"/>
              </a:solidFill>
              <a:prstDash val="solid"/>
              <a:miter lim="800000"/>
            </a:ln>
            <a:effectLst/>
          </p:spPr>
        </p:cxnSp>
        <p:cxnSp>
          <p:nvCxnSpPr>
            <p:cNvPr id="287" name="Straight Connector 286">
              <a:extLst>
                <a:ext uri="{FF2B5EF4-FFF2-40B4-BE49-F238E27FC236}">
                  <a16:creationId xmlns:a16="http://schemas.microsoft.com/office/drawing/2014/main" id="{414F8B8C-4C1B-5D4A-9D54-DE5D5C991EA7}"/>
                </a:ext>
              </a:extLst>
            </p:cNvPr>
            <p:cNvCxnSpPr>
              <a:stCxn id="102" idx="6"/>
              <a:endCxn id="566" idx="2"/>
            </p:cNvCxnSpPr>
            <p:nvPr/>
          </p:nvCxnSpPr>
          <p:spPr>
            <a:xfrm flipV="1">
              <a:off x="7787256" y="3812536"/>
              <a:ext cx="695543" cy="6602"/>
            </a:xfrm>
            <a:prstGeom prst="line">
              <a:avLst/>
            </a:prstGeom>
            <a:noFill/>
            <a:ln w="19050" cap="flat" cmpd="sng" algn="ctr">
              <a:solidFill>
                <a:sysClr val="windowText" lastClr="000000"/>
              </a:solidFill>
              <a:prstDash val="solid"/>
              <a:miter lim="800000"/>
            </a:ln>
            <a:effectLst/>
          </p:spPr>
        </p:cxnSp>
        <p:cxnSp>
          <p:nvCxnSpPr>
            <p:cNvPr id="288" name="Straight Connector 287">
              <a:extLst>
                <a:ext uri="{FF2B5EF4-FFF2-40B4-BE49-F238E27FC236}">
                  <a16:creationId xmlns:a16="http://schemas.microsoft.com/office/drawing/2014/main" id="{C5B41727-6CB9-6D47-B128-2504D4CD48D7}"/>
                </a:ext>
              </a:extLst>
            </p:cNvPr>
            <p:cNvCxnSpPr>
              <a:stCxn id="85" idx="1"/>
              <a:endCxn id="78" idx="5"/>
            </p:cNvCxnSpPr>
            <p:nvPr/>
          </p:nvCxnSpPr>
          <p:spPr>
            <a:xfrm flipH="1" flipV="1">
              <a:off x="6655601" y="3909181"/>
              <a:ext cx="371511" cy="709578"/>
            </a:xfrm>
            <a:prstGeom prst="line">
              <a:avLst/>
            </a:prstGeom>
            <a:noFill/>
            <a:ln w="19050" cap="flat" cmpd="sng" algn="ctr">
              <a:solidFill>
                <a:sysClr val="windowText" lastClr="000000"/>
              </a:solidFill>
              <a:prstDash val="solid"/>
              <a:miter lim="800000"/>
            </a:ln>
            <a:effectLst/>
          </p:spPr>
        </p:cxnSp>
        <p:cxnSp>
          <p:nvCxnSpPr>
            <p:cNvPr id="289" name="Straight Connector 288">
              <a:extLst>
                <a:ext uri="{FF2B5EF4-FFF2-40B4-BE49-F238E27FC236}">
                  <a16:creationId xmlns:a16="http://schemas.microsoft.com/office/drawing/2014/main" id="{A14EC1C7-DFB4-5948-8833-855913BCF99F}"/>
                </a:ext>
              </a:extLst>
            </p:cNvPr>
            <p:cNvCxnSpPr>
              <a:stCxn id="290" idx="6"/>
              <a:endCxn id="78" idx="6"/>
            </p:cNvCxnSpPr>
            <p:nvPr/>
          </p:nvCxnSpPr>
          <p:spPr>
            <a:xfrm flipH="1">
              <a:off x="6679191" y="3752841"/>
              <a:ext cx="596945" cy="99583"/>
            </a:xfrm>
            <a:prstGeom prst="line">
              <a:avLst/>
            </a:prstGeom>
            <a:noFill/>
            <a:ln w="19050" cap="flat" cmpd="sng" algn="ctr">
              <a:solidFill>
                <a:sysClr val="windowText" lastClr="000000"/>
              </a:solidFill>
              <a:prstDash val="solid"/>
              <a:miter lim="800000"/>
            </a:ln>
            <a:effectLst/>
          </p:spPr>
        </p:cxnSp>
        <p:sp>
          <p:nvSpPr>
            <p:cNvPr id="290" name="Oval 289">
              <a:extLst>
                <a:ext uri="{FF2B5EF4-FFF2-40B4-BE49-F238E27FC236}">
                  <a16:creationId xmlns:a16="http://schemas.microsoft.com/office/drawing/2014/main" id="{D8A0F58D-1C93-704A-B37A-3F7167538D58}"/>
                </a:ext>
              </a:extLst>
            </p:cNvPr>
            <p:cNvSpPr/>
            <p:nvPr/>
          </p:nvSpPr>
          <p:spPr>
            <a:xfrm>
              <a:off x="7115051" y="3672574"/>
              <a:ext cx="161085" cy="16053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91" name="Straight Connector 290">
              <a:extLst>
                <a:ext uri="{FF2B5EF4-FFF2-40B4-BE49-F238E27FC236}">
                  <a16:creationId xmlns:a16="http://schemas.microsoft.com/office/drawing/2014/main" id="{5FC92C48-7C6C-4348-922F-1760BE344F58}"/>
                </a:ext>
              </a:extLst>
            </p:cNvPr>
            <p:cNvCxnSpPr>
              <a:stCxn id="43" idx="3"/>
              <a:endCxn id="39" idx="7"/>
            </p:cNvCxnSpPr>
            <p:nvPr/>
          </p:nvCxnSpPr>
          <p:spPr>
            <a:xfrm flipH="1">
              <a:off x="3463585" y="1844726"/>
              <a:ext cx="226181" cy="103461"/>
            </a:xfrm>
            <a:prstGeom prst="line">
              <a:avLst/>
            </a:prstGeom>
            <a:noFill/>
            <a:ln w="19050" cap="flat" cmpd="sng" algn="ctr">
              <a:solidFill>
                <a:sysClr val="windowText" lastClr="000000"/>
              </a:solidFill>
              <a:prstDash val="solid"/>
              <a:miter lim="800000"/>
            </a:ln>
            <a:effectLst/>
          </p:spPr>
        </p:cxnSp>
        <p:cxnSp>
          <p:nvCxnSpPr>
            <p:cNvPr id="292" name="Straight Connector 291">
              <a:extLst>
                <a:ext uri="{FF2B5EF4-FFF2-40B4-BE49-F238E27FC236}">
                  <a16:creationId xmlns:a16="http://schemas.microsoft.com/office/drawing/2014/main" id="{2EC007BA-3A26-E547-A7B1-3290FF1BC825}"/>
                </a:ext>
              </a:extLst>
            </p:cNvPr>
            <p:cNvCxnSpPr>
              <a:stCxn id="37" idx="3"/>
              <a:endCxn id="39" idx="7"/>
            </p:cNvCxnSpPr>
            <p:nvPr/>
          </p:nvCxnSpPr>
          <p:spPr>
            <a:xfrm flipH="1">
              <a:off x="3463585" y="1017009"/>
              <a:ext cx="550583" cy="931178"/>
            </a:xfrm>
            <a:prstGeom prst="line">
              <a:avLst/>
            </a:prstGeom>
            <a:noFill/>
            <a:ln w="19050" cap="flat" cmpd="sng" algn="ctr">
              <a:solidFill>
                <a:sysClr val="windowText" lastClr="000000"/>
              </a:solidFill>
              <a:prstDash val="solid"/>
              <a:miter lim="800000"/>
            </a:ln>
            <a:effectLst/>
          </p:spPr>
        </p:cxnSp>
        <p:cxnSp>
          <p:nvCxnSpPr>
            <p:cNvPr id="293" name="Straight Connector 292">
              <a:extLst>
                <a:ext uri="{FF2B5EF4-FFF2-40B4-BE49-F238E27FC236}">
                  <a16:creationId xmlns:a16="http://schemas.microsoft.com/office/drawing/2014/main" id="{5184D8BA-EC9B-E049-95DA-6E91243C913B}"/>
                </a:ext>
              </a:extLst>
            </p:cNvPr>
            <p:cNvCxnSpPr>
              <a:stCxn id="38" idx="4"/>
              <a:endCxn id="39" idx="0"/>
            </p:cNvCxnSpPr>
            <p:nvPr/>
          </p:nvCxnSpPr>
          <p:spPr>
            <a:xfrm flipH="1">
              <a:off x="3368756" y="1024839"/>
              <a:ext cx="378431" cy="885716"/>
            </a:xfrm>
            <a:prstGeom prst="line">
              <a:avLst/>
            </a:prstGeom>
            <a:noFill/>
            <a:ln w="19050" cap="flat" cmpd="sng" algn="ctr">
              <a:solidFill>
                <a:sysClr val="windowText" lastClr="000000"/>
              </a:solidFill>
              <a:prstDash val="solid"/>
              <a:miter lim="800000"/>
            </a:ln>
            <a:effectLst/>
          </p:spPr>
        </p:cxnSp>
        <p:cxnSp>
          <p:nvCxnSpPr>
            <p:cNvPr id="294" name="Straight Connector 293">
              <a:extLst>
                <a:ext uri="{FF2B5EF4-FFF2-40B4-BE49-F238E27FC236}">
                  <a16:creationId xmlns:a16="http://schemas.microsoft.com/office/drawing/2014/main" id="{2BAABD43-DEDE-374F-A26C-DEE41A3A64AA}"/>
                </a:ext>
              </a:extLst>
            </p:cNvPr>
            <p:cNvCxnSpPr>
              <a:stCxn id="38" idx="4"/>
              <a:endCxn id="43" idx="0"/>
            </p:cNvCxnSpPr>
            <p:nvPr/>
          </p:nvCxnSpPr>
          <p:spPr>
            <a:xfrm>
              <a:off x="3747187" y="1024839"/>
              <a:ext cx="11714" cy="659211"/>
            </a:xfrm>
            <a:prstGeom prst="line">
              <a:avLst/>
            </a:prstGeom>
            <a:noFill/>
            <a:ln w="19050" cap="flat" cmpd="sng" algn="ctr">
              <a:solidFill>
                <a:sysClr val="windowText" lastClr="000000"/>
              </a:solidFill>
              <a:prstDash val="solid"/>
              <a:miter lim="800000"/>
            </a:ln>
            <a:effectLst/>
          </p:spPr>
        </p:cxnSp>
        <p:cxnSp>
          <p:nvCxnSpPr>
            <p:cNvPr id="295" name="Straight Connector 294">
              <a:extLst>
                <a:ext uri="{FF2B5EF4-FFF2-40B4-BE49-F238E27FC236}">
                  <a16:creationId xmlns:a16="http://schemas.microsoft.com/office/drawing/2014/main" id="{02DCCF07-A011-A046-B7F7-89C1E520C951}"/>
                </a:ext>
              </a:extLst>
            </p:cNvPr>
            <p:cNvCxnSpPr>
              <a:stCxn id="41" idx="5"/>
              <a:endCxn id="43" idx="1"/>
            </p:cNvCxnSpPr>
            <p:nvPr/>
          </p:nvCxnSpPr>
          <p:spPr>
            <a:xfrm>
              <a:off x="3497190" y="1367369"/>
              <a:ext cx="192576" cy="344249"/>
            </a:xfrm>
            <a:prstGeom prst="line">
              <a:avLst/>
            </a:prstGeom>
            <a:noFill/>
            <a:ln w="19050" cap="flat" cmpd="sng" algn="ctr">
              <a:solidFill>
                <a:sysClr val="windowText" lastClr="000000"/>
              </a:solidFill>
              <a:prstDash val="solid"/>
              <a:miter lim="800000"/>
            </a:ln>
            <a:effectLst/>
          </p:spPr>
        </p:cxnSp>
        <p:cxnSp>
          <p:nvCxnSpPr>
            <p:cNvPr id="296" name="Straight Connector 295">
              <a:extLst>
                <a:ext uri="{FF2B5EF4-FFF2-40B4-BE49-F238E27FC236}">
                  <a16:creationId xmlns:a16="http://schemas.microsoft.com/office/drawing/2014/main" id="{1B94D637-5BAB-2740-BFFE-FB9427A46B56}"/>
                </a:ext>
              </a:extLst>
            </p:cNvPr>
            <p:cNvCxnSpPr>
              <a:stCxn id="42" idx="6"/>
              <a:endCxn id="43" idx="2"/>
            </p:cNvCxnSpPr>
            <p:nvPr/>
          </p:nvCxnSpPr>
          <p:spPr>
            <a:xfrm>
              <a:off x="3193453" y="1713159"/>
              <a:ext cx="467677" cy="65013"/>
            </a:xfrm>
            <a:prstGeom prst="line">
              <a:avLst/>
            </a:prstGeom>
            <a:noFill/>
            <a:ln w="19050" cap="flat" cmpd="sng" algn="ctr">
              <a:solidFill>
                <a:sysClr val="windowText" lastClr="000000"/>
              </a:solidFill>
              <a:prstDash val="solid"/>
              <a:miter lim="800000"/>
            </a:ln>
            <a:effectLst/>
          </p:spPr>
        </p:cxnSp>
        <p:cxnSp>
          <p:nvCxnSpPr>
            <p:cNvPr id="297" name="Straight Connector 296">
              <a:extLst>
                <a:ext uri="{FF2B5EF4-FFF2-40B4-BE49-F238E27FC236}">
                  <a16:creationId xmlns:a16="http://schemas.microsoft.com/office/drawing/2014/main" id="{979C24DC-55BE-DF4D-9DD2-0F012D5078B1}"/>
                </a:ext>
              </a:extLst>
            </p:cNvPr>
            <p:cNvCxnSpPr>
              <a:stCxn id="42" idx="5"/>
              <a:endCxn id="39" idx="1"/>
            </p:cNvCxnSpPr>
            <p:nvPr/>
          </p:nvCxnSpPr>
          <p:spPr>
            <a:xfrm>
              <a:off x="3172766" y="1759916"/>
              <a:ext cx="101160" cy="188271"/>
            </a:xfrm>
            <a:prstGeom prst="line">
              <a:avLst/>
            </a:prstGeom>
            <a:noFill/>
            <a:ln w="19050" cap="flat" cmpd="sng" algn="ctr">
              <a:solidFill>
                <a:sysClr val="windowText" lastClr="000000"/>
              </a:solidFill>
              <a:prstDash val="solid"/>
              <a:miter lim="800000"/>
            </a:ln>
            <a:effectLst/>
          </p:spPr>
        </p:cxnSp>
        <p:cxnSp>
          <p:nvCxnSpPr>
            <p:cNvPr id="298" name="Straight Connector 297">
              <a:extLst>
                <a:ext uri="{FF2B5EF4-FFF2-40B4-BE49-F238E27FC236}">
                  <a16:creationId xmlns:a16="http://schemas.microsoft.com/office/drawing/2014/main" id="{87025EAD-B0F8-1F47-852B-1055FC010573}"/>
                </a:ext>
              </a:extLst>
            </p:cNvPr>
            <p:cNvCxnSpPr>
              <a:stCxn id="36" idx="3"/>
              <a:endCxn id="43" idx="7"/>
            </p:cNvCxnSpPr>
            <p:nvPr/>
          </p:nvCxnSpPr>
          <p:spPr>
            <a:xfrm flipH="1">
              <a:off x="3828035" y="1587069"/>
              <a:ext cx="194588" cy="124549"/>
            </a:xfrm>
            <a:prstGeom prst="line">
              <a:avLst/>
            </a:prstGeom>
            <a:noFill/>
            <a:ln w="19050" cap="flat" cmpd="sng" algn="ctr">
              <a:solidFill>
                <a:sysClr val="windowText" lastClr="000000"/>
              </a:solidFill>
              <a:prstDash val="solid"/>
              <a:miter lim="800000"/>
            </a:ln>
            <a:effectLst/>
          </p:spPr>
        </p:cxnSp>
        <p:cxnSp>
          <p:nvCxnSpPr>
            <p:cNvPr id="299" name="Straight Connector 298">
              <a:extLst>
                <a:ext uri="{FF2B5EF4-FFF2-40B4-BE49-F238E27FC236}">
                  <a16:creationId xmlns:a16="http://schemas.microsoft.com/office/drawing/2014/main" id="{AB1E024D-3C38-AF44-A247-69ED7F447FAB}"/>
                </a:ext>
              </a:extLst>
            </p:cNvPr>
            <p:cNvCxnSpPr>
              <a:stCxn id="37" idx="4"/>
              <a:endCxn id="36" idx="0"/>
            </p:cNvCxnSpPr>
            <p:nvPr/>
          </p:nvCxnSpPr>
          <p:spPr>
            <a:xfrm>
              <a:off x="4087413" y="1047000"/>
              <a:ext cx="40728" cy="293458"/>
            </a:xfrm>
            <a:prstGeom prst="line">
              <a:avLst/>
            </a:prstGeom>
            <a:noFill/>
            <a:ln w="19050" cap="flat" cmpd="sng" algn="ctr">
              <a:solidFill>
                <a:sysClr val="windowText" lastClr="000000"/>
              </a:solidFill>
              <a:prstDash val="solid"/>
              <a:miter lim="800000"/>
            </a:ln>
            <a:effectLst/>
          </p:spPr>
        </p:cxnSp>
        <p:cxnSp>
          <p:nvCxnSpPr>
            <p:cNvPr id="300" name="Straight Connector 299">
              <a:extLst>
                <a:ext uri="{FF2B5EF4-FFF2-40B4-BE49-F238E27FC236}">
                  <a16:creationId xmlns:a16="http://schemas.microsoft.com/office/drawing/2014/main" id="{0A528D4B-EAEA-9D4C-81A8-9242F0834945}"/>
                </a:ext>
              </a:extLst>
            </p:cNvPr>
            <p:cNvCxnSpPr>
              <a:stCxn id="38" idx="5"/>
              <a:endCxn id="36" idx="1"/>
            </p:cNvCxnSpPr>
            <p:nvPr/>
          </p:nvCxnSpPr>
          <p:spPr>
            <a:xfrm>
              <a:off x="3820432" y="994848"/>
              <a:ext cx="202191" cy="387922"/>
            </a:xfrm>
            <a:prstGeom prst="line">
              <a:avLst/>
            </a:prstGeom>
            <a:noFill/>
            <a:ln w="19050" cap="flat" cmpd="sng" algn="ctr">
              <a:solidFill>
                <a:sysClr val="windowText" lastClr="000000"/>
              </a:solidFill>
              <a:prstDash val="solid"/>
              <a:miter lim="800000"/>
            </a:ln>
            <a:effectLst/>
          </p:spPr>
        </p:cxnSp>
        <p:cxnSp>
          <p:nvCxnSpPr>
            <p:cNvPr id="301" name="Straight Connector 300">
              <a:extLst>
                <a:ext uri="{FF2B5EF4-FFF2-40B4-BE49-F238E27FC236}">
                  <a16:creationId xmlns:a16="http://schemas.microsoft.com/office/drawing/2014/main" id="{7828970E-A0D0-7C47-B501-D65E8124B480}"/>
                </a:ext>
              </a:extLst>
            </p:cNvPr>
            <p:cNvCxnSpPr>
              <a:stCxn id="41" idx="6"/>
              <a:endCxn id="36" idx="2"/>
            </p:cNvCxnSpPr>
            <p:nvPr/>
          </p:nvCxnSpPr>
          <p:spPr>
            <a:xfrm>
              <a:off x="3519226" y="1315173"/>
              <a:ext cx="459690" cy="169747"/>
            </a:xfrm>
            <a:prstGeom prst="line">
              <a:avLst/>
            </a:prstGeom>
            <a:noFill/>
            <a:ln w="19050" cap="flat" cmpd="sng" algn="ctr">
              <a:solidFill>
                <a:sysClr val="windowText" lastClr="000000"/>
              </a:solidFill>
              <a:prstDash val="solid"/>
              <a:miter lim="800000"/>
            </a:ln>
            <a:effectLst/>
          </p:spPr>
        </p:cxnSp>
        <p:cxnSp>
          <p:nvCxnSpPr>
            <p:cNvPr id="302" name="Straight Connector 301">
              <a:extLst>
                <a:ext uri="{FF2B5EF4-FFF2-40B4-BE49-F238E27FC236}">
                  <a16:creationId xmlns:a16="http://schemas.microsoft.com/office/drawing/2014/main" id="{D711E0E7-BC1E-AF48-8630-BB568226F276}"/>
                </a:ext>
              </a:extLst>
            </p:cNvPr>
            <p:cNvCxnSpPr>
              <a:stCxn id="48" idx="0"/>
              <a:endCxn id="36" idx="4"/>
            </p:cNvCxnSpPr>
            <p:nvPr/>
          </p:nvCxnSpPr>
          <p:spPr>
            <a:xfrm flipH="1" flipV="1">
              <a:off x="4128141" y="1629381"/>
              <a:ext cx="156170" cy="350232"/>
            </a:xfrm>
            <a:prstGeom prst="line">
              <a:avLst/>
            </a:prstGeom>
            <a:noFill/>
            <a:ln w="19050" cap="flat" cmpd="sng" algn="ctr">
              <a:solidFill>
                <a:sysClr val="windowText" lastClr="000000"/>
              </a:solidFill>
              <a:prstDash val="solid"/>
              <a:miter lim="800000"/>
            </a:ln>
            <a:effectLst/>
          </p:spPr>
        </p:cxnSp>
        <p:cxnSp>
          <p:nvCxnSpPr>
            <p:cNvPr id="303" name="Straight Connector 302">
              <a:extLst>
                <a:ext uri="{FF2B5EF4-FFF2-40B4-BE49-F238E27FC236}">
                  <a16:creationId xmlns:a16="http://schemas.microsoft.com/office/drawing/2014/main" id="{706583CD-80F2-D343-AC2C-9F224D4681B2}"/>
                </a:ext>
              </a:extLst>
            </p:cNvPr>
            <p:cNvCxnSpPr>
              <a:stCxn id="35" idx="0"/>
              <a:endCxn id="36" idx="4"/>
            </p:cNvCxnSpPr>
            <p:nvPr/>
          </p:nvCxnSpPr>
          <p:spPr>
            <a:xfrm flipV="1">
              <a:off x="3954009" y="1629381"/>
              <a:ext cx="174132" cy="464619"/>
            </a:xfrm>
            <a:prstGeom prst="line">
              <a:avLst/>
            </a:prstGeom>
            <a:noFill/>
            <a:ln w="19050" cap="flat" cmpd="sng" algn="ctr">
              <a:solidFill>
                <a:sysClr val="windowText" lastClr="000000"/>
              </a:solidFill>
              <a:prstDash val="solid"/>
              <a:miter lim="800000"/>
            </a:ln>
            <a:effectLst/>
          </p:spPr>
        </p:cxnSp>
        <p:cxnSp>
          <p:nvCxnSpPr>
            <p:cNvPr id="304" name="Straight Connector 303">
              <a:extLst>
                <a:ext uri="{FF2B5EF4-FFF2-40B4-BE49-F238E27FC236}">
                  <a16:creationId xmlns:a16="http://schemas.microsoft.com/office/drawing/2014/main" id="{95584A4E-91A2-6941-99C4-8F7FC5C25619}"/>
                </a:ext>
              </a:extLst>
            </p:cNvPr>
            <p:cNvCxnSpPr>
              <a:stCxn id="35" idx="1"/>
              <a:endCxn id="43" idx="5"/>
            </p:cNvCxnSpPr>
            <p:nvPr/>
          </p:nvCxnSpPr>
          <p:spPr>
            <a:xfrm flipH="1" flipV="1">
              <a:off x="3828035" y="1844726"/>
              <a:ext cx="72774" cy="270894"/>
            </a:xfrm>
            <a:prstGeom prst="line">
              <a:avLst/>
            </a:prstGeom>
            <a:noFill/>
            <a:ln w="19050" cap="flat" cmpd="sng" algn="ctr">
              <a:solidFill>
                <a:sysClr val="windowText" lastClr="000000"/>
              </a:solidFill>
              <a:prstDash val="solid"/>
              <a:miter lim="800000"/>
            </a:ln>
            <a:effectLst/>
          </p:spPr>
        </p:cxnSp>
        <p:cxnSp>
          <p:nvCxnSpPr>
            <p:cNvPr id="305" name="Straight Connector 304">
              <a:extLst>
                <a:ext uri="{FF2B5EF4-FFF2-40B4-BE49-F238E27FC236}">
                  <a16:creationId xmlns:a16="http://schemas.microsoft.com/office/drawing/2014/main" id="{CB6B8E8A-EA76-C149-BB2C-B728A74FF0F5}"/>
                </a:ext>
              </a:extLst>
            </p:cNvPr>
            <p:cNvCxnSpPr>
              <a:stCxn id="40" idx="7"/>
              <a:endCxn id="43" idx="2"/>
            </p:cNvCxnSpPr>
            <p:nvPr/>
          </p:nvCxnSpPr>
          <p:spPr>
            <a:xfrm flipV="1">
              <a:off x="3096790" y="1778172"/>
              <a:ext cx="564340" cy="191009"/>
            </a:xfrm>
            <a:prstGeom prst="line">
              <a:avLst/>
            </a:prstGeom>
            <a:noFill/>
            <a:ln w="19050" cap="flat" cmpd="sng" algn="ctr">
              <a:solidFill>
                <a:sysClr val="windowText" lastClr="000000"/>
              </a:solidFill>
              <a:prstDash val="solid"/>
              <a:miter lim="800000"/>
            </a:ln>
            <a:effectLst/>
          </p:spPr>
        </p:cxnSp>
        <p:cxnSp>
          <p:nvCxnSpPr>
            <p:cNvPr id="306" name="Straight Connector 305">
              <a:extLst>
                <a:ext uri="{FF2B5EF4-FFF2-40B4-BE49-F238E27FC236}">
                  <a16:creationId xmlns:a16="http://schemas.microsoft.com/office/drawing/2014/main" id="{D009B4D9-D875-7E46-98DB-0077F9DC6462}"/>
                </a:ext>
              </a:extLst>
            </p:cNvPr>
            <p:cNvCxnSpPr>
              <a:stCxn id="40" idx="6"/>
              <a:endCxn id="39" idx="2"/>
            </p:cNvCxnSpPr>
            <p:nvPr/>
          </p:nvCxnSpPr>
          <p:spPr>
            <a:xfrm>
              <a:off x="3122825" y="2033340"/>
              <a:ext cx="111821" cy="5700"/>
            </a:xfrm>
            <a:prstGeom prst="line">
              <a:avLst/>
            </a:prstGeom>
            <a:noFill/>
            <a:ln w="19050" cap="flat" cmpd="sng" algn="ctr">
              <a:solidFill>
                <a:sysClr val="windowText" lastClr="000000"/>
              </a:solidFill>
              <a:prstDash val="solid"/>
              <a:miter lim="800000"/>
            </a:ln>
            <a:effectLst/>
          </p:spPr>
        </p:cxnSp>
        <p:cxnSp>
          <p:nvCxnSpPr>
            <p:cNvPr id="307" name="Straight Connector 306">
              <a:extLst>
                <a:ext uri="{FF2B5EF4-FFF2-40B4-BE49-F238E27FC236}">
                  <a16:creationId xmlns:a16="http://schemas.microsoft.com/office/drawing/2014/main" id="{9DEABE5C-DF8F-7545-88A0-CB86F656883D}"/>
                </a:ext>
              </a:extLst>
            </p:cNvPr>
            <p:cNvCxnSpPr>
              <a:stCxn id="39" idx="5"/>
              <a:endCxn id="45" idx="1"/>
            </p:cNvCxnSpPr>
            <p:nvPr/>
          </p:nvCxnSpPr>
          <p:spPr>
            <a:xfrm>
              <a:off x="3463585" y="2129893"/>
              <a:ext cx="337666" cy="512663"/>
            </a:xfrm>
            <a:prstGeom prst="line">
              <a:avLst/>
            </a:prstGeom>
            <a:noFill/>
            <a:ln w="19050" cap="flat" cmpd="sng" algn="ctr">
              <a:solidFill>
                <a:sysClr val="windowText" lastClr="000000"/>
              </a:solidFill>
              <a:prstDash val="solid"/>
              <a:miter lim="800000"/>
            </a:ln>
            <a:effectLst/>
          </p:spPr>
        </p:cxnSp>
        <p:cxnSp>
          <p:nvCxnSpPr>
            <p:cNvPr id="308" name="Straight Connector 307">
              <a:extLst>
                <a:ext uri="{FF2B5EF4-FFF2-40B4-BE49-F238E27FC236}">
                  <a16:creationId xmlns:a16="http://schemas.microsoft.com/office/drawing/2014/main" id="{0CBF573D-59C9-DF46-94A3-B51CC0F14EB1}"/>
                </a:ext>
              </a:extLst>
            </p:cNvPr>
            <p:cNvCxnSpPr>
              <a:stCxn id="44" idx="6"/>
              <a:endCxn id="45" idx="2"/>
            </p:cNvCxnSpPr>
            <p:nvPr/>
          </p:nvCxnSpPr>
          <p:spPr>
            <a:xfrm>
              <a:off x="3649953" y="2527077"/>
              <a:ext cx="124404" cy="179045"/>
            </a:xfrm>
            <a:prstGeom prst="line">
              <a:avLst/>
            </a:prstGeom>
            <a:noFill/>
            <a:ln w="19050" cap="flat" cmpd="sng" algn="ctr">
              <a:solidFill>
                <a:sysClr val="windowText" lastClr="000000"/>
              </a:solidFill>
              <a:prstDash val="solid"/>
              <a:miter lim="800000"/>
            </a:ln>
            <a:effectLst/>
          </p:spPr>
        </p:cxnSp>
        <p:cxnSp>
          <p:nvCxnSpPr>
            <p:cNvPr id="309" name="Straight Connector 308">
              <a:extLst>
                <a:ext uri="{FF2B5EF4-FFF2-40B4-BE49-F238E27FC236}">
                  <a16:creationId xmlns:a16="http://schemas.microsoft.com/office/drawing/2014/main" id="{692F31D8-88B0-8C48-B83B-042BF856140B}"/>
                </a:ext>
              </a:extLst>
            </p:cNvPr>
            <p:cNvCxnSpPr>
              <a:stCxn id="35" idx="5"/>
              <a:endCxn id="21" idx="1"/>
            </p:cNvCxnSpPr>
            <p:nvPr/>
          </p:nvCxnSpPr>
          <p:spPr>
            <a:xfrm>
              <a:off x="4007208" y="2220012"/>
              <a:ext cx="435667" cy="281794"/>
            </a:xfrm>
            <a:prstGeom prst="line">
              <a:avLst/>
            </a:prstGeom>
            <a:noFill/>
            <a:ln w="19050" cap="flat" cmpd="sng" algn="ctr">
              <a:solidFill>
                <a:sysClr val="windowText" lastClr="000000"/>
              </a:solidFill>
              <a:prstDash val="solid"/>
              <a:miter lim="800000"/>
            </a:ln>
            <a:effectLst/>
          </p:spPr>
        </p:cxnSp>
        <p:cxnSp>
          <p:nvCxnSpPr>
            <p:cNvPr id="310" name="Straight Connector 309">
              <a:extLst>
                <a:ext uri="{FF2B5EF4-FFF2-40B4-BE49-F238E27FC236}">
                  <a16:creationId xmlns:a16="http://schemas.microsoft.com/office/drawing/2014/main" id="{90736C34-ED52-3A46-877E-6F447C85E091}"/>
                </a:ext>
              </a:extLst>
            </p:cNvPr>
            <p:cNvCxnSpPr>
              <a:stCxn id="48" idx="6"/>
              <a:endCxn id="22" idx="2"/>
            </p:cNvCxnSpPr>
            <p:nvPr/>
          </p:nvCxnSpPr>
          <p:spPr>
            <a:xfrm flipV="1">
              <a:off x="4399007" y="1910556"/>
              <a:ext cx="613526" cy="182563"/>
            </a:xfrm>
            <a:prstGeom prst="line">
              <a:avLst/>
            </a:prstGeom>
            <a:noFill/>
            <a:ln w="19050" cap="flat" cmpd="sng" algn="ctr">
              <a:solidFill>
                <a:sysClr val="windowText" lastClr="000000"/>
              </a:solidFill>
              <a:prstDash val="solid"/>
              <a:miter lim="800000"/>
            </a:ln>
            <a:effectLst/>
          </p:spPr>
        </p:cxnSp>
        <p:cxnSp>
          <p:nvCxnSpPr>
            <p:cNvPr id="311" name="Straight Connector 310">
              <a:extLst>
                <a:ext uri="{FF2B5EF4-FFF2-40B4-BE49-F238E27FC236}">
                  <a16:creationId xmlns:a16="http://schemas.microsoft.com/office/drawing/2014/main" id="{FA56285A-37E4-3643-A05E-EF4D3B50F4D0}"/>
                </a:ext>
              </a:extLst>
            </p:cNvPr>
            <p:cNvCxnSpPr>
              <a:stCxn id="43" idx="5"/>
              <a:endCxn id="48" idx="1"/>
            </p:cNvCxnSpPr>
            <p:nvPr/>
          </p:nvCxnSpPr>
          <p:spPr>
            <a:xfrm>
              <a:off x="3828035" y="1844726"/>
              <a:ext cx="375173" cy="168132"/>
            </a:xfrm>
            <a:prstGeom prst="line">
              <a:avLst/>
            </a:prstGeom>
            <a:noFill/>
            <a:ln w="19050" cap="flat" cmpd="sng" algn="ctr">
              <a:solidFill>
                <a:sysClr val="windowText" lastClr="000000"/>
              </a:solidFill>
              <a:prstDash val="solid"/>
              <a:miter lim="800000"/>
            </a:ln>
            <a:effectLst/>
          </p:spPr>
        </p:cxnSp>
        <p:cxnSp>
          <p:nvCxnSpPr>
            <p:cNvPr id="312" name="Straight Connector 311">
              <a:extLst>
                <a:ext uri="{FF2B5EF4-FFF2-40B4-BE49-F238E27FC236}">
                  <a16:creationId xmlns:a16="http://schemas.microsoft.com/office/drawing/2014/main" id="{F557F3B2-25ED-7E40-AD14-EFF009E392B2}"/>
                </a:ext>
              </a:extLst>
            </p:cNvPr>
            <p:cNvCxnSpPr>
              <a:stCxn id="35" idx="6"/>
              <a:endCxn id="48" idx="2"/>
            </p:cNvCxnSpPr>
            <p:nvPr/>
          </p:nvCxnSpPr>
          <p:spPr>
            <a:xfrm flipV="1">
              <a:off x="4029244" y="2093119"/>
              <a:ext cx="140370" cy="74697"/>
            </a:xfrm>
            <a:prstGeom prst="line">
              <a:avLst/>
            </a:prstGeom>
            <a:noFill/>
            <a:ln w="19050" cap="flat" cmpd="sng" algn="ctr">
              <a:solidFill>
                <a:sysClr val="windowText" lastClr="000000"/>
              </a:solidFill>
              <a:prstDash val="solid"/>
              <a:miter lim="800000"/>
            </a:ln>
            <a:effectLst/>
          </p:spPr>
        </p:cxnSp>
        <p:cxnSp>
          <p:nvCxnSpPr>
            <p:cNvPr id="313" name="Straight Connector 312">
              <a:extLst>
                <a:ext uri="{FF2B5EF4-FFF2-40B4-BE49-F238E27FC236}">
                  <a16:creationId xmlns:a16="http://schemas.microsoft.com/office/drawing/2014/main" id="{20D058CB-5EA9-FC4F-A7F0-554106AA896A}"/>
                </a:ext>
              </a:extLst>
            </p:cNvPr>
            <p:cNvCxnSpPr>
              <a:stCxn id="43" idx="6"/>
              <a:endCxn id="49" idx="2"/>
            </p:cNvCxnSpPr>
            <p:nvPr/>
          </p:nvCxnSpPr>
          <p:spPr>
            <a:xfrm flipV="1">
              <a:off x="3856671" y="1763321"/>
              <a:ext cx="560356" cy="14851"/>
            </a:xfrm>
            <a:prstGeom prst="line">
              <a:avLst/>
            </a:prstGeom>
            <a:noFill/>
            <a:ln w="19050" cap="flat" cmpd="sng" algn="ctr">
              <a:solidFill>
                <a:sysClr val="windowText" lastClr="000000"/>
              </a:solidFill>
              <a:prstDash val="solid"/>
              <a:miter lim="800000"/>
            </a:ln>
            <a:effectLst/>
          </p:spPr>
        </p:cxnSp>
        <p:cxnSp>
          <p:nvCxnSpPr>
            <p:cNvPr id="314" name="Straight Connector 313">
              <a:extLst>
                <a:ext uri="{FF2B5EF4-FFF2-40B4-BE49-F238E27FC236}">
                  <a16:creationId xmlns:a16="http://schemas.microsoft.com/office/drawing/2014/main" id="{02E3E88F-ADFB-0249-936B-BC6664ECBA97}"/>
                </a:ext>
              </a:extLst>
            </p:cNvPr>
            <p:cNvCxnSpPr>
              <a:stCxn id="36" idx="5"/>
              <a:endCxn id="49" idx="1"/>
            </p:cNvCxnSpPr>
            <p:nvPr/>
          </p:nvCxnSpPr>
          <p:spPr>
            <a:xfrm>
              <a:off x="4233658" y="1587069"/>
              <a:ext cx="216963" cy="95991"/>
            </a:xfrm>
            <a:prstGeom prst="line">
              <a:avLst/>
            </a:prstGeom>
            <a:noFill/>
            <a:ln w="19050" cap="flat" cmpd="sng" algn="ctr">
              <a:solidFill>
                <a:sysClr val="windowText" lastClr="000000"/>
              </a:solidFill>
              <a:prstDash val="solid"/>
              <a:miter lim="800000"/>
            </a:ln>
            <a:effectLst/>
          </p:spPr>
        </p:cxnSp>
        <p:cxnSp>
          <p:nvCxnSpPr>
            <p:cNvPr id="315" name="Straight Connector 314">
              <a:extLst>
                <a:ext uri="{FF2B5EF4-FFF2-40B4-BE49-F238E27FC236}">
                  <a16:creationId xmlns:a16="http://schemas.microsoft.com/office/drawing/2014/main" id="{8AACF895-139F-FD41-AC5D-CE7C0C9DBD27}"/>
                </a:ext>
              </a:extLst>
            </p:cNvPr>
            <p:cNvCxnSpPr>
              <a:stCxn id="49" idx="5"/>
              <a:endCxn id="18" idx="2"/>
            </p:cNvCxnSpPr>
            <p:nvPr/>
          </p:nvCxnSpPr>
          <p:spPr>
            <a:xfrm>
              <a:off x="4612826" y="1843582"/>
              <a:ext cx="927762" cy="475757"/>
            </a:xfrm>
            <a:prstGeom prst="line">
              <a:avLst/>
            </a:prstGeom>
            <a:noFill/>
            <a:ln w="19050" cap="flat" cmpd="sng" algn="ctr">
              <a:solidFill>
                <a:sysClr val="windowText" lastClr="000000"/>
              </a:solidFill>
              <a:prstDash val="solid"/>
              <a:miter lim="800000"/>
            </a:ln>
            <a:effectLst/>
          </p:spPr>
        </p:cxnSp>
        <p:cxnSp>
          <p:nvCxnSpPr>
            <p:cNvPr id="316" name="Straight Connector 315">
              <a:extLst>
                <a:ext uri="{FF2B5EF4-FFF2-40B4-BE49-F238E27FC236}">
                  <a16:creationId xmlns:a16="http://schemas.microsoft.com/office/drawing/2014/main" id="{31FCDCF9-80C2-3D44-AC64-A7B9B24EBD4A}"/>
                </a:ext>
              </a:extLst>
            </p:cNvPr>
            <p:cNvCxnSpPr>
              <a:stCxn id="50" idx="6"/>
              <a:endCxn id="18" idx="2"/>
            </p:cNvCxnSpPr>
            <p:nvPr/>
          </p:nvCxnSpPr>
          <p:spPr>
            <a:xfrm>
              <a:off x="4740840" y="2270289"/>
              <a:ext cx="799748" cy="49050"/>
            </a:xfrm>
            <a:prstGeom prst="line">
              <a:avLst/>
            </a:prstGeom>
            <a:noFill/>
            <a:ln w="19050" cap="flat" cmpd="sng" algn="ctr">
              <a:solidFill>
                <a:sysClr val="windowText" lastClr="000000"/>
              </a:solidFill>
              <a:prstDash val="solid"/>
              <a:miter lim="800000"/>
            </a:ln>
            <a:effectLst/>
          </p:spPr>
        </p:cxnSp>
        <p:cxnSp>
          <p:nvCxnSpPr>
            <p:cNvPr id="317" name="Straight Connector 316">
              <a:extLst>
                <a:ext uri="{FF2B5EF4-FFF2-40B4-BE49-F238E27FC236}">
                  <a16:creationId xmlns:a16="http://schemas.microsoft.com/office/drawing/2014/main" id="{066FB552-7A6F-C841-ABB7-FA8EF8B97C78}"/>
                </a:ext>
              </a:extLst>
            </p:cNvPr>
            <p:cNvCxnSpPr>
              <a:stCxn id="21" idx="6"/>
              <a:endCxn id="18" idx="2"/>
            </p:cNvCxnSpPr>
            <p:nvPr/>
          </p:nvCxnSpPr>
          <p:spPr>
            <a:xfrm flipV="1">
              <a:off x="4638674" y="2319339"/>
              <a:ext cx="901914" cy="262728"/>
            </a:xfrm>
            <a:prstGeom prst="line">
              <a:avLst/>
            </a:prstGeom>
            <a:noFill/>
            <a:ln w="19050" cap="flat" cmpd="sng" algn="ctr">
              <a:solidFill>
                <a:sysClr val="windowText" lastClr="000000"/>
              </a:solidFill>
              <a:prstDash val="solid"/>
              <a:miter lim="800000"/>
            </a:ln>
            <a:effectLst/>
          </p:spPr>
        </p:cxnSp>
        <p:cxnSp>
          <p:nvCxnSpPr>
            <p:cNvPr id="318" name="Straight Connector 317">
              <a:extLst>
                <a:ext uri="{FF2B5EF4-FFF2-40B4-BE49-F238E27FC236}">
                  <a16:creationId xmlns:a16="http://schemas.microsoft.com/office/drawing/2014/main" id="{FA1EA67C-BD2E-CB49-B589-CC8EF1375C19}"/>
                </a:ext>
              </a:extLst>
            </p:cNvPr>
            <p:cNvCxnSpPr>
              <a:stCxn id="21" idx="6"/>
              <a:endCxn id="51" idx="2"/>
            </p:cNvCxnSpPr>
            <p:nvPr/>
          </p:nvCxnSpPr>
          <p:spPr>
            <a:xfrm>
              <a:off x="4638674" y="2582067"/>
              <a:ext cx="223388" cy="112031"/>
            </a:xfrm>
            <a:prstGeom prst="line">
              <a:avLst/>
            </a:prstGeom>
            <a:noFill/>
            <a:ln w="19050" cap="flat" cmpd="sng" algn="ctr">
              <a:solidFill>
                <a:sysClr val="windowText" lastClr="000000"/>
              </a:solidFill>
              <a:prstDash val="solid"/>
              <a:miter lim="800000"/>
            </a:ln>
            <a:effectLst/>
          </p:spPr>
        </p:cxnSp>
        <p:cxnSp>
          <p:nvCxnSpPr>
            <p:cNvPr id="319" name="Straight Connector 318">
              <a:extLst>
                <a:ext uri="{FF2B5EF4-FFF2-40B4-BE49-F238E27FC236}">
                  <a16:creationId xmlns:a16="http://schemas.microsoft.com/office/drawing/2014/main" id="{D6939407-0E35-C347-9209-329C7896D5DD}"/>
                </a:ext>
              </a:extLst>
            </p:cNvPr>
            <p:cNvCxnSpPr>
              <a:stCxn id="51" idx="6"/>
              <a:endCxn id="53" idx="1"/>
            </p:cNvCxnSpPr>
            <p:nvPr/>
          </p:nvCxnSpPr>
          <p:spPr>
            <a:xfrm>
              <a:off x="5037453" y="2694098"/>
              <a:ext cx="375407" cy="141609"/>
            </a:xfrm>
            <a:prstGeom prst="line">
              <a:avLst/>
            </a:prstGeom>
            <a:noFill/>
            <a:ln w="19050" cap="flat" cmpd="sng" algn="ctr">
              <a:solidFill>
                <a:sysClr val="windowText" lastClr="000000"/>
              </a:solidFill>
              <a:prstDash val="solid"/>
              <a:miter lim="800000"/>
            </a:ln>
            <a:effectLst/>
          </p:spPr>
        </p:cxnSp>
        <p:cxnSp>
          <p:nvCxnSpPr>
            <p:cNvPr id="320" name="Straight Connector 319">
              <a:extLst>
                <a:ext uri="{FF2B5EF4-FFF2-40B4-BE49-F238E27FC236}">
                  <a16:creationId xmlns:a16="http://schemas.microsoft.com/office/drawing/2014/main" id="{E60C7DE2-F6B2-B442-AFEF-F465D40D46F6}"/>
                </a:ext>
              </a:extLst>
            </p:cNvPr>
            <p:cNvCxnSpPr>
              <a:stCxn id="51" idx="7"/>
              <a:endCxn id="18" idx="3"/>
            </p:cNvCxnSpPr>
            <p:nvPr/>
          </p:nvCxnSpPr>
          <p:spPr>
            <a:xfrm flipV="1">
              <a:off x="5011768" y="2385567"/>
              <a:ext cx="556222" cy="246714"/>
            </a:xfrm>
            <a:prstGeom prst="line">
              <a:avLst/>
            </a:prstGeom>
            <a:noFill/>
            <a:ln w="19050" cap="flat" cmpd="sng" algn="ctr">
              <a:solidFill>
                <a:sysClr val="windowText" lastClr="000000"/>
              </a:solidFill>
              <a:prstDash val="solid"/>
              <a:miter lim="800000"/>
            </a:ln>
            <a:effectLst/>
          </p:spPr>
        </p:cxnSp>
        <p:cxnSp>
          <p:nvCxnSpPr>
            <p:cNvPr id="321" name="Straight Connector 320">
              <a:extLst>
                <a:ext uri="{FF2B5EF4-FFF2-40B4-BE49-F238E27FC236}">
                  <a16:creationId xmlns:a16="http://schemas.microsoft.com/office/drawing/2014/main" id="{88609500-DD38-2F49-B604-C042B28028CB}"/>
                </a:ext>
              </a:extLst>
            </p:cNvPr>
            <p:cNvCxnSpPr>
              <a:stCxn id="51" idx="0"/>
              <a:endCxn id="22" idx="4"/>
            </p:cNvCxnSpPr>
            <p:nvPr/>
          </p:nvCxnSpPr>
          <p:spPr>
            <a:xfrm flipV="1">
              <a:off x="4949758" y="2012950"/>
              <a:ext cx="166359" cy="593725"/>
            </a:xfrm>
            <a:prstGeom prst="line">
              <a:avLst/>
            </a:prstGeom>
            <a:noFill/>
            <a:ln w="19050" cap="flat" cmpd="sng" algn="ctr">
              <a:solidFill>
                <a:sysClr val="windowText" lastClr="000000"/>
              </a:solidFill>
              <a:prstDash val="solid"/>
              <a:miter lim="800000"/>
            </a:ln>
            <a:effectLst/>
          </p:spPr>
        </p:cxnSp>
        <p:cxnSp>
          <p:nvCxnSpPr>
            <p:cNvPr id="322" name="Straight Connector 321">
              <a:extLst>
                <a:ext uri="{FF2B5EF4-FFF2-40B4-BE49-F238E27FC236}">
                  <a16:creationId xmlns:a16="http://schemas.microsoft.com/office/drawing/2014/main" id="{4BEECBD7-71E0-7345-B20C-0446BF3B4C2C}"/>
                </a:ext>
              </a:extLst>
            </p:cNvPr>
            <p:cNvCxnSpPr>
              <a:stCxn id="22" idx="7"/>
              <a:endCxn id="33" idx="3"/>
            </p:cNvCxnSpPr>
            <p:nvPr/>
          </p:nvCxnSpPr>
          <p:spPr>
            <a:xfrm flipV="1">
              <a:off x="5189362" y="1628585"/>
              <a:ext cx="71606" cy="209567"/>
            </a:xfrm>
            <a:prstGeom prst="line">
              <a:avLst/>
            </a:prstGeom>
            <a:noFill/>
            <a:ln w="19050" cap="flat" cmpd="sng" algn="ctr">
              <a:solidFill>
                <a:sysClr val="windowText" lastClr="000000"/>
              </a:solidFill>
              <a:prstDash val="solid"/>
              <a:miter lim="800000"/>
            </a:ln>
            <a:effectLst/>
          </p:spPr>
        </p:cxnSp>
        <p:cxnSp>
          <p:nvCxnSpPr>
            <p:cNvPr id="323" name="Straight Connector 322">
              <a:extLst>
                <a:ext uri="{FF2B5EF4-FFF2-40B4-BE49-F238E27FC236}">
                  <a16:creationId xmlns:a16="http://schemas.microsoft.com/office/drawing/2014/main" id="{2065456D-B244-E74F-BA20-ED1423DFCD6F}"/>
                </a:ext>
              </a:extLst>
            </p:cNvPr>
            <p:cNvCxnSpPr>
              <a:stCxn id="22" idx="0"/>
              <a:endCxn id="34" idx="4"/>
            </p:cNvCxnSpPr>
            <p:nvPr/>
          </p:nvCxnSpPr>
          <p:spPr>
            <a:xfrm flipH="1" flipV="1">
              <a:off x="5007697" y="1308101"/>
              <a:ext cx="108420" cy="500060"/>
            </a:xfrm>
            <a:prstGeom prst="line">
              <a:avLst/>
            </a:prstGeom>
            <a:noFill/>
            <a:ln w="19050" cap="flat" cmpd="sng" algn="ctr">
              <a:solidFill>
                <a:sysClr val="windowText" lastClr="000000"/>
              </a:solidFill>
              <a:prstDash val="solid"/>
              <a:miter lim="800000"/>
            </a:ln>
            <a:effectLst/>
          </p:spPr>
        </p:cxnSp>
        <p:cxnSp>
          <p:nvCxnSpPr>
            <p:cNvPr id="324" name="Straight Connector 323">
              <a:extLst>
                <a:ext uri="{FF2B5EF4-FFF2-40B4-BE49-F238E27FC236}">
                  <a16:creationId xmlns:a16="http://schemas.microsoft.com/office/drawing/2014/main" id="{A4605EED-7668-244E-9232-B7CC37AC667C}"/>
                </a:ext>
              </a:extLst>
            </p:cNvPr>
            <p:cNvCxnSpPr>
              <a:stCxn id="22" idx="2"/>
            </p:cNvCxnSpPr>
            <p:nvPr/>
          </p:nvCxnSpPr>
          <p:spPr>
            <a:xfrm flipH="1" flipV="1">
              <a:off x="4648201" y="1790701"/>
              <a:ext cx="364332" cy="119855"/>
            </a:xfrm>
            <a:prstGeom prst="line">
              <a:avLst/>
            </a:prstGeom>
            <a:noFill/>
            <a:ln w="19050" cap="flat" cmpd="sng" algn="ctr">
              <a:solidFill>
                <a:sysClr val="windowText" lastClr="000000"/>
              </a:solidFill>
              <a:prstDash val="solid"/>
              <a:miter lim="800000"/>
            </a:ln>
            <a:effectLst/>
          </p:spPr>
        </p:cxnSp>
        <p:cxnSp>
          <p:nvCxnSpPr>
            <p:cNvPr id="325" name="Straight Connector 324">
              <a:extLst>
                <a:ext uri="{FF2B5EF4-FFF2-40B4-BE49-F238E27FC236}">
                  <a16:creationId xmlns:a16="http://schemas.microsoft.com/office/drawing/2014/main" id="{68C7F663-DF61-8A44-B1E1-7A54C738AF70}"/>
                </a:ext>
              </a:extLst>
            </p:cNvPr>
            <p:cNvCxnSpPr>
              <a:stCxn id="22" idx="1"/>
              <a:endCxn id="58" idx="5"/>
            </p:cNvCxnSpPr>
            <p:nvPr/>
          </p:nvCxnSpPr>
          <p:spPr>
            <a:xfrm flipH="1" flipV="1">
              <a:off x="4539259" y="1218978"/>
              <a:ext cx="503613" cy="619174"/>
            </a:xfrm>
            <a:prstGeom prst="line">
              <a:avLst/>
            </a:prstGeom>
            <a:noFill/>
            <a:ln w="19050" cap="flat" cmpd="sng" algn="ctr">
              <a:solidFill>
                <a:sysClr val="windowText" lastClr="000000"/>
              </a:solidFill>
              <a:prstDash val="solid"/>
              <a:miter lim="800000"/>
            </a:ln>
            <a:effectLst/>
          </p:spPr>
        </p:cxnSp>
        <p:cxnSp>
          <p:nvCxnSpPr>
            <p:cNvPr id="326" name="Straight Connector 325">
              <a:extLst>
                <a:ext uri="{FF2B5EF4-FFF2-40B4-BE49-F238E27FC236}">
                  <a16:creationId xmlns:a16="http://schemas.microsoft.com/office/drawing/2014/main" id="{250FB304-9288-3D4A-AEA3-7853FD95D773}"/>
                </a:ext>
              </a:extLst>
            </p:cNvPr>
            <p:cNvCxnSpPr>
              <a:stCxn id="34" idx="2"/>
              <a:endCxn id="36" idx="6"/>
            </p:cNvCxnSpPr>
            <p:nvPr/>
          </p:nvCxnSpPr>
          <p:spPr>
            <a:xfrm flipH="1">
              <a:off x="4277365" y="1228428"/>
              <a:ext cx="648503" cy="256492"/>
            </a:xfrm>
            <a:prstGeom prst="line">
              <a:avLst/>
            </a:prstGeom>
            <a:noFill/>
            <a:ln w="19050" cap="flat" cmpd="sng" algn="ctr">
              <a:solidFill>
                <a:sysClr val="windowText" lastClr="000000"/>
              </a:solidFill>
              <a:prstDash val="solid"/>
              <a:miter lim="800000"/>
            </a:ln>
            <a:effectLst/>
          </p:spPr>
        </p:cxnSp>
        <p:cxnSp>
          <p:nvCxnSpPr>
            <p:cNvPr id="327" name="Straight Connector 326">
              <a:extLst>
                <a:ext uri="{FF2B5EF4-FFF2-40B4-BE49-F238E27FC236}">
                  <a16:creationId xmlns:a16="http://schemas.microsoft.com/office/drawing/2014/main" id="{32A10EC5-3103-ED48-9B1B-0CCAE7F1DFD0}"/>
                </a:ext>
              </a:extLst>
            </p:cNvPr>
            <p:cNvCxnSpPr>
              <a:stCxn id="34" idx="3"/>
              <a:endCxn id="49" idx="7"/>
            </p:cNvCxnSpPr>
            <p:nvPr/>
          </p:nvCxnSpPr>
          <p:spPr>
            <a:xfrm flipH="1">
              <a:off x="4612826" y="1284765"/>
              <a:ext cx="337009" cy="398295"/>
            </a:xfrm>
            <a:prstGeom prst="line">
              <a:avLst/>
            </a:prstGeom>
            <a:noFill/>
            <a:ln w="19050" cap="flat" cmpd="sng" algn="ctr">
              <a:solidFill>
                <a:sysClr val="windowText" lastClr="000000"/>
              </a:solidFill>
              <a:prstDash val="solid"/>
              <a:miter lim="800000"/>
            </a:ln>
            <a:effectLst/>
          </p:spPr>
        </p:cxnSp>
        <p:cxnSp>
          <p:nvCxnSpPr>
            <p:cNvPr id="328" name="Straight Connector 327">
              <a:extLst>
                <a:ext uri="{FF2B5EF4-FFF2-40B4-BE49-F238E27FC236}">
                  <a16:creationId xmlns:a16="http://schemas.microsoft.com/office/drawing/2014/main" id="{47771870-247B-F54D-9944-F92699079759}"/>
                </a:ext>
              </a:extLst>
            </p:cNvPr>
            <p:cNvCxnSpPr>
              <a:stCxn id="58" idx="4"/>
              <a:endCxn id="49" idx="0"/>
            </p:cNvCxnSpPr>
            <p:nvPr/>
          </p:nvCxnSpPr>
          <p:spPr>
            <a:xfrm>
              <a:off x="4485421" y="1241357"/>
              <a:ext cx="46303" cy="408458"/>
            </a:xfrm>
            <a:prstGeom prst="line">
              <a:avLst/>
            </a:prstGeom>
            <a:noFill/>
            <a:ln w="19050" cap="flat" cmpd="sng" algn="ctr">
              <a:solidFill>
                <a:sysClr val="windowText" lastClr="000000"/>
              </a:solidFill>
              <a:prstDash val="solid"/>
              <a:miter lim="800000"/>
            </a:ln>
            <a:effectLst/>
          </p:spPr>
        </p:cxnSp>
        <p:cxnSp>
          <p:nvCxnSpPr>
            <p:cNvPr id="329" name="Straight Connector 328">
              <a:extLst>
                <a:ext uri="{FF2B5EF4-FFF2-40B4-BE49-F238E27FC236}">
                  <a16:creationId xmlns:a16="http://schemas.microsoft.com/office/drawing/2014/main" id="{109754A6-5C6F-474C-9BE4-374D2D8FED78}"/>
                </a:ext>
              </a:extLst>
            </p:cNvPr>
            <p:cNvCxnSpPr>
              <a:stCxn id="33" idx="2"/>
              <a:endCxn id="49" idx="6"/>
            </p:cNvCxnSpPr>
            <p:nvPr/>
          </p:nvCxnSpPr>
          <p:spPr>
            <a:xfrm flipH="1">
              <a:off x="4646420" y="1576389"/>
              <a:ext cx="593873" cy="186932"/>
            </a:xfrm>
            <a:prstGeom prst="line">
              <a:avLst/>
            </a:prstGeom>
            <a:noFill/>
            <a:ln w="19050" cap="flat" cmpd="sng" algn="ctr">
              <a:solidFill>
                <a:sysClr val="windowText" lastClr="000000"/>
              </a:solidFill>
              <a:prstDash val="solid"/>
              <a:miter lim="800000"/>
            </a:ln>
            <a:effectLst/>
          </p:spPr>
        </p:cxnSp>
        <p:cxnSp>
          <p:nvCxnSpPr>
            <p:cNvPr id="330" name="Straight Connector 329">
              <a:extLst>
                <a:ext uri="{FF2B5EF4-FFF2-40B4-BE49-F238E27FC236}">
                  <a16:creationId xmlns:a16="http://schemas.microsoft.com/office/drawing/2014/main" id="{241753A9-14EE-A742-BA02-DE30E7D7164E}"/>
                </a:ext>
              </a:extLst>
            </p:cNvPr>
            <p:cNvCxnSpPr>
              <a:stCxn id="33" idx="4"/>
              <a:endCxn id="18" idx="1"/>
            </p:cNvCxnSpPr>
            <p:nvPr/>
          </p:nvCxnSpPr>
          <p:spPr>
            <a:xfrm>
              <a:off x="5310883" y="1650205"/>
              <a:ext cx="257107" cy="602905"/>
            </a:xfrm>
            <a:prstGeom prst="line">
              <a:avLst/>
            </a:prstGeom>
            <a:noFill/>
            <a:ln w="19050" cap="flat" cmpd="sng" algn="ctr">
              <a:solidFill>
                <a:sysClr val="windowText" lastClr="000000"/>
              </a:solidFill>
              <a:prstDash val="solid"/>
              <a:miter lim="800000"/>
            </a:ln>
            <a:effectLst/>
          </p:spPr>
        </p:cxnSp>
        <p:cxnSp>
          <p:nvCxnSpPr>
            <p:cNvPr id="331" name="Straight Connector 330">
              <a:extLst>
                <a:ext uri="{FF2B5EF4-FFF2-40B4-BE49-F238E27FC236}">
                  <a16:creationId xmlns:a16="http://schemas.microsoft.com/office/drawing/2014/main" id="{A37FD2D1-2020-D74E-A56B-9DBB7EF9F38F}"/>
                </a:ext>
              </a:extLst>
            </p:cNvPr>
            <p:cNvCxnSpPr>
              <a:stCxn id="22" idx="6"/>
              <a:endCxn id="26" idx="3"/>
            </p:cNvCxnSpPr>
            <p:nvPr/>
          </p:nvCxnSpPr>
          <p:spPr>
            <a:xfrm flipV="1">
              <a:off x="5219701" y="1647557"/>
              <a:ext cx="450226" cy="262999"/>
            </a:xfrm>
            <a:prstGeom prst="line">
              <a:avLst/>
            </a:prstGeom>
            <a:noFill/>
            <a:ln w="19050" cap="flat" cmpd="sng" algn="ctr">
              <a:solidFill>
                <a:sysClr val="windowText" lastClr="000000"/>
              </a:solidFill>
              <a:prstDash val="solid"/>
              <a:miter lim="800000"/>
            </a:ln>
            <a:effectLst/>
          </p:spPr>
        </p:cxnSp>
        <p:cxnSp>
          <p:nvCxnSpPr>
            <p:cNvPr id="332" name="Straight Connector 331">
              <a:extLst>
                <a:ext uri="{FF2B5EF4-FFF2-40B4-BE49-F238E27FC236}">
                  <a16:creationId xmlns:a16="http://schemas.microsoft.com/office/drawing/2014/main" id="{B32D1A32-DBE6-2946-86F8-B71E8A54ABCE}"/>
                </a:ext>
              </a:extLst>
            </p:cNvPr>
            <p:cNvCxnSpPr>
              <a:stCxn id="22" idx="6"/>
              <a:endCxn id="546" idx="2"/>
            </p:cNvCxnSpPr>
            <p:nvPr/>
          </p:nvCxnSpPr>
          <p:spPr>
            <a:xfrm>
              <a:off x="5219701" y="1910556"/>
              <a:ext cx="666749" cy="69058"/>
            </a:xfrm>
            <a:prstGeom prst="line">
              <a:avLst/>
            </a:prstGeom>
            <a:noFill/>
            <a:ln w="19050" cap="flat" cmpd="sng" algn="ctr">
              <a:solidFill>
                <a:sysClr val="windowText" lastClr="000000"/>
              </a:solidFill>
              <a:prstDash val="solid"/>
              <a:miter lim="800000"/>
            </a:ln>
            <a:effectLst/>
          </p:spPr>
        </p:cxnSp>
        <p:cxnSp>
          <p:nvCxnSpPr>
            <p:cNvPr id="333" name="Straight Connector 332">
              <a:extLst>
                <a:ext uri="{FF2B5EF4-FFF2-40B4-BE49-F238E27FC236}">
                  <a16:creationId xmlns:a16="http://schemas.microsoft.com/office/drawing/2014/main" id="{9C5F5FAF-FFC3-F344-97E2-FA88E470B194}"/>
                </a:ext>
              </a:extLst>
            </p:cNvPr>
            <p:cNvCxnSpPr>
              <a:stCxn id="22" idx="5"/>
              <a:endCxn id="18" idx="1"/>
            </p:cNvCxnSpPr>
            <p:nvPr/>
          </p:nvCxnSpPr>
          <p:spPr>
            <a:xfrm>
              <a:off x="5189362" y="1982959"/>
              <a:ext cx="378628" cy="270151"/>
            </a:xfrm>
            <a:prstGeom prst="line">
              <a:avLst/>
            </a:prstGeom>
            <a:noFill/>
            <a:ln w="19050" cap="flat" cmpd="sng" algn="ctr">
              <a:solidFill>
                <a:sysClr val="windowText" lastClr="000000"/>
              </a:solidFill>
              <a:prstDash val="solid"/>
              <a:miter lim="800000"/>
            </a:ln>
            <a:effectLst/>
          </p:spPr>
        </p:cxnSp>
        <p:cxnSp>
          <p:nvCxnSpPr>
            <p:cNvPr id="334" name="Straight Connector 333">
              <a:extLst>
                <a:ext uri="{FF2B5EF4-FFF2-40B4-BE49-F238E27FC236}">
                  <a16:creationId xmlns:a16="http://schemas.microsoft.com/office/drawing/2014/main" id="{00FA18AE-98C7-3B48-A052-B772F29CDDBA}"/>
                </a:ext>
              </a:extLst>
            </p:cNvPr>
            <p:cNvCxnSpPr>
              <a:stCxn id="33" idx="5"/>
              <a:endCxn id="546" idx="5"/>
            </p:cNvCxnSpPr>
            <p:nvPr/>
          </p:nvCxnSpPr>
          <p:spPr>
            <a:xfrm>
              <a:off x="5360798" y="1628585"/>
              <a:ext cx="780394" cy="453178"/>
            </a:xfrm>
            <a:prstGeom prst="line">
              <a:avLst/>
            </a:prstGeom>
            <a:noFill/>
            <a:ln w="19050" cap="flat" cmpd="sng" algn="ctr">
              <a:solidFill>
                <a:sysClr val="windowText" lastClr="000000"/>
              </a:solidFill>
              <a:prstDash val="solid"/>
              <a:miter lim="800000"/>
            </a:ln>
            <a:effectLst/>
          </p:spPr>
        </p:cxnSp>
        <p:cxnSp>
          <p:nvCxnSpPr>
            <p:cNvPr id="335" name="Straight Connector 334">
              <a:extLst>
                <a:ext uri="{FF2B5EF4-FFF2-40B4-BE49-F238E27FC236}">
                  <a16:creationId xmlns:a16="http://schemas.microsoft.com/office/drawing/2014/main" id="{D726E2D9-C12C-584D-AF84-1DB6A8CA6AAF}"/>
                </a:ext>
              </a:extLst>
            </p:cNvPr>
            <p:cNvCxnSpPr>
              <a:stCxn id="33" idx="6"/>
              <a:endCxn id="26" idx="2"/>
            </p:cNvCxnSpPr>
            <p:nvPr/>
          </p:nvCxnSpPr>
          <p:spPr>
            <a:xfrm>
              <a:off x="5381473" y="1576389"/>
              <a:ext cx="264524" cy="11114"/>
            </a:xfrm>
            <a:prstGeom prst="line">
              <a:avLst/>
            </a:prstGeom>
            <a:noFill/>
            <a:ln w="19050" cap="flat" cmpd="sng" algn="ctr">
              <a:solidFill>
                <a:sysClr val="windowText" lastClr="000000"/>
              </a:solidFill>
              <a:prstDash val="solid"/>
              <a:miter lim="800000"/>
            </a:ln>
            <a:effectLst/>
          </p:spPr>
        </p:cxnSp>
        <p:cxnSp>
          <p:nvCxnSpPr>
            <p:cNvPr id="336" name="Straight Connector 335">
              <a:extLst>
                <a:ext uri="{FF2B5EF4-FFF2-40B4-BE49-F238E27FC236}">
                  <a16:creationId xmlns:a16="http://schemas.microsoft.com/office/drawing/2014/main" id="{A6316AAF-71B8-0B4E-9051-1344AC2D54CD}"/>
                </a:ext>
              </a:extLst>
            </p:cNvPr>
            <p:cNvCxnSpPr>
              <a:stCxn id="34" idx="5"/>
              <a:endCxn id="33" idx="1"/>
            </p:cNvCxnSpPr>
            <p:nvPr/>
          </p:nvCxnSpPr>
          <p:spPr>
            <a:xfrm>
              <a:off x="5065558" y="1284765"/>
              <a:ext cx="195410" cy="239428"/>
            </a:xfrm>
            <a:prstGeom prst="line">
              <a:avLst/>
            </a:prstGeom>
            <a:noFill/>
            <a:ln w="19050" cap="flat" cmpd="sng" algn="ctr">
              <a:solidFill>
                <a:sysClr val="windowText" lastClr="000000"/>
              </a:solidFill>
              <a:prstDash val="solid"/>
              <a:miter lim="800000"/>
            </a:ln>
            <a:effectLst/>
          </p:spPr>
        </p:cxnSp>
        <p:cxnSp>
          <p:nvCxnSpPr>
            <p:cNvPr id="337" name="Straight Connector 336">
              <a:extLst>
                <a:ext uri="{FF2B5EF4-FFF2-40B4-BE49-F238E27FC236}">
                  <a16:creationId xmlns:a16="http://schemas.microsoft.com/office/drawing/2014/main" id="{65D61F2D-3521-CA48-8BFB-29D640852532}"/>
                </a:ext>
              </a:extLst>
            </p:cNvPr>
            <p:cNvCxnSpPr>
              <a:stCxn id="27" idx="3"/>
              <a:endCxn id="33" idx="7"/>
            </p:cNvCxnSpPr>
            <p:nvPr/>
          </p:nvCxnSpPr>
          <p:spPr>
            <a:xfrm flipH="1">
              <a:off x="5360798" y="1232243"/>
              <a:ext cx="194121" cy="291950"/>
            </a:xfrm>
            <a:prstGeom prst="line">
              <a:avLst/>
            </a:prstGeom>
            <a:noFill/>
            <a:ln w="19050" cap="flat" cmpd="sng" algn="ctr">
              <a:solidFill>
                <a:sysClr val="windowText" lastClr="000000"/>
              </a:solidFill>
              <a:prstDash val="solid"/>
              <a:miter lim="800000"/>
            </a:ln>
            <a:effectLst/>
          </p:spPr>
        </p:cxnSp>
        <p:cxnSp>
          <p:nvCxnSpPr>
            <p:cNvPr id="338" name="Straight Connector 337">
              <a:extLst>
                <a:ext uri="{FF2B5EF4-FFF2-40B4-BE49-F238E27FC236}">
                  <a16:creationId xmlns:a16="http://schemas.microsoft.com/office/drawing/2014/main" id="{BE61600B-55A4-AE46-8329-3384B62BBA4C}"/>
                </a:ext>
              </a:extLst>
            </p:cNvPr>
            <p:cNvCxnSpPr>
              <a:stCxn id="57" idx="4"/>
              <a:endCxn id="34" idx="0"/>
            </p:cNvCxnSpPr>
            <p:nvPr/>
          </p:nvCxnSpPr>
          <p:spPr>
            <a:xfrm flipH="1">
              <a:off x="5007697" y="880266"/>
              <a:ext cx="29756" cy="268489"/>
            </a:xfrm>
            <a:prstGeom prst="line">
              <a:avLst/>
            </a:prstGeom>
            <a:noFill/>
            <a:ln w="19050" cap="flat" cmpd="sng" algn="ctr">
              <a:solidFill>
                <a:sysClr val="windowText" lastClr="000000"/>
              </a:solidFill>
              <a:prstDash val="solid"/>
              <a:miter lim="800000"/>
            </a:ln>
            <a:effectLst/>
          </p:spPr>
        </p:cxnSp>
        <p:cxnSp>
          <p:nvCxnSpPr>
            <p:cNvPr id="339" name="Straight Connector 338">
              <a:extLst>
                <a:ext uri="{FF2B5EF4-FFF2-40B4-BE49-F238E27FC236}">
                  <a16:creationId xmlns:a16="http://schemas.microsoft.com/office/drawing/2014/main" id="{55BEFD8E-68BA-F349-B4F3-68F42A81DACA}"/>
                </a:ext>
              </a:extLst>
            </p:cNvPr>
            <p:cNvCxnSpPr>
              <a:stCxn id="59" idx="2"/>
              <a:endCxn id="37" idx="6"/>
            </p:cNvCxnSpPr>
            <p:nvPr/>
          </p:nvCxnSpPr>
          <p:spPr>
            <a:xfrm flipH="1">
              <a:off x="4190997" y="723967"/>
              <a:ext cx="375045" cy="220639"/>
            </a:xfrm>
            <a:prstGeom prst="line">
              <a:avLst/>
            </a:prstGeom>
            <a:noFill/>
            <a:ln w="19050" cap="flat" cmpd="sng" algn="ctr">
              <a:solidFill>
                <a:sysClr val="windowText" lastClr="000000"/>
              </a:solidFill>
              <a:prstDash val="solid"/>
              <a:miter lim="800000"/>
            </a:ln>
            <a:effectLst/>
          </p:spPr>
        </p:cxnSp>
        <p:cxnSp>
          <p:nvCxnSpPr>
            <p:cNvPr id="340" name="Straight Connector 339">
              <a:extLst>
                <a:ext uri="{FF2B5EF4-FFF2-40B4-BE49-F238E27FC236}">
                  <a16:creationId xmlns:a16="http://schemas.microsoft.com/office/drawing/2014/main" id="{6259CA00-1396-AE45-8E4C-C577217D845B}"/>
                </a:ext>
              </a:extLst>
            </p:cNvPr>
            <p:cNvCxnSpPr>
              <a:stCxn id="66" idx="3"/>
              <a:endCxn id="37" idx="7"/>
            </p:cNvCxnSpPr>
            <p:nvPr/>
          </p:nvCxnSpPr>
          <p:spPr>
            <a:xfrm flipH="1">
              <a:off x="4160658" y="626393"/>
              <a:ext cx="105096" cy="245809"/>
            </a:xfrm>
            <a:prstGeom prst="line">
              <a:avLst/>
            </a:prstGeom>
            <a:noFill/>
            <a:ln w="19050" cap="flat" cmpd="sng" algn="ctr">
              <a:solidFill>
                <a:sysClr val="windowText" lastClr="000000"/>
              </a:solidFill>
              <a:prstDash val="solid"/>
              <a:miter lim="800000"/>
            </a:ln>
            <a:effectLst/>
          </p:spPr>
        </p:cxnSp>
        <p:cxnSp>
          <p:nvCxnSpPr>
            <p:cNvPr id="341" name="Straight Connector 340">
              <a:extLst>
                <a:ext uri="{FF2B5EF4-FFF2-40B4-BE49-F238E27FC236}">
                  <a16:creationId xmlns:a16="http://schemas.microsoft.com/office/drawing/2014/main" id="{7B7FA796-D136-584F-8C2F-23F058BA8EBA}"/>
                </a:ext>
              </a:extLst>
            </p:cNvPr>
            <p:cNvCxnSpPr>
              <a:endCxn id="58" idx="0"/>
            </p:cNvCxnSpPr>
            <p:nvPr/>
          </p:nvCxnSpPr>
          <p:spPr>
            <a:xfrm>
              <a:off x="4352926" y="654050"/>
              <a:ext cx="132495" cy="434495"/>
            </a:xfrm>
            <a:prstGeom prst="line">
              <a:avLst/>
            </a:prstGeom>
            <a:noFill/>
            <a:ln w="19050" cap="flat" cmpd="sng" algn="ctr">
              <a:solidFill>
                <a:sysClr val="windowText" lastClr="000000"/>
              </a:solidFill>
              <a:prstDash val="solid"/>
              <a:miter lim="800000"/>
            </a:ln>
            <a:effectLst/>
          </p:spPr>
        </p:cxnSp>
        <p:cxnSp>
          <p:nvCxnSpPr>
            <p:cNvPr id="342" name="Straight Connector 341">
              <a:extLst>
                <a:ext uri="{FF2B5EF4-FFF2-40B4-BE49-F238E27FC236}">
                  <a16:creationId xmlns:a16="http://schemas.microsoft.com/office/drawing/2014/main" id="{7A4F7738-EFB5-064F-BC59-922E35D01B7C}"/>
                </a:ext>
              </a:extLst>
            </p:cNvPr>
            <p:cNvCxnSpPr>
              <a:stCxn id="37" idx="5"/>
              <a:endCxn id="58" idx="1"/>
            </p:cNvCxnSpPr>
            <p:nvPr/>
          </p:nvCxnSpPr>
          <p:spPr>
            <a:xfrm>
              <a:off x="4160658" y="1017009"/>
              <a:ext cx="270925" cy="93915"/>
            </a:xfrm>
            <a:prstGeom prst="line">
              <a:avLst/>
            </a:prstGeom>
            <a:noFill/>
            <a:ln w="19050" cap="flat" cmpd="sng" algn="ctr">
              <a:solidFill>
                <a:sysClr val="windowText" lastClr="000000"/>
              </a:solidFill>
              <a:prstDash val="solid"/>
              <a:miter lim="800000"/>
            </a:ln>
            <a:effectLst/>
          </p:spPr>
        </p:cxnSp>
        <p:cxnSp>
          <p:nvCxnSpPr>
            <p:cNvPr id="343" name="Straight Connector 342">
              <a:extLst>
                <a:ext uri="{FF2B5EF4-FFF2-40B4-BE49-F238E27FC236}">
                  <a16:creationId xmlns:a16="http://schemas.microsoft.com/office/drawing/2014/main" id="{8CF8CC66-73A2-5E4D-88ED-807A4EC4244C}"/>
                </a:ext>
              </a:extLst>
            </p:cNvPr>
            <p:cNvCxnSpPr>
              <a:stCxn id="36" idx="7"/>
              <a:endCxn id="58" idx="3"/>
            </p:cNvCxnSpPr>
            <p:nvPr/>
          </p:nvCxnSpPr>
          <p:spPr>
            <a:xfrm flipV="1">
              <a:off x="4233658" y="1218978"/>
              <a:ext cx="197925" cy="163792"/>
            </a:xfrm>
            <a:prstGeom prst="line">
              <a:avLst/>
            </a:prstGeom>
            <a:noFill/>
            <a:ln w="19050" cap="flat" cmpd="sng" algn="ctr">
              <a:solidFill>
                <a:sysClr val="windowText" lastClr="000000"/>
              </a:solidFill>
              <a:prstDash val="solid"/>
              <a:miter lim="800000"/>
            </a:ln>
            <a:effectLst/>
          </p:spPr>
        </p:cxnSp>
        <p:cxnSp>
          <p:nvCxnSpPr>
            <p:cNvPr id="344" name="Straight Connector 343">
              <a:extLst>
                <a:ext uri="{FF2B5EF4-FFF2-40B4-BE49-F238E27FC236}">
                  <a16:creationId xmlns:a16="http://schemas.microsoft.com/office/drawing/2014/main" id="{2152C6BC-DF12-1347-A6F7-840ED2760393}"/>
                </a:ext>
              </a:extLst>
            </p:cNvPr>
            <p:cNvCxnSpPr>
              <a:stCxn id="58" idx="0"/>
              <a:endCxn id="59" idx="4"/>
            </p:cNvCxnSpPr>
            <p:nvPr/>
          </p:nvCxnSpPr>
          <p:spPr>
            <a:xfrm flipV="1">
              <a:off x="4485421" y="807176"/>
              <a:ext cx="169640" cy="281369"/>
            </a:xfrm>
            <a:prstGeom prst="line">
              <a:avLst/>
            </a:prstGeom>
            <a:noFill/>
            <a:ln w="19050" cap="flat" cmpd="sng" algn="ctr">
              <a:solidFill>
                <a:sysClr val="windowText" lastClr="000000"/>
              </a:solidFill>
              <a:prstDash val="solid"/>
              <a:miter lim="800000"/>
            </a:ln>
            <a:effectLst/>
          </p:spPr>
        </p:cxnSp>
        <p:cxnSp>
          <p:nvCxnSpPr>
            <p:cNvPr id="345" name="Straight Connector 344">
              <a:extLst>
                <a:ext uri="{FF2B5EF4-FFF2-40B4-BE49-F238E27FC236}">
                  <a16:creationId xmlns:a16="http://schemas.microsoft.com/office/drawing/2014/main" id="{1092F3D9-2676-A44D-A8D6-2F710B6B3F86}"/>
                </a:ext>
              </a:extLst>
            </p:cNvPr>
            <p:cNvCxnSpPr>
              <a:stCxn id="58" idx="7"/>
              <a:endCxn id="57" idx="3"/>
            </p:cNvCxnSpPr>
            <p:nvPr/>
          </p:nvCxnSpPr>
          <p:spPr>
            <a:xfrm flipV="1">
              <a:off x="4539259" y="858646"/>
              <a:ext cx="448279" cy="252278"/>
            </a:xfrm>
            <a:prstGeom prst="line">
              <a:avLst/>
            </a:prstGeom>
            <a:noFill/>
            <a:ln w="19050" cap="flat" cmpd="sng" algn="ctr">
              <a:solidFill>
                <a:sysClr val="windowText" lastClr="000000"/>
              </a:solidFill>
              <a:prstDash val="solid"/>
              <a:miter lim="800000"/>
            </a:ln>
            <a:effectLst/>
          </p:spPr>
        </p:cxnSp>
        <p:cxnSp>
          <p:nvCxnSpPr>
            <p:cNvPr id="346" name="Straight Connector 345">
              <a:extLst>
                <a:ext uri="{FF2B5EF4-FFF2-40B4-BE49-F238E27FC236}">
                  <a16:creationId xmlns:a16="http://schemas.microsoft.com/office/drawing/2014/main" id="{9CAB6E64-6EFC-F14F-BA34-701D179E1842}"/>
                </a:ext>
              </a:extLst>
            </p:cNvPr>
            <p:cNvCxnSpPr>
              <a:stCxn id="34" idx="1"/>
            </p:cNvCxnSpPr>
            <p:nvPr/>
          </p:nvCxnSpPr>
          <p:spPr>
            <a:xfrm flipH="1" flipV="1">
              <a:off x="4711701" y="796927"/>
              <a:ext cx="238134" cy="375164"/>
            </a:xfrm>
            <a:prstGeom prst="line">
              <a:avLst/>
            </a:prstGeom>
            <a:noFill/>
            <a:ln w="19050" cap="flat" cmpd="sng" algn="ctr">
              <a:solidFill>
                <a:sysClr val="windowText" lastClr="000000"/>
              </a:solidFill>
              <a:prstDash val="solid"/>
              <a:miter lim="800000"/>
            </a:ln>
            <a:effectLst/>
          </p:spPr>
        </p:cxnSp>
        <p:cxnSp>
          <p:nvCxnSpPr>
            <p:cNvPr id="347" name="Straight Connector 346">
              <a:extLst>
                <a:ext uri="{FF2B5EF4-FFF2-40B4-BE49-F238E27FC236}">
                  <a16:creationId xmlns:a16="http://schemas.microsoft.com/office/drawing/2014/main" id="{16A89ADB-A0D7-9145-B570-B9F46BF97FD3}"/>
                </a:ext>
              </a:extLst>
            </p:cNvPr>
            <p:cNvCxnSpPr>
              <a:stCxn id="34" idx="2"/>
              <a:endCxn id="58" idx="6"/>
            </p:cNvCxnSpPr>
            <p:nvPr/>
          </p:nvCxnSpPr>
          <p:spPr>
            <a:xfrm flipH="1" flipV="1">
              <a:off x="4561560" y="1164951"/>
              <a:ext cx="364308" cy="63477"/>
            </a:xfrm>
            <a:prstGeom prst="line">
              <a:avLst/>
            </a:prstGeom>
            <a:noFill/>
            <a:ln w="19050" cap="flat" cmpd="sng" algn="ctr">
              <a:solidFill>
                <a:sysClr val="windowText" lastClr="000000"/>
              </a:solidFill>
              <a:prstDash val="solid"/>
              <a:miter lim="800000"/>
            </a:ln>
            <a:effectLst/>
          </p:spPr>
        </p:cxnSp>
        <p:cxnSp>
          <p:nvCxnSpPr>
            <p:cNvPr id="348" name="Straight Connector 347">
              <a:extLst>
                <a:ext uri="{FF2B5EF4-FFF2-40B4-BE49-F238E27FC236}">
                  <a16:creationId xmlns:a16="http://schemas.microsoft.com/office/drawing/2014/main" id="{20586036-7E1A-0D43-9C72-B456D81B4D2E}"/>
                </a:ext>
              </a:extLst>
            </p:cNvPr>
            <p:cNvCxnSpPr>
              <a:stCxn id="49" idx="7"/>
              <a:endCxn id="57" idx="3"/>
            </p:cNvCxnSpPr>
            <p:nvPr/>
          </p:nvCxnSpPr>
          <p:spPr>
            <a:xfrm flipV="1">
              <a:off x="4612826" y="858646"/>
              <a:ext cx="374712" cy="824414"/>
            </a:xfrm>
            <a:prstGeom prst="line">
              <a:avLst/>
            </a:prstGeom>
            <a:noFill/>
            <a:ln w="19050" cap="flat" cmpd="sng" algn="ctr">
              <a:solidFill>
                <a:sysClr val="windowText" lastClr="000000"/>
              </a:solidFill>
              <a:prstDash val="solid"/>
              <a:miter lim="800000"/>
            </a:ln>
            <a:effectLst/>
          </p:spPr>
        </p:cxnSp>
        <p:cxnSp>
          <p:nvCxnSpPr>
            <p:cNvPr id="349" name="Straight Connector 348">
              <a:extLst>
                <a:ext uri="{FF2B5EF4-FFF2-40B4-BE49-F238E27FC236}">
                  <a16:creationId xmlns:a16="http://schemas.microsoft.com/office/drawing/2014/main" id="{8A3C69CC-A7BC-CA41-BFCD-3F9E31D69B8B}"/>
                </a:ext>
              </a:extLst>
            </p:cNvPr>
            <p:cNvCxnSpPr>
              <a:stCxn id="561" idx="3"/>
              <a:endCxn id="34" idx="7"/>
            </p:cNvCxnSpPr>
            <p:nvPr/>
          </p:nvCxnSpPr>
          <p:spPr>
            <a:xfrm flipH="1">
              <a:off x="5065558" y="886919"/>
              <a:ext cx="392567" cy="285172"/>
            </a:xfrm>
            <a:prstGeom prst="line">
              <a:avLst/>
            </a:prstGeom>
            <a:noFill/>
            <a:ln w="19050" cap="flat" cmpd="sng" algn="ctr">
              <a:solidFill>
                <a:sysClr val="windowText" lastClr="000000"/>
              </a:solidFill>
              <a:prstDash val="solid"/>
              <a:miter lim="800000"/>
            </a:ln>
            <a:effectLst/>
          </p:spPr>
        </p:cxnSp>
        <p:cxnSp>
          <p:nvCxnSpPr>
            <p:cNvPr id="350" name="Straight Connector 349">
              <a:extLst>
                <a:ext uri="{FF2B5EF4-FFF2-40B4-BE49-F238E27FC236}">
                  <a16:creationId xmlns:a16="http://schemas.microsoft.com/office/drawing/2014/main" id="{9FD35016-A591-9C43-8D1E-B0A6A0751CAC}"/>
                </a:ext>
              </a:extLst>
            </p:cNvPr>
            <p:cNvCxnSpPr>
              <a:stCxn id="59" idx="1"/>
              <a:endCxn id="66" idx="6"/>
            </p:cNvCxnSpPr>
            <p:nvPr/>
          </p:nvCxnSpPr>
          <p:spPr>
            <a:xfrm flipH="1" flipV="1">
              <a:off x="4408046" y="568628"/>
              <a:ext cx="184069" cy="96501"/>
            </a:xfrm>
            <a:prstGeom prst="line">
              <a:avLst/>
            </a:prstGeom>
            <a:noFill/>
            <a:ln w="19050" cap="flat" cmpd="sng" algn="ctr">
              <a:solidFill>
                <a:sysClr val="windowText" lastClr="000000"/>
              </a:solidFill>
              <a:prstDash val="solid"/>
              <a:miter lim="800000"/>
            </a:ln>
            <a:effectLst/>
          </p:spPr>
        </p:cxnSp>
        <p:cxnSp>
          <p:nvCxnSpPr>
            <p:cNvPr id="351" name="Straight Connector 350">
              <a:extLst>
                <a:ext uri="{FF2B5EF4-FFF2-40B4-BE49-F238E27FC236}">
                  <a16:creationId xmlns:a16="http://schemas.microsoft.com/office/drawing/2014/main" id="{45A66074-8358-C14F-A4E6-9761ADD73A0C}"/>
                </a:ext>
              </a:extLst>
            </p:cNvPr>
            <p:cNvCxnSpPr>
              <a:stCxn id="60" idx="3"/>
              <a:endCxn id="59" idx="7"/>
            </p:cNvCxnSpPr>
            <p:nvPr/>
          </p:nvCxnSpPr>
          <p:spPr>
            <a:xfrm flipH="1">
              <a:off x="4718006" y="470538"/>
              <a:ext cx="264591" cy="194591"/>
            </a:xfrm>
            <a:prstGeom prst="line">
              <a:avLst/>
            </a:prstGeom>
            <a:noFill/>
            <a:ln w="19050" cap="flat" cmpd="sng" algn="ctr">
              <a:solidFill>
                <a:sysClr val="windowText" lastClr="000000"/>
              </a:solidFill>
              <a:prstDash val="solid"/>
              <a:miter lim="800000"/>
            </a:ln>
            <a:effectLst/>
          </p:spPr>
        </p:cxnSp>
        <p:cxnSp>
          <p:nvCxnSpPr>
            <p:cNvPr id="352" name="Straight Connector 351">
              <a:extLst>
                <a:ext uri="{FF2B5EF4-FFF2-40B4-BE49-F238E27FC236}">
                  <a16:creationId xmlns:a16="http://schemas.microsoft.com/office/drawing/2014/main" id="{06D14A5A-ACA8-3445-8A8C-B3B4AE0A55ED}"/>
                </a:ext>
              </a:extLst>
            </p:cNvPr>
            <p:cNvCxnSpPr>
              <a:stCxn id="57" idx="2"/>
              <a:endCxn id="59" idx="6"/>
            </p:cNvCxnSpPr>
            <p:nvPr/>
          </p:nvCxnSpPr>
          <p:spPr>
            <a:xfrm flipH="1" flipV="1">
              <a:off x="4744079" y="723967"/>
              <a:ext cx="222784" cy="82483"/>
            </a:xfrm>
            <a:prstGeom prst="line">
              <a:avLst/>
            </a:prstGeom>
            <a:noFill/>
            <a:ln w="19050" cap="flat" cmpd="sng" algn="ctr">
              <a:solidFill>
                <a:sysClr val="windowText" lastClr="000000"/>
              </a:solidFill>
              <a:prstDash val="solid"/>
              <a:miter lim="800000"/>
            </a:ln>
            <a:effectLst/>
          </p:spPr>
        </p:cxnSp>
        <p:cxnSp>
          <p:nvCxnSpPr>
            <p:cNvPr id="353" name="Straight Connector 352">
              <a:extLst>
                <a:ext uri="{FF2B5EF4-FFF2-40B4-BE49-F238E27FC236}">
                  <a16:creationId xmlns:a16="http://schemas.microsoft.com/office/drawing/2014/main" id="{FE42BA89-684A-E149-8C0E-CD2885C0532D}"/>
                </a:ext>
              </a:extLst>
            </p:cNvPr>
            <p:cNvCxnSpPr>
              <a:stCxn id="561" idx="2"/>
              <a:endCxn id="57" idx="6"/>
            </p:cNvCxnSpPr>
            <p:nvPr/>
          </p:nvCxnSpPr>
          <p:spPr>
            <a:xfrm flipH="1" flipV="1">
              <a:off x="5108043" y="806450"/>
              <a:ext cx="317848" cy="5963"/>
            </a:xfrm>
            <a:prstGeom prst="line">
              <a:avLst/>
            </a:prstGeom>
            <a:noFill/>
            <a:ln w="19050" cap="flat" cmpd="sng" algn="ctr">
              <a:solidFill>
                <a:sysClr val="windowText" lastClr="000000"/>
              </a:solidFill>
              <a:prstDash val="solid"/>
              <a:miter lim="800000"/>
            </a:ln>
            <a:effectLst/>
          </p:spPr>
        </p:cxnSp>
        <p:cxnSp>
          <p:nvCxnSpPr>
            <p:cNvPr id="354" name="Straight Connector 353">
              <a:extLst>
                <a:ext uri="{FF2B5EF4-FFF2-40B4-BE49-F238E27FC236}">
                  <a16:creationId xmlns:a16="http://schemas.microsoft.com/office/drawing/2014/main" id="{AF31C671-B1F7-1E4D-9B81-4FD1503B380E}"/>
                </a:ext>
              </a:extLst>
            </p:cNvPr>
            <p:cNvCxnSpPr>
              <a:stCxn id="61" idx="3"/>
              <a:endCxn id="57" idx="7"/>
            </p:cNvCxnSpPr>
            <p:nvPr/>
          </p:nvCxnSpPr>
          <p:spPr>
            <a:xfrm flipH="1">
              <a:off x="5087368" y="382546"/>
              <a:ext cx="276218" cy="371708"/>
            </a:xfrm>
            <a:prstGeom prst="line">
              <a:avLst/>
            </a:prstGeom>
            <a:noFill/>
            <a:ln w="19050" cap="flat" cmpd="sng" algn="ctr">
              <a:solidFill>
                <a:sysClr val="windowText" lastClr="000000"/>
              </a:solidFill>
              <a:prstDash val="solid"/>
              <a:miter lim="800000"/>
            </a:ln>
            <a:effectLst/>
          </p:spPr>
        </p:cxnSp>
        <p:cxnSp>
          <p:nvCxnSpPr>
            <p:cNvPr id="355" name="Straight Connector 354">
              <a:extLst>
                <a:ext uri="{FF2B5EF4-FFF2-40B4-BE49-F238E27FC236}">
                  <a16:creationId xmlns:a16="http://schemas.microsoft.com/office/drawing/2014/main" id="{40C21371-BE89-3E4A-985C-BD2489102918}"/>
                </a:ext>
              </a:extLst>
            </p:cNvPr>
            <p:cNvCxnSpPr>
              <a:stCxn id="60" idx="4"/>
              <a:endCxn id="57" idx="0"/>
            </p:cNvCxnSpPr>
            <p:nvPr/>
          </p:nvCxnSpPr>
          <p:spPr>
            <a:xfrm flipH="1">
              <a:off x="5037453" y="496310"/>
              <a:ext cx="7449" cy="236324"/>
            </a:xfrm>
            <a:prstGeom prst="line">
              <a:avLst/>
            </a:prstGeom>
            <a:noFill/>
            <a:ln w="19050" cap="flat" cmpd="sng" algn="ctr">
              <a:solidFill>
                <a:sysClr val="windowText" lastClr="000000"/>
              </a:solidFill>
              <a:prstDash val="solid"/>
              <a:miter lim="800000"/>
            </a:ln>
            <a:effectLst/>
          </p:spPr>
        </p:cxnSp>
        <p:cxnSp>
          <p:nvCxnSpPr>
            <p:cNvPr id="356" name="Straight Connector 355">
              <a:extLst>
                <a:ext uri="{FF2B5EF4-FFF2-40B4-BE49-F238E27FC236}">
                  <a16:creationId xmlns:a16="http://schemas.microsoft.com/office/drawing/2014/main" id="{6EF572F1-09FC-3240-9289-85F572EB26CE}"/>
                </a:ext>
              </a:extLst>
            </p:cNvPr>
            <p:cNvCxnSpPr>
              <a:stCxn id="61" idx="4"/>
              <a:endCxn id="561" idx="0"/>
            </p:cNvCxnSpPr>
            <p:nvPr/>
          </p:nvCxnSpPr>
          <p:spPr>
            <a:xfrm>
              <a:off x="5425891" y="408318"/>
              <a:ext cx="110053" cy="298727"/>
            </a:xfrm>
            <a:prstGeom prst="line">
              <a:avLst/>
            </a:prstGeom>
            <a:noFill/>
            <a:ln w="19050" cap="flat" cmpd="sng" algn="ctr">
              <a:solidFill>
                <a:sysClr val="windowText" lastClr="000000"/>
              </a:solidFill>
              <a:prstDash val="solid"/>
              <a:miter lim="800000"/>
            </a:ln>
            <a:effectLst/>
          </p:spPr>
        </p:cxnSp>
        <p:cxnSp>
          <p:nvCxnSpPr>
            <p:cNvPr id="357" name="Straight Connector 356">
              <a:extLst>
                <a:ext uri="{FF2B5EF4-FFF2-40B4-BE49-F238E27FC236}">
                  <a16:creationId xmlns:a16="http://schemas.microsoft.com/office/drawing/2014/main" id="{E04E7D80-6715-9D4D-BE51-57307B945028}"/>
                </a:ext>
              </a:extLst>
            </p:cNvPr>
            <p:cNvCxnSpPr>
              <a:stCxn id="57" idx="5"/>
              <a:endCxn id="27" idx="1"/>
            </p:cNvCxnSpPr>
            <p:nvPr/>
          </p:nvCxnSpPr>
          <p:spPr>
            <a:xfrm>
              <a:off x="5087368" y="858646"/>
              <a:ext cx="467551" cy="206622"/>
            </a:xfrm>
            <a:prstGeom prst="line">
              <a:avLst/>
            </a:prstGeom>
            <a:noFill/>
            <a:ln w="19050" cap="flat" cmpd="sng" algn="ctr">
              <a:solidFill>
                <a:sysClr val="windowText" lastClr="000000"/>
              </a:solidFill>
              <a:prstDash val="solid"/>
              <a:miter lim="800000"/>
            </a:ln>
            <a:effectLst/>
          </p:spPr>
        </p:cxnSp>
        <p:cxnSp>
          <p:nvCxnSpPr>
            <p:cNvPr id="358" name="Straight Connector 357">
              <a:extLst>
                <a:ext uri="{FF2B5EF4-FFF2-40B4-BE49-F238E27FC236}">
                  <a16:creationId xmlns:a16="http://schemas.microsoft.com/office/drawing/2014/main" id="{AAD9B955-293B-E644-BF93-0C84D835B485}"/>
                </a:ext>
              </a:extLst>
            </p:cNvPr>
            <p:cNvCxnSpPr>
              <a:stCxn id="34" idx="6"/>
              <a:endCxn id="27" idx="2"/>
            </p:cNvCxnSpPr>
            <p:nvPr/>
          </p:nvCxnSpPr>
          <p:spPr>
            <a:xfrm flipV="1">
              <a:off x="5089525" y="1148756"/>
              <a:ext cx="431800" cy="79672"/>
            </a:xfrm>
            <a:prstGeom prst="line">
              <a:avLst/>
            </a:prstGeom>
            <a:noFill/>
            <a:ln w="19050" cap="flat" cmpd="sng" algn="ctr">
              <a:solidFill>
                <a:sysClr val="windowText" lastClr="000000"/>
              </a:solidFill>
              <a:prstDash val="solid"/>
              <a:miter lim="800000"/>
            </a:ln>
            <a:effectLst/>
          </p:spPr>
        </p:cxnSp>
        <p:cxnSp>
          <p:nvCxnSpPr>
            <p:cNvPr id="359" name="Straight Connector 358">
              <a:extLst>
                <a:ext uri="{FF2B5EF4-FFF2-40B4-BE49-F238E27FC236}">
                  <a16:creationId xmlns:a16="http://schemas.microsoft.com/office/drawing/2014/main" id="{ADC97D28-7FBB-0B41-AA66-8043E31ADC95}"/>
                </a:ext>
              </a:extLst>
            </p:cNvPr>
            <p:cNvCxnSpPr>
              <a:stCxn id="34" idx="6"/>
              <a:endCxn id="26" idx="1"/>
            </p:cNvCxnSpPr>
            <p:nvPr/>
          </p:nvCxnSpPr>
          <p:spPr>
            <a:xfrm>
              <a:off x="5089525" y="1228428"/>
              <a:ext cx="580402" cy="299020"/>
            </a:xfrm>
            <a:prstGeom prst="line">
              <a:avLst/>
            </a:prstGeom>
            <a:noFill/>
            <a:ln w="19050" cap="flat" cmpd="sng" algn="ctr">
              <a:solidFill>
                <a:sysClr val="windowText" lastClr="000000"/>
              </a:solidFill>
              <a:prstDash val="solid"/>
              <a:miter lim="800000"/>
            </a:ln>
            <a:effectLst/>
          </p:spPr>
        </p:cxnSp>
        <p:cxnSp>
          <p:nvCxnSpPr>
            <p:cNvPr id="360" name="Straight Connector 359">
              <a:extLst>
                <a:ext uri="{FF2B5EF4-FFF2-40B4-BE49-F238E27FC236}">
                  <a16:creationId xmlns:a16="http://schemas.microsoft.com/office/drawing/2014/main" id="{A41010E9-3FDA-4544-B293-D8F4A495B00D}"/>
                </a:ext>
              </a:extLst>
            </p:cNvPr>
            <p:cNvCxnSpPr>
              <a:stCxn id="27" idx="4"/>
              <a:endCxn id="26" idx="0"/>
            </p:cNvCxnSpPr>
            <p:nvPr/>
          </p:nvCxnSpPr>
          <p:spPr>
            <a:xfrm>
              <a:off x="5636022" y="1266825"/>
              <a:ext cx="91678" cy="235748"/>
            </a:xfrm>
            <a:prstGeom prst="line">
              <a:avLst/>
            </a:prstGeom>
            <a:noFill/>
            <a:ln w="19050" cap="flat" cmpd="sng" algn="ctr">
              <a:solidFill>
                <a:sysClr val="windowText" lastClr="000000"/>
              </a:solidFill>
              <a:prstDash val="solid"/>
              <a:miter lim="800000"/>
            </a:ln>
            <a:effectLst/>
          </p:spPr>
        </p:cxnSp>
        <p:cxnSp>
          <p:nvCxnSpPr>
            <p:cNvPr id="361" name="Straight Connector 360">
              <a:extLst>
                <a:ext uri="{FF2B5EF4-FFF2-40B4-BE49-F238E27FC236}">
                  <a16:creationId xmlns:a16="http://schemas.microsoft.com/office/drawing/2014/main" id="{311CC316-2304-2144-B726-E1248DAFCCEE}"/>
                </a:ext>
              </a:extLst>
            </p:cNvPr>
            <p:cNvCxnSpPr>
              <a:stCxn id="28" idx="3"/>
              <a:endCxn id="26" idx="7"/>
            </p:cNvCxnSpPr>
            <p:nvPr/>
          </p:nvCxnSpPr>
          <p:spPr>
            <a:xfrm flipH="1">
              <a:off x="5785473" y="964788"/>
              <a:ext cx="292293" cy="562660"/>
            </a:xfrm>
            <a:prstGeom prst="line">
              <a:avLst/>
            </a:prstGeom>
            <a:noFill/>
            <a:ln w="19050" cap="flat" cmpd="sng" algn="ctr">
              <a:solidFill>
                <a:sysClr val="windowText" lastClr="000000"/>
              </a:solidFill>
              <a:prstDash val="solid"/>
              <a:miter lim="800000"/>
            </a:ln>
            <a:effectLst/>
          </p:spPr>
        </p:cxnSp>
        <p:cxnSp>
          <p:nvCxnSpPr>
            <p:cNvPr id="362" name="Straight Connector 361">
              <a:extLst>
                <a:ext uri="{FF2B5EF4-FFF2-40B4-BE49-F238E27FC236}">
                  <a16:creationId xmlns:a16="http://schemas.microsoft.com/office/drawing/2014/main" id="{A9C8B2C6-6721-524E-BD16-B47DBC19796C}"/>
                </a:ext>
              </a:extLst>
            </p:cNvPr>
            <p:cNvCxnSpPr>
              <a:stCxn id="28" idx="3"/>
              <a:endCxn id="27" idx="6"/>
            </p:cNvCxnSpPr>
            <p:nvPr/>
          </p:nvCxnSpPr>
          <p:spPr>
            <a:xfrm flipH="1">
              <a:off x="5750718" y="964788"/>
              <a:ext cx="327048" cy="183968"/>
            </a:xfrm>
            <a:prstGeom prst="line">
              <a:avLst/>
            </a:prstGeom>
            <a:noFill/>
            <a:ln w="19050" cap="flat" cmpd="sng" algn="ctr">
              <a:solidFill>
                <a:sysClr val="windowText" lastClr="000000"/>
              </a:solidFill>
              <a:prstDash val="solid"/>
              <a:miter lim="800000"/>
            </a:ln>
            <a:effectLst/>
          </p:spPr>
        </p:cxnSp>
        <p:cxnSp>
          <p:nvCxnSpPr>
            <p:cNvPr id="363" name="Straight Connector 362">
              <a:extLst>
                <a:ext uri="{FF2B5EF4-FFF2-40B4-BE49-F238E27FC236}">
                  <a16:creationId xmlns:a16="http://schemas.microsoft.com/office/drawing/2014/main" id="{885F18BA-153E-D243-BA07-945A69C71DAA}"/>
                </a:ext>
              </a:extLst>
            </p:cNvPr>
            <p:cNvCxnSpPr>
              <a:stCxn id="28" idx="2"/>
              <a:endCxn id="561" idx="6"/>
            </p:cNvCxnSpPr>
            <p:nvPr/>
          </p:nvCxnSpPr>
          <p:spPr>
            <a:xfrm flipH="1" flipV="1">
              <a:off x="5645997" y="812413"/>
              <a:ext cx="409575" cy="97725"/>
            </a:xfrm>
            <a:prstGeom prst="line">
              <a:avLst/>
            </a:prstGeom>
            <a:noFill/>
            <a:ln w="19050" cap="flat" cmpd="sng" algn="ctr">
              <a:solidFill>
                <a:sysClr val="windowText" lastClr="000000"/>
              </a:solidFill>
              <a:prstDash val="solid"/>
              <a:miter lim="800000"/>
            </a:ln>
            <a:effectLst/>
          </p:spPr>
        </p:cxnSp>
        <p:cxnSp>
          <p:nvCxnSpPr>
            <p:cNvPr id="364" name="Straight Connector 363">
              <a:extLst>
                <a:ext uri="{FF2B5EF4-FFF2-40B4-BE49-F238E27FC236}">
                  <a16:creationId xmlns:a16="http://schemas.microsoft.com/office/drawing/2014/main" id="{B45052E6-3E57-7048-970E-E9E8C243870C}"/>
                </a:ext>
              </a:extLst>
            </p:cNvPr>
            <p:cNvCxnSpPr>
              <a:stCxn id="556" idx="1"/>
              <a:endCxn id="561" idx="5"/>
            </p:cNvCxnSpPr>
            <p:nvPr/>
          </p:nvCxnSpPr>
          <p:spPr>
            <a:xfrm flipH="1" flipV="1">
              <a:off x="5613763" y="886919"/>
              <a:ext cx="614037" cy="563458"/>
            </a:xfrm>
            <a:prstGeom prst="line">
              <a:avLst/>
            </a:prstGeom>
            <a:noFill/>
            <a:ln w="19050" cap="flat" cmpd="sng" algn="ctr">
              <a:solidFill>
                <a:sysClr val="windowText" lastClr="000000"/>
              </a:solidFill>
              <a:prstDash val="solid"/>
              <a:miter lim="800000"/>
            </a:ln>
            <a:effectLst/>
          </p:spPr>
        </p:cxnSp>
        <p:cxnSp>
          <p:nvCxnSpPr>
            <p:cNvPr id="365" name="Straight Connector 364">
              <a:extLst>
                <a:ext uri="{FF2B5EF4-FFF2-40B4-BE49-F238E27FC236}">
                  <a16:creationId xmlns:a16="http://schemas.microsoft.com/office/drawing/2014/main" id="{2D299A1C-EAFC-3241-BB0E-0D8B517374FE}"/>
                </a:ext>
              </a:extLst>
            </p:cNvPr>
            <p:cNvCxnSpPr>
              <a:stCxn id="556" idx="2"/>
              <a:endCxn id="27" idx="5"/>
            </p:cNvCxnSpPr>
            <p:nvPr/>
          </p:nvCxnSpPr>
          <p:spPr>
            <a:xfrm flipH="1" flipV="1">
              <a:off x="5717124" y="1232243"/>
              <a:ext cx="490001" cy="270330"/>
            </a:xfrm>
            <a:prstGeom prst="line">
              <a:avLst/>
            </a:prstGeom>
            <a:noFill/>
            <a:ln w="19050" cap="flat" cmpd="sng" algn="ctr">
              <a:solidFill>
                <a:sysClr val="windowText" lastClr="000000"/>
              </a:solidFill>
              <a:prstDash val="solid"/>
              <a:miter lim="800000"/>
            </a:ln>
            <a:effectLst/>
          </p:spPr>
        </p:cxnSp>
        <p:cxnSp>
          <p:nvCxnSpPr>
            <p:cNvPr id="366" name="Straight Connector 365">
              <a:extLst>
                <a:ext uri="{FF2B5EF4-FFF2-40B4-BE49-F238E27FC236}">
                  <a16:creationId xmlns:a16="http://schemas.microsoft.com/office/drawing/2014/main" id="{A0147200-A439-8146-BB1A-45AC7589F583}"/>
                </a:ext>
              </a:extLst>
            </p:cNvPr>
            <p:cNvCxnSpPr>
              <a:stCxn id="27" idx="0"/>
              <a:endCxn id="561" idx="0"/>
            </p:cNvCxnSpPr>
            <p:nvPr/>
          </p:nvCxnSpPr>
          <p:spPr>
            <a:xfrm flipH="1" flipV="1">
              <a:off x="5535944" y="707045"/>
              <a:ext cx="100078" cy="323641"/>
            </a:xfrm>
            <a:prstGeom prst="line">
              <a:avLst/>
            </a:prstGeom>
            <a:noFill/>
            <a:ln w="19050" cap="flat" cmpd="sng" algn="ctr">
              <a:solidFill>
                <a:sysClr val="windowText" lastClr="000000"/>
              </a:solidFill>
              <a:prstDash val="solid"/>
              <a:miter lim="800000"/>
            </a:ln>
            <a:effectLst/>
          </p:spPr>
        </p:cxnSp>
        <p:cxnSp>
          <p:nvCxnSpPr>
            <p:cNvPr id="367" name="Straight Connector 366">
              <a:extLst>
                <a:ext uri="{FF2B5EF4-FFF2-40B4-BE49-F238E27FC236}">
                  <a16:creationId xmlns:a16="http://schemas.microsoft.com/office/drawing/2014/main" id="{8B576D5C-7C30-BD48-A52E-FDBE0852D7F1}"/>
                </a:ext>
              </a:extLst>
            </p:cNvPr>
            <p:cNvCxnSpPr>
              <a:stCxn id="28" idx="1"/>
              <a:endCxn id="61" idx="5"/>
            </p:cNvCxnSpPr>
            <p:nvPr/>
          </p:nvCxnSpPr>
          <p:spPr>
            <a:xfrm flipH="1" flipV="1">
              <a:off x="5488196" y="382546"/>
              <a:ext cx="589570" cy="472941"/>
            </a:xfrm>
            <a:prstGeom prst="line">
              <a:avLst/>
            </a:prstGeom>
            <a:noFill/>
            <a:ln w="19050" cap="flat" cmpd="sng" algn="ctr">
              <a:solidFill>
                <a:sysClr val="windowText" lastClr="000000"/>
              </a:solidFill>
              <a:prstDash val="solid"/>
              <a:miter lim="800000"/>
            </a:ln>
            <a:effectLst/>
          </p:spPr>
        </p:cxnSp>
        <p:cxnSp>
          <p:nvCxnSpPr>
            <p:cNvPr id="368" name="Straight Connector 367">
              <a:extLst>
                <a:ext uri="{FF2B5EF4-FFF2-40B4-BE49-F238E27FC236}">
                  <a16:creationId xmlns:a16="http://schemas.microsoft.com/office/drawing/2014/main" id="{7A9EC3C9-7722-A74A-B225-7CBBF70E3AF9}"/>
                </a:ext>
              </a:extLst>
            </p:cNvPr>
            <p:cNvCxnSpPr>
              <a:stCxn id="561" idx="7"/>
              <a:endCxn id="65" idx="3"/>
            </p:cNvCxnSpPr>
            <p:nvPr/>
          </p:nvCxnSpPr>
          <p:spPr>
            <a:xfrm flipV="1">
              <a:off x="5613763" y="341950"/>
              <a:ext cx="146832" cy="395956"/>
            </a:xfrm>
            <a:prstGeom prst="line">
              <a:avLst/>
            </a:prstGeom>
            <a:noFill/>
            <a:ln w="19050" cap="flat" cmpd="sng" algn="ctr">
              <a:solidFill>
                <a:sysClr val="windowText" lastClr="000000"/>
              </a:solidFill>
              <a:prstDash val="solid"/>
              <a:miter lim="800000"/>
            </a:ln>
            <a:effectLst/>
          </p:spPr>
        </p:cxnSp>
        <p:cxnSp>
          <p:nvCxnSpPr>
            <p:cNvPr id="369" name="Straight Connector 368">
              <a:extLst>
                <a:ext uri="{FF2B5EF4-FFF2-40B4-BE49-F238E27FC236}">
                  <a16:creationId xmlns:a16="http://schemas.microsoft.com/office/drawing/2014/main" id="{1D5B84BB-7128-5B4B-97BD-BA81EA1D2137}"/>
                </a:ext>
              </a:extLst>
            </p:cNvPr>
            <p:cNvCxnSpPr>
              <a:stCxn id="28" idx="1"/>
              <a:endCxn id="65" idx="4"/>
            </p:cNvCxnSpPr>
            <p:nvPr/>
          </p:nvCxnSpPr>
          <p:spPr>
            <a:xfrm flipH="1" flipV="1">
              <a:off x="5819535" y="365877"/>
              <a:ext cx="258231" cy="489610"/>
            </a:xfrm>
            <a:prstGeom prst="line">
              <a:avLst/>
            </a:prstGeom>
            <a:noFill/>
            <a:ln w="19050" cap="flat" cmpd="sng" algn="ctr">
              <a:solidFill>
                <a:sysClr val="windowText" lastClr="000000"/>
              </a:solidFill>
              <a:prstDash val="solid"/>
              <a:miter lim="800000"/>
            </a:ln>
            <a:effectLst/>
          </p:spPr>
        </p:cxnSp>
        <p:cxnSp>
          <p:nvCxnSpPr>
            <p:cNvPr id="370" name="Straight Connector 369">
              <a:extLst>
                <a:ext uri="{FF2B5EF4-FFF2-40B4-BE49-F238E27FC236}">
                  <a16:creationId xmlns:a16="http://schemas.microsoft.com/office/drawing/2014/main" id="{56BC7A35-6661-5F42-BFD1-AA2A66AA26A6}"/>
                </a:ext>
              </a:extLst>
            </p:cNvPr>
            <p:cNvCxnSpPr>
              <a:stCxn id="28" idx="0"/>
              <a:endCxn id="63" idx="4"/>
            </p:cNvCxnSpPr>
            <p:nvPr/>
          </p:nvCxnSpPr>
          <p:spPr>
            <a:xfrm flipV="1">
              <a:off x="6131349" y="512297"/>
              <a:ext cx="35652" cy="320553"/>
            </a:xfrm>
            <a:prstGeom prst="line">
              <a:avLst/>
            </a:prstGeom>
            <a:noFill/>
            <a:ln w="19050" cap="flat" cmpd="sng" algn="ctr">
              <a:solidFill>
                <a:sysClr val="windowText" lastClr="000000"/>
              </a:solidFill>
              <a:prstDash val="solid"/>
              <a:miter lim="800000"/>
            </a:ln>
            <a:effectLst/>
          </p:spPr>
        </p:cxnSp>
        <p:cxnSp>
          <p:nvCxnSpPr>
            <p:cNvPr id="371" name="Straight Connector 370">
              <a:extLst>
                <a:ext uri="{FF2B5EF4-FFF2-40B4-BE49-F238E27FC236}">
                  <a16:creationId xmlns:a16="http://schemas.microsoft.com/office/drawing/2014/main" id="{9C4FCAFE-19B8-724B-A582-E2495AB53269}"/>
                </a:ext>
              </a:extLst>
            </p:cNvPr>
            <p:cNvCxnSpPr>
              <a:stCxn id="546" idx="0"/>
              <a:endCxn id="28" idx="4"/>
            </p:cNvCxnSpPr>
            <p:nvPr/>
          </p:nvCxnSpPr>
          <p:spPr>
            <a:xfrm flipV="1">
              <a:off x="6035675" y="987425"/>
              <a:ext cx="95674" cy="847727"/>
            </a:xfrm>
            <a:prstGeom prst="line">
              <a:avLst/>
            </a:prstGeom>
            <a:noFill/>
            <a:ln w="19050" cap="flat" cmpd="sng" algn="ctr">
              <a:solidFill>
                <a:sysClr val="windowText" lastClr="000000"/>
              </a:solidFill>
              <a:prstDash val="solid"/>
              <a:miter lim="800000"/>
            </a:ln>
            <a:effectLst/>
          </p:spPr>
        </p:cxnSp>
        <p:cxnSp>
          <p:nvCxnSpPr>
            <p:cNvPr id="372" name="Straight Connector 371">
              <a:extLst>
                <a:ext uri="{FF2B5EF4-FFF2-40B4-BE49-F238E27FC236}">
                  <a16:creationId xmlns:a16="http://schemas.microsoft.com/office/drawing/2014/main" id="{E7DCBCA3-75F6-5249-ACDE-3715BB9386BF}"/>
                </a:ext>
              </a:extLst>
            </p:cNvPr>
            <p:cNvCxnSpPr>
              <a:stCxn id="556" idx="0"/>
            </p:cNvCxnSpPr>
            <p:nvPr/>
          </p:nvCxnSpPr>
          <p:spPr>
            <a:xfrm flipH="1" flipV="1">
              <a:off x="6134101" y="996951"/>
              <a:ext cx="143614" cy="431806"/>
            </a:xfrm>
            <a:prstGeom prst="line">
              <a:avLst/>
            </a:prstGeom>
            <a:noFill/>
            <a:ln w="19050" cap="flat" cmpd="sng" algn="ctr">
              <a:solidFill>
                <a:sysClr val="windowText" lastClr="000000"/>
              </a:solidFill>
              <a:prstDash val="solid"/>
              <a:miter lim="800000"/>
            </a:ln>
            <a:effectLst/>
          </p:spPr>
        </p:cxnSp>
        <p:cxnSp>
          <p:nvCxnSpPr>
            <p:cNvPr id="373" name="Straight Connector 372">
              <a:extLst>
                <a:ext uri="{FF2B5EF4-FFF2-40B4-BE49-F238E27FC236}">
                  <a16:creationId xmlns:a16="http://schemas.microsoft.com/office/drawing/2014/main" id="{B221C2C4-E700-4F4C-AA86-69F61B169C67}"/>
                </a:ext>
              </a:extLst>
            </p:cNvPr>
            <p:cNvCxnSpPr>
              <a:stCxn id="556" idx="0"/>
              <a:endCxn id="29" idx="4"/>
            </p:cNvCxnSpPr>
            <p:nvPr/>
          </p:nvCxnSpPr>
          <p:spPr>
            <a:xfrm flipV="1">
              <a:off x="6277715" y="1142000"/>
              <a:ext cx="173463" cy="286757"/>
            </a:xfrm>
            <a:prstGeom prst="line">
              <a:avLst/>
            </a:prstGeom>
            <a:noFill/>
            <a:ln w="19050" cap="flat" cmpd="sng" algn="ctr">
              <a:solidFill>
                <a:sysClr val="windowText" lastClr="000000"/>
              </a:solidFill>
              <a:prstDash val="solid"/>
              <a:miter lim="800000"/>
            </a:ln>
            <a:effectLst/>
          </p:spPr>
        </p:cxnSp>
        <p:cxnSp>
          <p:nvCxnSpPr>
            <p:cNvPr id="374" name="Straight Connector 373">
              <a:extLst>
                <a:ext uri="{FF2B5EF4-FFF2-40B4-BE49-F238E27FC236}">
                  <a16:creationId xmlns:a16="http://schemas.microsoft.com/office/drawing/2014/main" id="{6D64EB4B-B7AF-E749-B189-88ABD6A1C366}"/>
                </a:ext>
              </a:extLst>
            </p:cNvPr>
            <p:cNvCxnSpPr>
              <a:stCxn id="29" idx="2"/>
              <a:endCxn id="28" idx="5"/>
            </p:cNvCxnSpPr>
            <p:nvPr/>
          </p:nvCxnSpPr>
          <p:spPr>
            <a:xfrm flipH="1" flipV="1">
              <a:off x="6184931" y="964788"/>
              <a:ext cx="190470" cy="99925"/>
            </a:xfrm>
            <a:prstGeom prst="line">
              <a:avLst/>
            </a:prstGeom>
            <a:noFill/>
            <a:ln w="19050" cap="flat" cmpd="sng" algn="ctr">
              <a:solidFill>
                <a:sysClr val="windowText" lastClr="000000"/>
              </a:solidFill>
              <a:prstDash val="solid"/>
              <a:miter lim="800000"/>
            </a:ln>
            <a:effectLst/>
          </p:spPr>
        </p:cxnSp>
        <p:cxnSp>
          <p:nvCxnSpPr>
            <p:cNvPr id="375" name="Straight Connector 374">
              <a:extLst>
                <a:ext uri="{FF2B5EF4-FFF2-40B4-BE49-F238E27FC236}">
                  <a16:creationId xmlns:a16="http://schemas.microsoft.com/office/drawing/2014/main" id="{3877D930-68C2-F748-8666-690AF4C72E2E}"/>
                </a:ext>
              </a:extLst>
            </p:cNvPr>
            <p:cNvCxnSpPr>
              <a:stCxn id="29" idx="0"/>
              <a:endCxn id="63" idx="5"/>
            </p:cNvCxnSpPr>
            <p:nvPr/>
          </p:nvCxnSpPr>
          <p:spPr>
            <a:xfrm flipH="1" flipV="1">
              <a:off x="6244820" y="481436"/>
              <a:ext cx="206358" cy="505989"/>
            </a:xfrm>
            <a:prstGeom prst="line">
              <a:avLst/>
            </a:prstGeom>
            <a:noFill/>
            <a:ln w="19050" cap="flat" cmpd="sng" algn="ctr">
              <a:solidFill>
                <a:sysClr val="windowText" lastClr="000000"/>
              </a:solidFill>
              <a:prstDash val="solid"/>
              <a:miter lim="800000"/>
            </a:ln>
            <a:effectLst/>
          </p:spPr>
        </p:cxnSp>
        <p:cxnSp>
          <p:nvCxnSpPr>
            <p:cNvPr id="376" name="Straight Connector 375">
              <a:extLst>
                <a:ext uri="{FF2B5EF4-FFF2-40B4-BE49-F238E27FC236}">
                  <a16:creationId xmlns:a16="http://schemas.microsoft.com/office/drawing/2014/main" id="{44A4C124-A233-FC4F-91A1-321501FD9BC9}"/>
                </a:ext>
              </a:extLst>
            </p:cNvPr>
            <p:cNvCxnSpPr>
              <a:stCxn id="562" idx="1"/>
              <a:endCxn id="63" idx="6"/>
            </p:cNvCxnSpPr>
            <p:nvPr/>
          </p:nvCxnSpPr>
          <p:spPr>
            <a:xfrm flipH="1" flipV="1">
              <a:off x="6277054" y="406930"/>
              <a:ext cx="521384" cy="286443"/>
            </a:xfrm>
            <a:prstGeom prst="line">
              <a:avLst/>
            </a:prstGeom>
            <a:noFill/>
            <a:ln w="19050" cap="flat" cmpd="sng" algn="ctr">
              <a:solidFill>
                <a:sysClr val="windowText" lastClr="000000"/>
              </a:solidFill>
              <a:prstDash val="solid"/>
              <a:miter lim="800000"/>
            </a:ln>
            <a:effectLst/>
          </p:spPr>
        </p:cxnSp>
        <p:cxnSp>
          <p:nvCxnSpPr>
            <p:cNvPr id="377" name="Straight Connector 376">
              <a:extLst>
                <a:ext uri="{FF2B5EF4-FFF2-40B4-BE49-F238E27FC236}">
                  <a16:creationId xmlns:a16="http://schemas.microsoft.com/office/drawing/2014/main" id="{E4BE961C-3C35-5743-A036-F71A5F388F10}"/>
                </a:ext>
              </a:extLst>
            </p:cNvPr>
            <p:cNvCxnSpPr>
              <a:stCxn id="562" idx="1"/>
              <a:endCxn id="64" idx="5"/>
            </p:cNvCxnSpPr>
            <p:nvPr/>
          </p:nvCxnSpPr>
          <p:spPr>
            <a:xfrm flipH="1" flipV="1">
              <a:off x="6562274" y="326835"/>
              <a:ext cx="236164" cy="366538"/>
            </a:xfrm>
            <a:prstGeom prst="line">
              <a:avLst/>
            </a:prstGeom>
            <a:noFill/>
            <a:ln w="19050" cap="flat" cmpd="sng" algn="ctr">
              <a:solidFill>
                <a:sysClr val="windowText" lastClr="000000"/>
              </a:solidFill>
              <a:prstDash val="solid"/>
              <a:miter lim="800000"/>
            </a:ln>
            <a:effectLst/>
          </p:spPr>
        </p:cxnSp>
        <p:cxnSp>
          <p:nvCxnSpPr>
            <p:cNvPr id="378" name="Straight Connector 377">
              <a:extLst>
                <a:ext uri="{FF2B5EF4-FFF2-40B4-BE49-F238E27FC236}">
                  <a16:creationId xmlns:a16="http://schemas.microsoft.com/office/drawing/2014/main" id="{E35133E2-E2F3-384C-94C7-36C9A6C8C885}"/>
                </a:ext>
              </a:extLst>
            </p:cNvPr>
            <p:cNvCxnSpPr>
              <a:stCxn id="28" idx="7"/>
              <a:endCxn id="64" idx="3"/>
            </p:cNvCxnSpPr>
            <p:nvPr/>
          </p:nvCxnSpPr>
          <p:spPr>
            <a:xfrm flipV="1">
              <a:off x="6184931" y="326835"/>
              <a:ext cx="221705" cy="528652"/>
            </a:xfrm>
            <a:prstGeom prst="line">
              <a:avLst/>
            </a:prstGeom>
            <a:noFill/>
            <a:ln w="19050" cap="flat" cmpd="sng" algn="ctr">
              <a:solidFill>
                <a:sysClr val="windowText" lastClr="000000"/>
              </a:solidFill>
              <a:prstDash val="solid"/>
              <a:miter lim="800000"/>
            </a:ln>
            <a:effectLst/>
          </p:spPr>
        </p:cxnSp>
        <p:cxnSp>
          <p:nvCxnSpPr>
            <p:cNvPr id="379" name="Straight Connector 378">
              <a:extLst>
                <a:ext uri="{FF2B5EF4-FFF2-40B4-BE49-F238E27FC236}">
                  <a16:creationId xmlns:a16="http://schemas.microsoft.com/office/drawing/2014/main" id="{E047FF42-A236-A448-A47E-D634E47F78C8}"/>
                </a:ext>
              </a:extLst>
            </p:cNvPr>
            <p:cNvCxnSpPr>
              <a:stCxn id="28" idx="6"/>
              <a:endCxn id="562" idx="2"/>
            </p:cNvCxnSpPr>
            <p:nvPr/>
          </p:nvCxnSpPr>
          <p:spPr>
            <a:xfrm flipV="1">
              <a:off x="6207125" y="748024"/>
              <a:ext cx="569119" cy="162114"/>
            </a:xfrm>
            <a:prstGeom prst="line">
              <a:avLst/>
            </a:prstGeom>
            <a:noFill/>
            <a:ln w="19050" cap="flat" cmpd="sng" algn="ctr">
              <a:solidFill>
                <a:sysClr val="windowText" lastClr="000000"/>
              </a:solidFill>
              <a:prstDash val="solid"/>
              <a:miter lim="800000"/>
            </a:ln>
            <a:effectLst/>
          </p:spPr>
        </p:cxnSp>
        <p:cxnSp>
          <p:nvCxnSpPr>
            <p:cNvPr id="380" name="Straight Connector 379">
              <a:extLst>
                <a:ext uri="{FF2B5EF4-FFF2-40B4-BE49-F238E27FC236}">
                  <a16:creationId xmlns:a16="http://schemas.microsoft.com/office/drawing/2014/main" id="{CD1E5FEB-5785-0948-A0B7-F502C43FD176}"/>
                </a:ext>
              </a:extLst>
            </p:cNvPr>
            <p:cNvCxnSpPr>
              <a:stCxn id="29" idx="7"/>
              <a:endCxn id="562" idx="3"/>
            </p:cNvCxnSpPr>
            <p:nvPr/>
          </p:nvCxnSpPr>
          <p:spPr>
            <a:xfrm flipV="1">
              <a:off x="6504760" y="802674"/>
              <a:ext cx="293678" cy="207388"/>
            </a:xfrm>
            <a:prstGeom prst="line">
              <a:avLst/>
            </a:prstGeom>
            <a:noFill/>
            <a:ln w="19050" cap="flat" cmpd="sng" algn="ctr">
              <a:solidFill>
                <a:sysClr val="windowText" lastClr="000000"/>
              </a:solidFill>
              <a:prstDash val="solid"/>
              <a:miter lim="800000"/>
            </a:ln>
            <a:effectLst/>
          </p:spPr>
        </p:cxnSp>
        <p:cxnSp>
          <p:nvCxnSpPr>
            <p:cNvPr id="381" name="Straight Connector 380">
              <a:extLst>
                <a:ext uri="{FF2B5EF4-FFF2-40B4-BE49-F238E27FC236}">
                  <a16:creationId xmlns:a16="http://schemas.microsoft.com/office/drawing/2014/main" id="{FE9332F1-9AE1-9B4B-BF53-18A43983C126}"/>
                </a:ext>
              </a:extLst>
            </p:cNvPr>
            <p:cNvCxnSpPr>
              <a:stCxn id="29" idx="6"/>
              <a:endCxn id="558" idx="2"/>
            </p:cNvCxnSpPr>
            <p:nvPr/>
          </p:nvCxnSpPr>
          <p:spPr>
            <a:xfrm>
              <a:off x="6526954" y="1064713"/>
              <a:ext cx="236642" cy="85831"/>
            </a:xfrm>
            <a:prstGeom prst="line">
              <a:avLst/>
            </a:prstGeom>
            <a:noFill/>
            <a:ln w="19050" cap="flat" cmpd="sng" algn="ctr">
              <a:solidFill>
                <a:sysClr val="windowText" lastClr="000000"/>
              </a:solidFill>
              <a:prstDash val="solid"/>
              <a:miter lim="800000"/>
            </a:ln>
            <a:effectLst/>
          </p:spPr>
        </p:cxnSp>
        <p:cxnSp>
          <p:nvCxnSpPr>
            <p:cNvPr id="382" name="Straight Connector 381">
              <a:extLst>
                <a:ext uri="{FF2B5EF4-FFF2-40B4-BE49-F238E27FC236}">
                  <a16:creationId xmlns:a16="http://schemas.microsoft.com/office/drawing/2014/main" id="{79FDE989-53F1-CD41-8A86-63F391490367}"/>
                </a:ext>
              </a:extLst>
            </p:cNvPr>
            <p:cNvCxnSpPr>
              <a:stCxn id="556" idx="7"/>
              <a:endCxn id="558" idx="3"/>
            </p:cNvCxnSpPr>
            <p:nvPr/>
          </p:nvCxnSpPr>
          <p:spPr>
            <a:xfrm flipV="1">
              <a:off x="6327630" y="1205194"/>
              <a:ext cx="458160" cy="245183"/>
            </a:xfrm>
            <a:prstGeom prst="line">
              <a:avLst/>
            </a:prstGeom>
            <a:noFill/>
            <a:ln w="19050" cap="flat" cmpd="sng" algn="ctr">
              <a:solidFill>
                <a:sysClr val="windowText" lastClr="000000"/>
              </a:solidFill>
              <a:prstDash val="solid"/>
              <a:miter lim="800000"/>
            </a:ln>
            <a:effectLst/>
          </p:spPr>
        </p:cxnSp>
        <p:cxnSp>
          <p:nvCxnSpPr>
            <p:cNvPr id="383" name="Straight Connector 382">
              <a:extLst>
                <a:ext uri="{FF2B5EF4-FFF2-40B4-BE49-F238E27FC236}">
                  <a16:creationId xmlns:a16="http://schemas.microsoft.com/office/drawing/2014/main" id="{DB6C3B63-7D27-6149-9B6D-117808F0D4DD}"/>
                </a:ext>
              </a:extLst>
            </p:cNvPr>
            <p:cNvCxnSpPr>
              <a:stCxn id="546" idx="7"/>
              <a:endCxn id="558" idx="3"/>
            </p:cNvCxnSpPr>
            <p:nvPr/>
          </p:nvCxnSpPr>
          <p:spPr>
            <a:xfrm flipV="1">
              <a:off x="6141192" y="1205194"/>
              <a:ext cx="644598" cy="672270"/>
            </a:xfrm>
            <a:prstGeom prst="line">
              <a:avLst/>
            </a:prstGeom>
            <a:noFill/>
            <a:ln w="19050" cap="flat" cmpd="sng" algn="ctr">
              <a:solidFill>
                <a:sysClr val="windowText" lastClr="000000"/>
              </a:solidFill>
              <a:prstDash val="solid"/>
              <a:miter lim="800000"/>
            </a:ln>
            <a:effectLst/>
          </p:spPr>
        </p:cxnSp>
        <p:cxnSp>
          <p:nvCxnSpPr>
            <p:cNvPr id="384" name="Straight Connector 383">
              <a:extLst>
                <a:ext uri="{FF2B5EF4-FFF2-40B4-BE49-F238E27FC236}">
                  <a16:creationId xmlns:a16="http://schemas.microsoft.com/office/drawing/2014/main" id="{6CF63E0A-37E0-194D-A5A4-BC2A23E7EE6E}"/>
                </a:ext>
              </a:extLst>
            </p:cNvPr>
            <p:cNvCxnSpPr>
              <a:endCxn id="556" idx="3"/>
            </p:cNvCxnSpPr>
            <p:nvPr/>
          </p:nvCxnSpPr>
          <p:spPr>
            <a:xfrm flipV="1">
              <a:off x="5984875" y="1554769"/>
              <a:ext cx="242925" cy="569306"/>
            </a:xfrm>
            <a:prstGeom prst="line">
              <a:avLst/>
            </a:prstGeom>
            <a:noFill/>
            <a:ln w="19050" cap="flat" cmpd="sng" algn="ctr">
              <a:solidFill>
                <a:sysClr val="windowText" lastClr="000000"/>
              </a:solidFill>
              <a:prstDash val="solid"/>
              <a:miter lim="800000"/>
            </a:ln>
            <a:effectLst/>
          </p:spPr>
        </p:cxnSp>
        <p:cxnSp>
          <p:nvCxnSpPr>
            <p:cNvPr id="385" name="Straight Connector 384">
              <a:extLst>
                <a:ext uri="{FF2B5EF4-FFF2-40B4-BE49-F238E27FC236}">
                  <a16:creationId xmlns:a16="http://schemas.microsoft.com/office/drawing/2014/main" id="{EB090D41-237C-9348-9413-F34089EC0A0A}"/>
                </a:ext>
              </a:extLst>
            </p:cNvPr>
            <p:cNvCxnSpPr>
              <a:stCxn id="546" idx="3"/>
              <a:endCxn id="32" idx="2"/>
            </p:cNvCxnSpPr>
            <p:nvPr/>
          </p:nvCxnSpPr>
          <p:spPr>
            <a:xfrm flipV="1">
              <a:off x="5930157" y="1587502"/>
              <a:ext cx="823852" cy="494261"/>
            </a:xfrm>
            <a:prstGeom prst="line">
              <a:avLst/>
            </a:prstGeom>
            <a:noFill/>
            <a:ln w="19050" cap="flat" cmpd="sng" algn="ctr">
              <a:solidFill>
                <a:sysClr val="windowText" lastClr="000000"/>
              </a:solidFill>
              <a:prstDash val="solid"/>
              <a:miter lim="800000"/>
            </a:ln>
            <a:effectLst/>
          </p:spPr>
        </p:cxnSp>
        <p:cxnSp>
          <p:nvCxnSpPr>
            <p:cNvPr id="386" name="Straight Connector 385">
              <a:extLst>
                <a:ext uri="{FF2B5EF4-FFF2-40B4-BE49-F238E27FC236}">
                  <a16:creationId xmlns:a16="http://schemas.microsoft.com/office/drawing/2014/main" id="{66BE5CBC-8EBD-364F-91D2-674FF9D1DA6B}"/>
                </a:ext>
              </a:extLst>
            </p:cNvPr>
            <p:cNvCxnSpPr>
              <a:stCxn id="546" idx="6"/>
              <a:endCxn id="25" idx="2"/>
            </p:cNvCxnSpPr>
            <p:nvPr/>
          </p:nvCxnSpPr>
          <p:spPr>
            <a:xfrm flipV="1">
              <a:off x="6184899" y="1711328"/>
              <a:ext cx="717551" cy="268286"/>
            </a:xfrm>
            <a:prstGeom prst="line">
              <a:avLst/>
            </a:prstGeom>
            <a:noFill/>
            <a:ln w="19050" cap="flat" cmpd="sng" algn="ctr">
              <a:solidFill>
                <a:sysClr val="windowText" lastClr="000000"/>
              </a:solidFill>
              <a:prstDash val="solid"/>
              <a:miter lim="800000"/>
            </a:ln>
            <a:effectLst/>
          </p:spPr>
        </p:cxnSp>
        <p:cxnSp>
          <p:nvCxnSpPr>
            <p:cNvPr id="387" name="Straight Connector 386">
              <a:extLst>
                <a:ext uri="{FF2B5EF4-FFF2-40B4-BE49-F238E27FC236}">
                  <a16:creationId xmlns:a16="http://schemas.microsoft.com/office/drawing/2014/main" id="{0C889035-F025-B44C-B3AA-653D3D9A9FCA}"/>
                </a:ext>
              </a:extLst>
            </p:cNvPr>
            <p:cNvCxnSpPr>
              <a:stCxn id="562" idx="0"/>
              <a:endCxn id="62" idx="4"/>
            </p:cNvCxnSpPr>
            <p:nvPr/>
          </p:nvCxnSpPr>
          <p:spPr>
            <a:xfrm flipV="1">
              <a:off x="6852021" y="378531"/>
              <a:ext cx="89332" cy="292205"/>
            </a:xfrm>
            <a:prstGeom prst="line">
              <a:avLst/>
            </a:prstGeom>
            <a:noFill/>
            <a:ln w="19050" cap="flat" cmpd="sng" algn="ctr">
              <a:solidFill>
                <a:sysClr val="windowText" lastClr="000000"/>
              </a:solidFill>
              <a:prstDash val="solid"/>
              <a:miter lim="800000"/>
            </a:ln>
            <a:effectLst/>
          </p:spPr>
        </p:cxnSp>
        <p:cxnSp>
          <p:nvCxnSpPr>
            <p:cNvPr id="388" name="Straight Connector 387">
              <a:extLst>
                <a:ext uri="{FF2B5EF4-FFF2-40B4-BE49-F238E27FC236}">
                  <a16:creationId xmlns:a16="http://schemas.microsoft.com/office/drawing/2014/main" id="{ED1A2629-4ED6-7647-9A28-440FC48B63BC}"/>
                </a:ext>
              </a:extLst>
            </p:cNvPr>
            <p:cNvCxnSpPr>
              <a:stCxn id="562" idx="6"/>
              <a:endCxn id="557" idx="2"/>
            </p:cNvCxnSpPr>
            <p:nvPr/>
          </p:nvCxnSpPr>
          <p:spPr>
            <a:xfrm flipV="1">
              <a:off x="6927797" y="651380"/>
              <a:ext cx="476729" cy="96644"/>
            </a:xfrm>
            <a:prstGeom prst="line">
              <a:avLst/>
            </a:prstGeom>
            <a:noFill/>
            <a:ln w="19050" cap="flat" cmpd="sng" algn="ctr">
              <a:solidFill>
                <a:sysClr val="windowText" lastClr="000000"/>
              </a:solidFill>
              <a:prstDash val="solid"/>
              <a:miter lim="800000"/>
            </a:ln>
            <a:effectLst/>
          </p:spPr>
        </p:cxnSp>
        <p:cxnSp>
          <p:nvCxnSpPr>
            <p:cNvPr id="389" name="Straight Connector 388">
              <a:extLst>
                <a:ext uri="{FF2B5EF4-FFF2-40B4-BE49-F238E27FC236}">
                  <a16:creationId xmlns:a16="http://schemas.microsoft.com/office/drawing/2014/main" id="{896CE4FA-2463-5C47-AD90-21CAA5AB9BAE}"/>
                </a:ext>
              </a:extLst>
            </p:cNvPr>
            <p:cNvCxnSpPr>
              <a:stCxn id="558" idx="3"/>
              <a:endCxn id="557" idx="3"/>
            </p:cNvCxnSpPr>
            <p:nvPr/>
          </p:nvCxnSpPr>
          <p:spPr>
            <a:xfrm flipV="1">
              <a:off x="6785790" y="761031"/>
              <a:ext cx="664240" cy="444163"/>
            </a:xfrm>
            <a:prstGeom prst="line">
              <a:avLst/>
            </a:prstGeom>
            <a:noFill/>
            <a:ln w="19050" cap="flat" cmpd="sng" algn="ctr">
              <a:solidFill>
                <a:sysClr val="windowText" lastClr="000000"/>
              </a:solidFill>
              <a:prstDash val="solid"/>
              <a:miter lim="800000"/>
            </a:ln>
            <a:effectLst/>
          </p:spPr>
        </p:cxnSp>
        <p:cxnSp>
          <p:nvCxnSpPr>
            <p:cNvPr id="390" name="Straight Connector 389">
              <a:extLst>
                <a:ext uri="{FF2B5EF4-FFF2-40B4-BE49-F238E27FC236}">
                  <a16:creationId xmlns:a16="http://schemas.microsoft.com/office/drawing/2014/main" id="{CBC95090-2D20-094E-BB76-424FB1836D40}"/>
                </a:ext>
              </a:extLst>
            </p:cNvPr>
            <p:cNvCxnSpPr>
              <a:stCxn id="558" idx="6"/>
              <a:endCxn id="395" idx="2"/>
            </p:cNvCxnSpPr>
            <p:nvPr/>
          </p:nvCxnSpPr>
          <p:spPr>
            <a:xfrm>
              <a:off x="6915149" y="1150544"/>
              <a:ext cx="320942" cy="20025"/>
            </a:xfrm>
            <a:prstGeom prst="line">
              <a:avLst/>
            </a:prstGeom>
            <a:noFill/>
            <a:ln w="19050" cap="flat" cmpd="sng" algn="ctr">
              <a:solidFill>
                <a:sysClr val="windowText" lastClr="000000"/>
              </a:solidFill>
              <a:prstDash val="solid"/>
              <a:miter lim="800000"/>
            </a:ln>
            <a:effectLst/>
          </p:spPr>
        </p:cxnSp>
        <p:cxnSp>
          <p:nvCxnSpPr>
            <p:cNvPr id="391" name="Straight Connector 390">
              <a:extLst>
                <a:ext uri="{FF2B5EF4-FFF2-40B4-BE49-F238E27FC236}">
                  <a16:creationId xmlns:a16="http://schemas.microsoft.com/office/drawing/2014/main" id="{C8C056DA-3B5E-BC4C-BF43-E0EBA48ECAD3}"/>
                </a:ext>
              </a:extLst>
            </p:cNvPr>
            <p:cNvCxnSpPr>
              <a:stCxn id="562" idx="5"/>
              <a:endCxn id="395" idx="1"/>
            </p:cNvCxnSpPr>
            <p:nvPr/>
          </p:nvCxnSpPr>
          <p:spPr>
            <a:xfrm>
              <a:off x="6905603" y="802674"/>
              <a:ext cx="360444" cy="296938"/>
            </a:xfrm>
            <a:prstGeom prst="line">
              <a:avLst/>
            </a:prstGeom>
            <a:noFill/>
            <a:ln w="19050" cap="flat" cmpd="sng" algn="ctr">
              <a:solidFill>
                <a:sysClr val="windowText" lastClr="000000"/>
              </a:solidFill>
              <a:prstDash val="solid"/>
              <a:miter lim="800000"/>
            </a:ln>
            <a:effectLst/>
          </p:spPr>
        </p:cxnSp>
        <p:cxnSp>
          <p:nvCxnSpPr>
            <p:cNvPr id="392" name="Straight Connector 391">
              <a:extLst>
                <a:ext uri="{FF2B5EF4-FFF2-40B4-BE49-F238E27FC236}">
                  <a16:creationId xmlns:a16="http://schemas.microsoft.com/office/drawing/2014/main" id="{54B6303E-2E02-9B4D-8B1D-FAE26BEB01E3}"/>
                </a:ext>
              </a:extLst>
            </p:cNvPr>
            <p:cNvCxnSpPr>
              <a:stCxn id="62" idx="5"/>
            </p:cNvCxnSpPr>
            <p:nvPr/>
          </p:nvCxnSpPr>
          <p:spPr>
            <a:xfrm>
              <a:off x="7000292" y="354604"/>
              <a:ext cx="397458" cy="905871"/>
            </a:xfrm>
            <a:prstGeom prst="line">
              <a:avLst/>
            </a:prstGeom>
            <a:noFill/>
            <a:ln w="19050" cap="flat" cmpd="sng" algn="ctr">
              <a:solidFill>
                <a:sysClr val="windowText" lastClr="000000"/>
              </a:solidFill>
              <a:prstDash val="solid"/>
              <a:miter lim="800000"/>
            </a:ln>
            <a:effectLst/>
          </p:spPr>
        </p:cxnSp>
        <p:cxnSp>
          <p:nvCxnSpPr>
            <p:cNvPr id="393" name="Straight Connector 392">
              <a:extLst>
                <a:ext uri="{FF2B5EF4-FFF2-40B4-BE49-F238E27FC236}">
                  <a16:creationId xmlns:a16="http://schemas.microsoft.com/office/drawing/2014/main" id="{B935ED0B-34FC-084C-87AA-F716A857AAB2}"/>
                </a:ext>
              </a:extLst>
            </p:cNvPr>
            <p:cNvCxnSpPr>
              <a:stCxn id="557" idx="7"/>
            </p:cNvCxnSpPr>
            <p:nvPr/>
          </p:nvCxnSpPr>
          <p:spPr>
            <a:xfrm flipH="1">
              <a:off x="7273925" y="541729"/>
              <a:ext cx="395820" cy="718746"/>
            </a:xfrm>
            <a:prstGeom prst="line">
              <a:avLst/>
            </a:prstGeom>
            <a:noFill/>
            <a:ln w="19050" cap="flat" cmpd="sng" algn="ctr">
              <a:solidFill>
                <a:sysClr val="windowText" lastClr="000000"/>
              </a:solidFill>
              <a:prstDash val="solid"/>
              <a:miter lim="800000"/>
            </a:ln>
            <a:effectLst/>
          </p:spPr>
        </p:cxnSp>
        <p:cxnSp>
          <p:nvCxnSpPr>
            <p:cNvPr id="394" name="Straight Connector 393">
              <a:extLst>
                <a:ext uri="{FF2B5EF4-FFF2-40B4-BE49-F238E27FC236}">
                  <a16:creationId xmlns:a16="http://schemas.microsoft.com/office/drawing/2014/main" id="{2D78B0E7-5A37-194C-A05F-3C8D0D955A01}"/>
                </a:ext>
              </a:extLst>
            </p:cNvPr>
            <p:cNvCxnSpPr>
              <a:endCxn id="395" idx="6"/>
            </p:cNvCxnSpPr>
            <p:nvPr/>
          </p:nvCxnSpPr>
          <p:spPr>
            <a:xfrm flipH="1">
              <a:off x="7440641" y="1165225"/>
              <a:ext cx="284134" cy="5344"/>
            </a:xfrm>
            <a:prstGeom prst="line">
              <a:avLst/>
            </a:prstGeom>
            <a:noFill/>
            <a:ln w="19050" cap="flat" cmpd="sng" algn="ctr">
              <a:solidFill>
                <a:sysClr val="windowText" lastClr="000000"/>
              </a:solidFill>
              <a:prstDash val="solid"/>
              <a:miter lim="800000"/>
            </a:ln>
            <a:effectLst/>
          </p:spPr>
        </p:cxnSp>
        <p:sp>
          <p:nvSpPr>
            <p:cNvPr id="395" name="Oval 394">
              <a:extLst>
                <a:ext uri="{FF2B5EF4-FFF2-40B4-BE49-F238E27FC236}">
                  <a16:creationId xmlns:a16="http://schemas.microsoft.com/office/drawing/2014/main" id="{1DFFB125-AE10-2C4C-AD2A-F0A8ECDC12F7}"/>
                </a:ext>
              </a:extLst>
            </p:cNvPr>
            <p:cNvSpPr/>
            <p:nvPr/>
          </p:nvSpPr>
          <p:spPr>
            <a:xfrm>
              <a:off x="7236091" y="1070221"/>
              <a:ext cx="204550" cy="20069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396" name="Straight Connector 395">
              <a:extLst>
                <a:ext uri="{FF2B5EF4-FFF2-40B4-BE49-F238E27FC236}">
                  <a16:creationId xmlns:a16="http://schemas.microsoft.com/office/drawing/2014/main" id="{D553802A-ED42-3341-BC5F-BA6233338A6A}"/>
                </a:ext>
              </a:extLst>
            </p:cNvPr>
            <p:cNvCxnSpPr>
              <a:stCxn id="559" idx="0"/>
              <a:endCxn id="557" idx="1"/>
            </p:cNvCxnSpPr>
            <p:nvPr/>
          </p:nvCxnSpPr>
          <p:spPr>
            <a:xfrm flipH="1" flipV="1">
              <a:off x="7450030" y="541729"/>
              <a:ext cx="374111" cy="547542"/>
            </a:xfrm>
            <a:prstGeom prst="line">
              <a:avLst/>
            </a:prstGeom>
            <a:noFill/>
            <a:ln w="19050" cap="flat" cmpd="sng" algn="ctr">
              <a:solidFill>
                <a:sysClr val="windowText" lastClr="000000"/>
              </a:solidFill>
              <a:prstDash val="solid"/>
              <a:miter lim="800000"/>
            </a:ln>
            <a:effectLst/>
          </p:spPr>
        </p:cxnSp>
        <p:cxnSp>
          <p:nvCxnSpPr>
            <p:cNvPr id="397" name="Straight Connector 396">
              <a:extLst>
                <a:ext uri="{FF2B5EF4-FFF2-40B4-BE49-F238E27FC236}">
                  <a16:creationId xmlns:a16="http://schemas.microsoft.com/office/drawing/2014/main" id="{B174992C-E8D6-B14D-A867-3309CD9D8BEE}"/>
                </a:ext>
              </a:extLst>
            </p:cNvPr>
            <p:cNvCxnSpPr>
              <a:stCxn id="559" idx="1"/>
              <a:endCxn id="562" idx="1"/>
            </p:cNvCxnSpPr>
            <p:nvPr/>
          </p:nvCxnSpPr>
          <p:spPr>
            <a:xfrm flipH="1" flipV="1">
              <a:off x="6798438" y="693373"/>
              <a:ext cx="953384" cy="425289"/>
            </a:xfrm>
            <a:prstGeom prst="line">
              <a:avLst/>
            </a:prstGeom>
            <a:noFill/>
            <a:ln w="19050" cap="flat" cmpd="sng" algn="ctr">
              <a:solidFill>
                <a:sysClr val="windowText" lastClr="000000"/>
              </a:solidFill>
              <a:prstDash val="solid"/>
              <a:miter lim="800000"/>
            </a:ln>
            <a:effectLst/>
          </p:spPr>
        </p:cxnSp>
        <p:cxnSp>
          <p:nvCxnSpPr>
            <p:cNvPr id="398" name="Straight Connector 397">
              <a:extLst>
                <a:ext uri="{FF2B5EF4-FFF2-40B4-BE49-F238E27FC236}">
                  <a16:creationId xmlns:a16="http://schemas.microsoft.com/office/drawing/2014/main" id="{873EAD03-D23C-424B-86B5-D4B8418C799E}"/>
                </a:ext>
              </a:extLst>
            </p:cNvPr>
            <p:cNvCxnSpPr>
              <a:stCxn id="560" idx="2"/>
              <a:endCxn id="559" idx="2"/>
            </p:cNvCxnSpPr>
            <p:nvPr/>
          </p:nvCxnSpPr>
          <p:spPr>
            <a:xfrm flipH="1">
              <a:off x="7721866" y="1048588"/>
              <a:ext cx="389643" cy="141031"/>
            </a:xfrm>
            <a:prstGeom prst="line">
              <a:avLst/>
            </a:prstGeom>
            <a:noFill/>
            <a:ln w="19050" cap="flat" cmpd="sng" algn="ctr">
              <a:solidFill>
                <a:sysClr val="windowText" lastClr="000000"/>
              </a:solidFill>
              <a:prstDash val="solid"/>
              <a:miter lim="800000"/>
            </a:ln>
            <a:effectLst/>
          </p:spPr>
        </p:cxnSp>
        <p:cxnSp>
          <p:nvCxnSpPr>
            <p:cNvPr id="399" name="Straight Connector 398">
              <a:extLst>
                <a:ext uri="{FF2B5EF4-FFF2-40B4-BE49-F238E27FC236}">
                  <a16:creationId xmlns:a16="http://schemas.microsoft.com/office/drawing/2014/main" id="{9E5B2B44-F387-B64F-9051-5E12217471D6}"/>
                </a:ext>
              </a:extLst>
            </p:cNvPr>
            <p:cNvCxnSpPr>
              <a:stCxn id="560" idx="3"/>
              <a:endCxn id="551" idx="7"/>
            </p:cNvCxnSpPr>
            <p:nvPr/>
          </p:nvCxnSpPr>
          <p:spPr>
            <a:xfrm flipH="1">
              <a:off x="7743180" y="1138106"/>
              <a:ext cx="405927" cy="561809"/>
            </a:xfrm>
            <a:prstGeom prst="line">
              <a:avLst/>
            </a:prstGeom>
            <a:noFill/>
            <a:ln w="19050" cap="flat" cmpd="sng" algn="ctr">
              <a:solidFill>
                <a:sysClr val="windowText" lastClr="000000"/>
              </a:solidFill>
              <a:prstDash val="solid"/>
              <a:miter lim="800000"/>
            </a:ln>
            <a:effectLst/>
          </p:spPr>
        </p:cxnSp>
        <p:cxnSp>
          <p:nvCxnSpPr>
            <p:cNvPr id="400" name="Straight Connector 399">
              <a:extLst>
                <a:ext uri="{FF2B5EF4-FFF2-40B4-BE49-F238E27FC236}">
                  <a16:creationId xmlns:a16="http://schemas.microsoft.com/office/drawing/2014/main" id="{BF7D23A7-D1F1-5F46-BA7F-5ED8E9A0EB61}"/>
                </a:ext>
              </a:extLst>
            </p:cNvPr>
            <p:cNvCxnSpPr>
              <a:stCxn id="114" idx="3"/>
              <a:endCxn id="551" idx="3"/>
            </p:cNvCxnSpPr>
            <p:nvPr/>
          </p:nvCxnSpPr>
          <p:spPr>
            <a:xfrm flipH="1">
              <a:off x="7532145" y="1459302"/>
              <a:ext cx="589612" cy="444912"/>
            </a:xfrm>
            <a:prstGeom prst="line">
              <a:avLst/>
            </a:prstGeom>
            <a:noFill/>
            <a:ln w="19050" cap="flat" cmpd="sng" algn="ctr">
              <a:solidFill>
                <a:sysClr val="windowText" lastClr="000000"/>
              </a:solidFill>
              <a:prstDash val="solid"/>
              <a:miter lim="800000"/>
            </a:ln>
            <a:effectLst/>
          </p:spPr>
        </p:cxnSp>
        <p:cxnSp>
          <p:nvCxnSpPr>
            <p:cNvPr id="401" name="Straight Connector 400">
              <a:extLst>
                <a:ext uri="{FF2B5EF4-FFF2-40B4-BE49-F238E27FC236}">
                  <a16:creationId xmlns:a16="http://schemas.microsoft.com/office/drawing/2014/main" id="{56D93509-1BB5-7443-B928-0FF4DF022ACF}"/>
                </a:ext>
              </a:extLst>
            </p:cNvPr>
            <p:cNvCxnSpPr>
              <a:stCxn id="115" idx="4"/>
              <a:endCxn id="555" idx="7"/>
            </p:cNvCxnSpPr>
            <p:nvPr/>
          </p:nvCxnSpPr>
          <p:spPr>
            <a:xfrm flipH="1">
              <a:off x="8385176" y="1298575"/>
              <a:ext cx="384921" cy="499635"/>
            </a:xfrm>
            <a:prstGeom prst="line">
              <a:avLst/>
            </a:prstGeom>
            <a:noFill/>
            <a:ln w="19050" cap="flat" cmpd="sng" algn="ctr">
              <a:solidFill>
                <a:sysClr val="windowText" lastClr="000000"/>
              </a:solidFill>
              <a:prstDash val="solid"/>
              <a:miter lim="800000"/>
            </a:ln>
            <a:effectLst/>
          </p:spPr>
        </p:cxnSp>
        <p:cxnSp>
          <p:nvCxnSpPr>
            <p:cNvPr id="402" name="Straight Connector 401">
              <a:extLst>
                <a:ext uri="{FF2B5EF4-FFF2-40B4-BE49-F238E27FC236}">
                  <a16:creationId xmlns:a16="http://schemas.microsoft.com/office/drawing/2014/main" id="{B469FC7B-57CC-AD4F-9193-586778D45CA5}"/>
                </a:ext>
              </a:extLst>
            </p:cNvPr>
            <p:cNvCxnSpPr>
              <a:stCxn id="560" idx="2"/>
              <a:endCxn id="552" idx="1"/>
            </p:cNvCxnSpPr>
            <p:nvPr/>
          </p:nvCxnSpPr>
          <p:spPr>
            <a:xfrm>
              <a:off x="8111509" y="1048588"/>
              <a:ext cx="777233" cy="553489"/>
            </a:xfrm>
            <a:prstGeom prst="line">
              <a:avLst/>
            </a:prstGeom>
            <a:noFill/>
            <a:ln w="19050" cap="flat" cmpd="sng" algn="ctr">
              <a:solidFill>
                <a:sysClr val="windowText" lastClr="000000"/>
              </a:solidFill>
              <a:prstDash val="solid"/>
              <a:miter lim="800000"/>
            </a:ln>
            <a:effectLst/>
          </p:spPr>
        </p:cxnSp>
        <p:cxnSp>
          <p:nvCxnSpPr>
            <p:cNvPr id="403" name="Straight Connector 402">
              <a:extLst>
                <a:ext uri="{FF2B5EF4-FFF2-40B4-BE49-F238E27FC236}">
                  <a16:creationId xmlns:a16="http://schemas.microsoft.com/office/drawing/2014/main" id="{C2FC23CD-E9D5-7945-A6DD-512A58E338EF}"/>
                </a:ext>
              </a:extLst>
            </p:cNvPr>
            <p:cNvCxnSpPr>
              <a:stCxn id="558" idx="5"/>
              <a:endCxn id="551" idx="1"/>
            </p:cNvCxnSpPr>
            <p:nvPr/>
          </p:nvCxnSpPr>
          <p:spPr>
            <a:xfrm>
              <a:off x="6892955" y="1205194"/>
              <a:ext cx="639190" cy="494721"/>
            </a:xfrm>
            <a:prstGeom prst="line">
              <a:avLst/>
            </a:prstGeom>
            <a:noFill/>
            <a:ln w="19050" cap="flat" cmpd="sng" algn="ctr">
              <a:solidFill>
                <a:sysClr val="windowText" lastClr="000000"/>
              </a:solidFill>
              <a:prstDash val="solid"/>
              <a:miter lim="800000"/>
            </a:ln>
            <a:effectLst/>
          </p:spPr>
        </p:cxnSp>
        <p:cxnSp>
          <p:nvCxnSpPr>
            <p:cNvPr id="404" name="Straight Connector 403">
              <a:extLst>
                <a:ext uri="{FF2B5EF4-FFF2-40B4-BE49-F238E27FC236}">
                  <a16:creationId xmlns:a16="http://schemas.microsoft.com/office/drawing/2014/main" id="{AF0D64ED-07F7-1047-9323-6C1C3712F213}"/>
                </a:ext>
              </a:extLst>
            </p:cNvPr>
            <p:cNvCxnSpPr>
              <a:stCxn id="559" idx="4"/>
              <a:endCxn id="551" idx="0"/>
            </p:cNvCxnSpPr>
            <p:nvPr/>
          </p:nvCxnSpPr>
          <p:spPr>
            <a:xfrm flipH="1">
              <a:off x="7637663" y="1289967"/>
              <a:ext cx="186478" cy="367636"/>
            </a:xfrm>
            <a:prstGeom prst="line">
              <a:avLst/>
            </a:prstGeom>
            <a:noFill/>
            <a:ln w="19050" cap="flat" cmpd="sng" algn="ctr">
              <a:solidFill>
                <a:sysClr val="windowText" lastClr="000000"/>
              </a:solidFill>
              <a:prstDash val="solid"/>
              <a:miter lim="800000"/>
            </a:ln>
            <a:effectLst/>
          </p:spPr>
        </p:cxnSp>
        <p:cxnSp>
          <p:nvCxnSpPr>
            <p:cNvPr id="405" name="Straight Connector 404">
              <a:extLst>
                <a:ext uri="{FF2B5EF4-FFF2-40B4-BE49-F238E27FC236}">
                  <a16:creationId xmlns:a16="http://schemas.microsoft.com/office/drawing/2014/main" id="{4C54BB0E-D22D-4D44-9D06-D2C0EB777A18}"/>
                </a:ext>
              </a:extLst>
            </p:cNvPr>
            <p:cNvCxnSpPr>
              <a:stCxn id="557" idx="4"/>
              <a:endCxn id="551" idx="0"/>
            </p:cNvCxnSpPr>
            <p:nvPr/>
          </p:nvCxnSpPr>
          <p:spPr>
            <a:xfrm>
              <a:off x="7559888" y="806450"/>
              <a:ext cx="77775" cy="851153"/>
            </a:xfrm>
            <a:prstGeom prst="line">
              <a:avLst/>
            </a:prstGeom>
            <a:noFill/>
            <a:ln w="19050" cap="flat" cmpd="sng" algn="ctr">
              <a:solidFill>
                <a:sysClr val="windowText" lastClr="000000"/>
              </a:solidFill>
              <a:prstDash val="solid"/>
              <a:miter lim="800000"/>
            </a:ln>
            <a:effectLst/>
          </p:spPr>
        </p:cxnSp>
        <p:cxnSp>
          <p:nvCxnSpPr>
            <p:cNvPr id="406" name="Straight Connector 405">
              <a:extLst>
                <a:ext uri="{FF2B5EF4-FFF2-40B4-BE49-F238E27FC236}">
                  <a16:creationId xmlns:a16="http://schemas.microsoft.com/office/drawing/2014/main" id="{091E9E1F-7754-3949-8EED-71D28BD6F80D}"/>
                </a:ext>
              </a:extLst>
            </p:cNvPr>
            <p:cNvCxnSpPr>
              <a:stCxn id="395" idx="4"/>
              <a:endCxn id="551" idx="5"/>
            </p:cNvCxnSpPr>
            <p:nvPr/>
          </p:nvCxnSpPr>
          <p:spPr>
            <a:xfrm>
              <a:off x="7338366" y="1270917"/>
              <a:ext cx="404814" cy="633297"/>
            </a:xfrm>
            <a:prstGeom prst="line">
              <a:avLst/>
            </a:prstGeom>
            <a:noFill/>
            <a:ln w="19050" cap="flat" cmpd="sng" algn="ctr">
              <a:solidFill>
                <a:sysClr val="windowText" lastClr="000000"/>
              </a:solidFill>
              <a:prstDash val="solid"/>
              <a:miter lim="800000"/>
            </a:ln>
            <a:effectLst/>
          </p:spPr>
        </p:cxnSp>
        <p:cxnSp>
          <p:nvCxnSpPr>
            <p:cNvPr id="407" name="Straight Connector 406">
              <a:extLst>
                <a:ext uri="{FF2B5EF4-FFF2-40B4-BE49-F238E27FC236}">
                  <a16:creationId xmlns:a16="http://schemas.microsoft.com/office/drawing/2014/main" id="{C8EE3AB8-10E1-EB4F-A39B-2847B11564E8}"/>
                </a:ext>
              </a:extLst>
            </p:cNvPr>
            <p:cNvCxnSpPr>
              <a:endCxn id="25" idx="0"/>
            </p:cNvCxnSpPr>
            <p:nvPr/>
          </p:nvCxnSpPr>
          <p:spPr>
            <a:xfrm>
              <a:off x="6902450" y="1209675"/>
              <a:ext cx="123612" cy="377828"/>
            </a:xfrm>
            <a:prstGeom prst="line">
              <a:avLst/>
            </a:prstGeom>
            <a:noFill/>
            <a:ln w="19050" cap="flat" cmpd="sng" algn="ctr">
              <a:solidFill>
                <a:sysClr val="windowText" lastClr="000000"/>
              </a:solidFill>
              <a:prstDash val="solid"/>
              <a:miter lim="800000"/>
            </a:ln>
            <a:effectLst/>
          </p:spPr>
        </p:cxnSp>
        <p:cxnSp>
          <p:nvCxnSpPr>
            <p:cNvPr id="408" name="Straight Connector 407">
              <a:extLst>
                <a:ext uri="{FF2B5EF4-FFF2-40B4-BE49-F238E27FC236}">
                  <a16:creationId xmlns:a16="http://schemas.microsoft.com/office/drawing/2014/main" id="{FB69EE13-9B95-834A-9031-2D998BF3FA24}"/>
                </a:ext>
              </a:extLst>
            </p:cNvPr>
            <p:cNvCxnSpPr>
              <a:stCxn id="558" idx="4"/>
              <a:endCxn id="32" idx="0"/>
            </p:cNvCxnSpPr>
            <p:nvPr/>
          </p:nvCxnSpPr>
          <p:spPr>
            <a:xfrm flipH="1">
              <a:off x="6824599" y="1227831"/>
              <a:ext cx="14774" cy="285855"/>
            </a:xfrm>
            <a:prstGeom prst="line">
              <a:avLst/>
            </a:prstGeom>
            <a:noFill/>
            <a:ln w="19050" cap="flat" cmpd="sng" algn="ctr">
              <a:solidFill>
                <a:sysClr val="windowText" lastClr="000000"/>
              </a:solidFill>
              <a:prstDash val="solid"/>
              <a:miter lim="800000"/>
            </a:ln>
            <a:effectLst/>
          </p:spPr>
        </p:cxnSp>
        <p:cxnSp>
          <p:nvCxnSpPr>
            <p:cNvPr id="409" name="Straight Connector 408">
              <a:extLst>
                <a:ext uri="{FF2B5EF4-FFF2-40B4-BE49-F238E27FC236}">
                  <a16:creationId xmlns:a16="http://schemas.microsoft.com/office/drawing/2014/main" id="{AD12A457-EC59-894B-A735-2F309C4236E2}"/>
                </a:ext>
              </a:extLst>
            </p:cNvPr>
            <p:cNvCxnSpPr>
              <a:stCxn id="395" idx="3"/>
              <a:endCxn id="25" idx="7"/>
            </p:cNvCxnSpPr>
            <p:nvPr/>
          </p:nvCxnSpPr>
          <p:spPr>
            <a:xfrm flipH="1">
              <a:off x="7113469" y="1241526"/>
              <a:ext cx="152578" cy="382244"/>
            </a:xfrm>
            <a:prstGeom prst="line">
              <a:avLst/>
            </a:prstGeom>
            <a:noFill/>
            <a:ln w="19050" cap="flat" cmpd="sng" algn="ctr">
              <a:solidFill>
                <a:sysClr val="windowText" lastClr="000000"/>
              </a:solidFill>
              <a:prstDash val="solid"/>
              <a:miter lim="800000"/>
            </a:ln>
            <a:effectLst/>
          </p:spPr>
        </p:cxnSp>
        <p:cxnSp>
          <p:nvCxnSpPr>
            <p:cNvPr id="410" name="Straight Connector 409">
              <a:extLst>
                <a:ext uri="{FF2B5EF4-FFF2-40B4-BE49-F238E27FC236}">
                  <a16:creationId xmlns:a16="http://schemas.microsoft.com/office/drawing/2014/main" id="{A45AEC1A-F5FA-BC42-BBD4-5229A3ADDA3C}"/>
                </a:ext>
              </a:extLst>
            </p:cNvPr>
            <p:cNvCxnSpPr>
              <a:stCxn id="395" idx="4"/>
              <a:endCxn id="30" idx="0"/>
            </p:cNvCxnSpPr>
            <p:nvPr/>
          </p:nvCxnSpPr>
          <p:spPr>
            <a:xfrm>
              <a:off x="7338366" y="1270917"/>
              <a:ext cx="45245" cy="761840"/>
            </a:xfrm>
            <a:prstGeom prst="line">
              <a:avLst/>
            </a:prstGeom>
            <a:noFill/>
            <a:ln w="19050" cap="flat" cmpd="sng" algn="ctr">
              <a:solidFill>
                <a:sysClr val="windowText" lastClr="000000"/>
              </a:solidFill>
              <a:prstDash val="solid"/>
              <a:miter lim="800000"/>
            </a:ln>
            <a:effectLst/>
          </p:spPr>
        </p:cxnSp>
        <p:cxnSp>
          <p:nvCxnSpPr>
            <p:cNvPr id="411" name="Straight Connector 410">
              <a:extLst>
                <a:ext uri="{FF2B5EF4-FFF2-40B4-BE49-F238E27FC236}">
                  <a16:creationId xmlns:a16="http://schemas.microsoft.com/office/drawing/2014/main" id="{70B6C35C-78CB-F044-BCCE-351716F4806B}"/>
                </a:ext>
              </a:extLst>
            </p:cNvPr>
            <p:cNvCxnSpPr>
              <a:stCxn id="559" idx="4"/>
              <a:endCxn id="112" idx="0"/>
            </p:cNvCxnSpPr>
            <p:nvPr/>
          </p:nvCxnSpPr>
          <p:spPr>
            <a:xfrm>
              <a:off x="7824141" y="1289967"/>
              <a:ext cx="113371" cy="868509"/>
            </a:xfrm>
            <a:prstGeom prst="line">
              <a:avLst/>
            </a:prstGeom>
            <a:noFill/>
            <a:ln w="19050" cap="flat" cmpd="sng" algn="ctr">
              <a:solidFill>
                <a:sysClr val="windowText" lastClr="000000"/>
              </a:solidFill>
              <a:prstDash val="solid"/>
              <a:miter lim="800000"/>
            </a:ln>
            <a:effectLst/>
          </p:spPr>
        </p:cxnSp>
        <p:cxnSp>
          <p:nvCxnSpPr>
            <p:cNvPr id="412" name="Straight Connector 411">
              <a:extLst>
                <a:ext uri="{FF2B5EF4-FFF2-40B4-BE49-F238E27FC236}">
                  <a16:creationId xmlns:a16="http://schemas.microsoft.com/office/drawing/2014/main" id="{A6F316ED-295C-2D42-9433-CD389D763C2C}"/>
                </a:ext>
              </a:extLst>
            </p:cNvPr>
            <p:cNvCxnSpPr>
              <a:stCxn id="24" idx="0"/>
              <a:endCxn id="54" idx="4"/>
            </p:cNvCxnSpPr>
            <p:nvPr/>
          </p:nvCxnSpPr>
          <p:spPr>
            <a:xfrm flipV="1">
              <a:off x="7112679" y="2775739"/>
              <a:ext cx="88221" cy="342780"/>
            </a:xfrm>
            <a:prstGeom prst="line">
              <a:avLst/>
            </a:prstGeom>
            <a:noFill/>
            <a:ln w="19050" cap="flat" cmpd="sng" algn="ctr">
              <a:solidFill>
                <a:sysClr val="windowText" lastClr="000000"/>
              </a:solidFill>
              <a:prstDash val="solid"/>
              <a:miter lim="800000"/>
            </a:ln>
            <a:effectLst/>
          </p:spPr>
        </p:cxnSp>
        <p:cxnSp>
          <p:nvCxnSpPr>
            <p:cNvPr id="413" name="Straight Connector 412">
              <a:extLst>
                <a:ext uri="{FF2B5EF4-FFF2-40B4-BE49-F238E27FC236}">
                  <a16:creationId xmlns:a16="http://schemas.microsoft.com/office/drawing/2014/main" id="{A17664F7-93FB-3941-BAE8-F1D8660666B2}"/>
                </a:ext>
              </a:extLst>
            </p:cNvPr>
            <p:cNvCxnSpPr>
              <a:stCxn id="24" idx="1"/>
              <a:endCxn id="19" idx="5"/>
            </p:cNvCxnSpPr>
            <p:nvPr/>
          </p:nvCxnSpPr>
          <p:spPr>
            <a:xfrm flipH="1" flipV="1">
              <a:off x="6712692" y="2659611"/>
              <a:ext cx="326809" cy="489511"/>
            </a:xfrm>
            <a:prstGeom prst="line">
              <a:avLst/>
            </a:prstGeom>
            <a:noFill/>
            <a:ln w="19050" cap="flat" cmpd="sng" algn="ctr">
              <a:solidFill>
                <a:sysClr val="windowText" lastClr="000000"/>
              </a:solidFill>
              <a:prstDash val="solid"/>
              <a:miter lim="800000"/>
            </a:ln>
            <a:effectLst/>
          </p:spPr>
        </p:cxnSp>
        <p:cxnSp>
          <p:nvCxnSpPr>
            <p:cNvPr id="414" name="Straight Connector 413">
              <a:extLst>
                <a:ext uri="{FF2B5EF4-FFF2-40B4-BE49-F238E27FC236}">
                  <a16:creationId xmlns:a16="http://schemas.microsoft.com/office/drawing/2014/main" id="{02E20E50-6CB7-4A47-9F50-B1AB44B0911D}"/>
                </a:ext>
              </a:extLst>
            </p:cNvPr>
            <p:cNvCxnSpPr>
              <a:stCxn id="24" idx="2"/>
              <a:endCxn id="23" idx="6"/>
            </p:cNvCxnSpPr>
            <p:nvPr/>
          </p:nvCxnSpPr>
          <p:spPr>
            <a:xfrm flipH="1" flipV="1">
              <a:off x="6902450" y="3050383"/>
              <a:ext cx="106740" cy="172623"/>
            </a:xfrm>
            <a:prstGeom prst="line">
              <a:avLst/>
            </a:prstGeom>
            <a:noFill/>
            <a:ln w="19050" cap="flat" cmpd="sng" algn="ctr">
              <a:solidFill>
                <a:sysClr val="windowText" lastClr="000000"/>
              </a:solidFill>
              <a:prstDash val="solid"/>
              <a:miter lim="800000"/>
            </a:ln>
            <a:effectLst/>
          </p:spPr>
        </p:cxnSp>
        <p:cxnSp>
          <p:nvCxnSpPr>
            <p:cNvPr id="415" name="Straight Connector 414">
              <a:extLst>
                <a:ext uri="{FF2B5EF4-FFF2-40B4-BE49-F238E27FC236}">
                  <a16:creationId xmlns:a16="http://schemas.microsoft.com/office/drawing/2014/main" id="{CE4B3122-5DD4-D544-87AA-956DE46441BC}"/>
                </a:ext>
              </a:extLst>
            </p:cNvPr>
            <p:cNvCxnSpPr>
              <a:stCxn id="23" idx="2"/>
              <a:endCxn id="548" idx="6"/>
            </p:cNvCxnSpPr>
            <p:nvPr/>
          </p:nvCxnSpPr>
          <p:spPr>
            <a:xfrm flipH="1" flipV="1">
              <a:off x="6302375" y="2978151"/>
              <a:ext cx="398463" cy="72232"/>
            </a:xfrm>
            <a:prstGeom prst="line">
              <a:avLst/>
            </a:prstGeom>
            <a:noFill/>
            <a:ln w="19050" cap="flat" cmpd="sng" algn="ctr">
              <a:solidFill>
                <a:sysClr val="windowText" lastClr="000000"/>
              </a:solidFill>
              <a:prstDash val="solid"/>
              <a:miter lim="800000"/>
            </a:ln>
            <a:effectLst/>
          </p:spPr>
        </p:cxnSp>
        <p:cxnSp>
          <p:nvCxnSpPr>
            <p:cNvPr id="416" name="Straight Connector 415">
              <a:extLst>
                <a:ext uri="{FF2B5EF4-FFF2-40B4-BE49-F238E27FC236}">
                  <a16:creationId xmlns:a16="http://schemas.microsoft.com/office/drawing/2014/main" id="{11111926-0F71-E541-A182-172BB01D7487}"/>
                </a:ext>
              </a:extLst>
            </p:cNvPr>
            <p:cNvCxnSpPr>
              <a:stCxn id="23" idx="3"/>
              <a:endCxn id="77" idx="7"/>
            </p:cNvCxnSpPr>
            <p:nvPr/>
          </p:nvCxnSpPr>
          <p:spPr>
            <a:xfrm flipH="1">
              <a:off x="6459736" y="3122786"/>
              <a:ext cx="270627" cy="186521"/>
            </a:xfrm>
            <a:prstGeom prst="line">
              <a:avLst/>
            </a:prstGeom>
            <a:noFill/>
            <a:ln w="19050" cap="flat" cmpd="sng" algn="ctr">
              <a:solidFill>
                <a:sysClr val="windowText" lastClr="000000"/>
              </a:solidFill>
              <a:prstDash val="solid"/>
              <a:miter lim="800000"/>
            </a:ln>
            <a:effectLst/>
          </p:spPr>
        </p:cxnSp>
        <p:cxnSp>
          <p:nvCxnSpPr>
            <p:cNvPr id="417" name="Straight Connector 416">
              <a:extLst>
                <a:ext uri="{FF2B5EF4-FFF2-40B4-BE49-F238E27FC236}">
                  <a16:creationId xmlns:a16="http://schemas.microsoft.com/office/drawing/2014/main" id="{916FFFBE-5779-E24F-85D6-6C2E9487A9EB}"/>
                </a:ext>
              </a:extLst>
            </p:cNvPr>
            <p:cNvCxnSpPr>
              <a:stCxn id="77" idx="1"/>
              <a:endCxn id="548" idx="5"/>
            </p:cNvCxnSpPr>
            <p:nvPr/>
          </p:nvCxnSpPr>
          <p:spPr>
            <a:xfrm flipH="1" flipV="1">
              <a:off x="6262853" y="3072443"/>
              <a:ext cx="82978" cy="236864"/>
            </a:xfrm>
            <a:prstGeom prst="line">
              <a:avLst/>
            </a:prstGeom>
            <a:noFill/>
            <a:ln w="19050" cap="flat" cmpd="sng" algn="ctr">
              <a:solidFill>
                <a:sysClr val="windowText" lastClr="000000"/>
              </a:solidFill>
              <a:prstDash val="solid"/>
              <a:miter lim="800000"/>
            </a:ln>
            <a:effectLst/>
          </p:spPr>
        </p:cxnSp>
        <p:cxnSp>
          <p:nvCxnSpPr>
            <p:cNvPr id="418" name="Straight Connector 417">
              <a:extLst>
                <a:ext uri="{FF2B5EF4-FFF2-40B4-BE49-F238E27FC236}">
                  <a16:creationId xmlns:a16="http://schemas.microsoft.com/office/drawing/2014/main" id="{26BBD5B5-379D-B842-BAF1-237182BD75C6}"/>
                </a:ext>
              </a:extLst>
            </p:cNvPr>
            <p:cNvCxnSpPr>
              <a:stCxn id="548" idx="7"/>
              <a:endCxn id="20" idx="4"/>
            </p:cNvCxnSpPr>
            <p:nvPr/>
          </p:nvCxnSpPr>
          <p:spPr>
            <a:xfrm flipV="1">
              <a:off x="6262853" y="2667000"/>
              <a:ext cx="11742" cy="216858"/>
            </a:xfrm>
            <a:prstGeom prst="line">
              <a:avLst/>
            </a:prstGeom>
            <a:noFill/>
            <a:ln w="19050" cap="flat" cmpd="sng" algn="ctr">
              <a:solidFill>
                <a:sysClr val="windowText" lastClr="000000"/>
              </a:solidFill>
              <a:prstDash val="solid"/>
              <a:miter lim="800000"/>
            </a:ln>
            <a:effectLst/>
          </p:spPr>
        </p:cxnSp>
        <p:cxnSp>
          <p:nvCxnSpPr>
            <p:cNvPr id="419" name="Straight Connector 418">
              <a:extLst>
                <a:ext uri="{FF2B5EF4-FFF2-40B4-BE49-F238E27FC236}">
                  <a16:creationId xmlns:a16="http://schemas.microsoft.com/office/drawing/2014/main" id="{2F400D9C-16F2-F64B-8459-9567305B960C}"/>
                </a:ext>
              </a:extLst>
            </p:cNvPr>
            <p:cNvCxnSpPr>
              <a:stCxn id="548" idx="1"/>
              <a:endCxn id="18" idx="5"/>
            </p:cNvCxnSpPr>
            <p:nvPr/>
          </p:nvCxnSpPr>
          <p:spPr>
            <a:xfrm flipH="1" flipV="1">
              <a:off x="5700298" y="2385567"/>
              <a:ext cx="371724" cy="498291"/>
            </a:xfrm>
            <a:prstGeom prst="line">
              <a:avLst/>
            </a:prstGeom>
            <a:noFill/>
            <a:ln w="19050" cap="flat" cmpd="sng" algn="ctr">
              <a:solidFill>
                <a:sysClr val="windowText" lastClr="000000"/>
              </a:solidFill>
              <a:prstDash val="solid"/>
              <a:miter lim="800000"/>
            </a:ln>
            <a:effectLst/>
          </p:spPr>
        </p:cxnSp>
        <p:cxnSp>
          <p:nvCxnSpPr>
            <p:cNvPr id="420" name="Straight Connector 419">
              <a:extLst>
                <a:ext uri="{FF2B5EF4-FFF2-40B4-BE49-F238E27FC236}">
                  <a16:creationId xmlns:a16="http://schemas.microsoft.com/office/drawing/2014/main" id="{94AD8A3F-FE86-7340-A3F2-2415D848B656}"/>
                </a:ext>
              </a:extLst>
            </p:cNvPr>
            <p:cNvCxnSpPr>
              <a:stCxn id="548" idx="2"/>
              <a:endCxn id="53" idx="6"/>
            </p:cNvCxnSpPr>
            <p:nvPr/>
          </p:nvCxnSpPr>
          <p:spPr>
            <a:xfrm flipH="1" flipV="1">
              <a:off x="5514975" y="2875075"/>
              <a:ext cx="517525" cy="103076"/>
            </a:xfrm>
            <a:prstGeom prst="line">
              <a:avLst/>
            </a:prstGeom>
            <a:noFill/>
            <a:ln w="19050" cap="flat" cmpd="sng" algn="ctr">
              <a:solidFill>
                <a:sysClr val="windowText" lastClr="000000"/>
              </a:solidFill>
              <a:prstDash val="solid"/>
              <a:miter lim="800000"/>
            </a:ln>
            <a:effectLst/>
          </p:spPr>
        </p:cxnSp>
        <p:cxnSp>
          <p:nvCxnSpPr>
            <p:cNvPr id="421" name="Straight Connector 420">
              <a:extLst>
                <a:ext uri="{FF2B5EF4-FFF2-40B4-BE49-F238E27FC236}">
                  <a16:creationId xmlns:a16="http://schemas.microsoft.com/office/drawing/2014/main" id="{37BB887C-0D73-3E49-AB64-D3DD354158C7}"/>
                </a:ext>
              </a:extLst>
            </p:cNvPr>
            <p:cNvCxnSpPr>
              <a:stCxn id="20" idx="3"/>
              <a:endCxn id="547" idx="7"/>
            </p:cNvCxnSpPr>
            <p:nvPr/>
          </p:nvCxnSpPr>
          <p:spPr>
            <a:xfrm flipH="1">
              <a:off x="5472278" y="2637010"/>
              <a:ext cx="731036" cy="564348"/>
            </a:xfrm>
            <a:prstGeom prst="line">
              <a:avLst/>
            </a:prstGeom>
            <a:noFill/>
            <a:ln w="19050" cap="flat" cmpd="sng" algn="ctr">
              <a:solidFill>
                <a:sysClr val="windowText" lastClr="000000"/>
              </a:solidFill>
              <a:prstDash val="solid"/>
              <a:miter lim="800000"/>
            </a:ln>
            <a:effectLst/>
          </p:spPr>
        </p:cxnSp>
        <p:cxnSp>
          <p:nvCxnSpPr>
            <p:cNvPr id="422" name="Straight Connector 421">
              <a:extLst>
                <a:ext uri="{FF2B5EF4-FFF2-40B4-BE49-F238E27FC236}">
                  <a16:creationId xmlns:a16="http://schemas.microsoft.com/office/drawing/2014/main" id="{A3CB29EB-D941-6A4F-B301-EAAF32298A95}"/>
                </a:ext>
              </a:extLst>
            </p:cNvPr>
            <p:cNvCxnSpPr>
              <a:stCxn id="550" idx="0"/>
              <a:endCxn id="18" idx="4"/>
            </p:cNvCxnSpPr>
            <p:nvPr/>
          </p:nvCxnSpPr>
          <p:spPr>
            <a:xfrm flipH="1" flipV="1">
              <a:off x="5634144" y="2413000"/>
              <a:ext cx="228494" cy="901700"/>
            </a:xfrm>
            <a:prstGeom prst="line">
              <a:avLst/>
            </a:prstGeom>
            <a:noFill/>
            <a:ln w="19050" cap="flat" cmpd="sng" algn="ctr">
              <a:solidFill>
                <a:sysClr val="windowText" lastClr="000000"/>
              </a:solidFill>
              <a:prstDash val="solid"/>
              <a:miter lim="800000"/>
            </a:ln>
            <a:effectLst/>
          </p:spPr>
        </p:cxnSp>
        <p:cxnSp>
          <p:nvCxnSpPr>
            <p:cNvPr id="423" name="Straight Connector 422">
              <a:extLst>
                <a:ext uri="{FF2B5EF4-FFF2-40B4-BE49-F238E27FC236}">
                  <a16:creationId xmlns:a16="http://schemas.microsoft.com/office/drawing/2014/main" id="{FA136F44-C8AA-5645-A87F-5CC4235AB8CA}"/>
                </a:ext>
              </a:extLst>
            </p:cNvPr>
            <p:cNvCxnSpPr>
              <a:stCxn id="53" idx="7"/>
              <a:endCxn id="20" idx="2"/>
            </p:cNvCxnSpPr>
            <p:nvPr/>
          </p:nvCxnSpPr>
          <p:spPr>
            <a:xfrm flipV="1">
              <a:off x="5497455" y="2564607"/>
              <a:ext cx="676334" cy="271100"/>
            </a:xfrm>
            <a:prstGeom prst="line">
              <a:avLst/>
            </a:prstGeom>
            <a:noFill/>
            <a:ln w="19050" cap="flat" cmpd="sng" algn="ctr">
              <a:solidFill>
                <a:sysClr val="windowText" lastClr="000000"/>
              </a:solidFill>
              <a:prstDash val="solid"/>
              <a:miter lim="800000"/>
            </a:ln>
            <a:effectLst/>
          </p:spPr>
        </p:cxnSp>
        <p:cxnSp>
          <p:nvCxnSpPr>
            <p:cNvPr id="424" name="Straight Connector 423">
              <a:extLst>
                <a:ext uri="{FF2B5EF4-FFF2-40B4-BE49-F238E27FC236}">
                  <a16:creationId xmlns:a16="http://schemas.microsoft.com/office/drawing/2014/main" id="{625E6E78-9AE0-104F-A29B-9A72B9A02FB1}"/>
                </a:ext>
              </a:extLst>
            </p:cNvPr>
            <p:cNvCxnSpPr>
              <a:stCxn id="18" idx="6"/>
              <a:endCxn id="31" idx="2"/>
            </p:cNvCxnSpPr>
            <p:nvPr/>
          </p:nvCxnSpPr>
          <p:spPr>
            <a:xfrm flipV="1">
              <a:off x="5727700" y="2167816"/>
              <a:ext cx="885932" cy="151523"/>
            </a:xfrm>
            <a:prstGeom prst="line">
              <a:avLst/>
            </a:prstGeom>
            <a:noFill/>
            <a:ln w="19050" cap="flat" cmpd="sng" algn="ctr">
              <a:solidFill>
                <a:sysClr val="windowText" lastClr="000000"/>
              </a:solidFill>
              <a:prstDash val="solid"/>
              <a:miter lim="800000"/>
            </a:ln>
            <a:effectLst/>
          </p:spPr>
        </p:cxnSp>
        <p:cxnSp>
          <p:nvCxnSpPr>
            <p:cNvPr id="425" name="Straight Connector 424">
              <a:extLst>
                <a:ext uri="{FF2B5EF4-FFF2-40B4-BE49-F238E27FC236}">
                  <a16:creationId xmlns:a16="http://schemas.microsoft.com/office/drawing/2014/main" id="{8F751E3B-DCA6-8B4F-85C8-2CA8B3B59711}"/>
                </a:ext>
              </a:extLst>
            </p:cNvPr>
            <p:cNvCxnSpPr>
              <a:stCxn id="18" idx="7"/>
              <a:endCxn id="546" idx="7"/>
            </p:cNvCxnSpPr>
            <p:nvPr/>
          </p:nvCxnSpPr>
          <p:spPr>
            <a:xfrm flipV="1">
              <a:off x="5700298" y="1877464"/>
              <a:ext cx="440894" cy="375646"/>
            </a:xfrm>
            <a:prstGeom prst="line">
              <a:avLst/>
            </a:prstGeom>
            <a:noFill/>
            <a:ln w="19050" cap="flat" cmpd="sng" algn="ctr">
              <a:solidFill>
                <a:sysClr val="windowText" lastClr="000000"/>
              </a:solidFill>
              <a:prstDash val="solid"/>
              <a:miter lim="800000"/>
            </a:ln>
            <a:effectLst/>
          </p:spPr>
        </p:cxnSp>
        <p:cxnSp>
          <p:nvCxnSpPr>
            <p:cNvPr id="426" name="Straight Connector 425">
              <a:extLst>
                <a:ext uri="{FF2B5EF4-FFF2-40B4-BE49-F238E27FC236}">
                  <a16:creationId xmlns:a16="http://schemas.microsoft.com/office/drawing/2014/main" id="{387E40AC-83E3-E64B-971E-F75EC511289D}"/>
                </a:ext>
              </a:extLst>
            </p:cNvPr>
            <p:cNvCxnSpPr>
              <a:endCxn id="546" idx="4"/>
            </p:cNvCxnSpPr>
            <p:nvPr/>
          </p:nvCxnSpPr>
          <p:spPr>
            <a:xfrm flipV="1">
              <a:off x="5857875" y="2124075"/>
              <a:ext cx="177800" cy="1527175"/>
            </a:xfrm>
            <a:prstGeom prst="line">
              <a:avLst/>
            </a:prstGeom>
            <a:noFill/>
            <a:ln w="19050" cap="flat" cmpd="sng" algn="ctr">
              <a:solidFill>
                <a:sysClr val="windowText" lastClr="000000"/>
              </a:solidFill>
              <a:prstDash val="solid"/>
              <a:miter lim="800000"/>
            </a:ln>
            <a:effectLst/>
          </p:spPr>
        </p:cxnSp>
        <p:cxnSp>
          <p:nvCxnSpPr>
            <p:cNvPr id="427" name="Straight Connector 426">
              <a:extLst>
                <a:ext uri="{FF2B5EF4-FFF2-40B4-BE49-F238E27FC236}">
                  <a16:creationId xmlns:a16="http://schemas.microsoft.com/office/drawing/2014/main" id="{4D208E1D-F798-6647-9570-E483D80238F4}"/>
                </a:ext>
              </a:extLst>
            </p:cNvPr>
            <p:cNvCxnSpPr/>
            <p:nvPr/>
          </p:nvCxnSpPr>
          <p:spPr>
            <a:xfrm flipV="1">
              <a:off x="5810250" y="2854325"/>
              <a:ext cx="431800" cy="784225"/>
            </a:xfrm>
            <a:prstGeom prst="line">
              <a:avLst/>
            </a:prstGeom>
            <a:noFill/>
            <a:ln w="19050" cap="flat" cmpd="sng" algn="ctr">
              <a:solidFill>
                <a:sysClr val="windowText" lastClr="000000"/>
              </a:solidFill>
              <a:prstDash val="solid"/>
              <a:miter lim="800000"/>
            </a:ln>
            <a:effectLst/>
          </p:spPr>
        </p:cxnSp>
        <p:cxnSp>
          <p:nvCxnSpPr>
            <p:cNvPr id="428" name="Straight Connector 427">
              <a:extLst>
                <a:ext uri="{FF2B5EF4-FFF2-40B4-BE49-F238E27FC236}">
                  <a16:creationId xmlns:a16="http://schemas.microsoft.com/office/drawing/2014/main" id="{93043D82-13BC-B04A-BAD7-67BFE827BC02}"/>
                </a:ext>
              </a:extLst>
            </p:cNvPr>
            <p:cNvCxnSpPr>
              <a:stCxn id="548" idx="0"/>
              <a:endCxn id="20" idx="4"/>
            </p:cNvCxnSpPr>
            <p:nvPr/>
          </p:nvCxnSpPr>
          <p:spPr>
            <a:xfrm flipV="1">
              <a:off x="6167438" y="2667000"/>
              <a:ext cx="107157" cy="177801"/>
            </a:xfrm>
            <a:prstGeom prst="line">
              <a:avLst/>
            </a:prstGeom>
            <a:noFill/>
            <a:ln w="19050" cap="flat" cmpd="sng" algn="ctr">
              <a:solidFill>
                <a:sysClr val="windowText" lastClr="000000"/>
              </a:solidFill>
              <a:prstDash val="solid"/>
              <a:miter lim="800000"/>
            </a:ln>
            <a:effectLst/>
          </p:spPr>
        </p:cxnSp>
        <p:cxnSp>
          <p:nvCxnSpPr>
            <p:cNvPr id="429" name="Straight Connector 428">
              <a:extLst>
                <a:ext uri="{FF2B5EF4-FFF2-40B4-BE49-F238E27FC236}">
                  <a16:creationId xmlns:a16="http://schemas.microsoft.com/office/drawing/2014/main" id="{19897DF6-B8DE-DE44-8EE9-051F012ECA7B}"/>
                </a:ext>
              </a:extLst>
            </p:cNvPr>
            <p:cNvCxnSpPr>
              <a:endCxn id="82" idx="0"/>
            </p:cNvCxnSpPr>
            <p:nvPr/>
          </p:nvCxnSpPr>
          <p:spPr>
            <a:xfrm>
              <a:off x="6169025" y="3127375"/>
              <a:ext cx="246108" cy="1338716"/>
            </a:xfrm>
            <a:prstGeom prst="line">
              <a:avLst/>
            </a:prstGeom>
            <a:noFill/>
            <a:ln w="19050" cap="flat" cmpd="sng" algn="ctr">
              <a:solidFill>
                <a:sysClr val="windowText" lastClr="000000"/>
              </a:solidFill>
              <a:prstDash val="solid"/>
              <a:miter lim="800000"/>
            </a:ln>
            <a:effectLst/>
          </p:spPr>
        </p:cxnSp>
        <p:cxnSp>
          <p:nvCxnSpPr>
            <p:cNvPr id="430" name="Straight Connector 429">
              <a:extLst>
                <a:ext uri="{FF2B5EF4-FFF2-40B4-BE49-F238E27FC236}">
                  <a16:creationId xmlns:a16="http://schemas.microsoft.com/office/drawing/2014/main" id="{30EF0563-6D83-314F-BC26-AB09BF759513}"/>
                </a:ext>
              </a:extLst>
            </p:cNvPr>
            <p:cNvCxnSpPr>
              <a:stCxn id="77" idx="3"/>
              <a:endCxn id="76" idx="7"/>
            </p:cNvCxnSpPr>
            <p:nvPr/>
          </p:nvCxnSpPr>
          <p:spPr>
            <a:xfrm flipH="1">
              <a:off x="6124493" y="3422821"/>
              <a:ext cx="221338" cy="628540"/>
            </a:xfrm>
            <a:prstGeom prst="line">
              <a:avLst/>
            </a:prstGeom>
            <a:noFill/>
            <a:ln w="19050" cap="flat" cmpd="sng" algn="ctr">
              <a:solidFill>
                <a:sysClr val="windowText" lastClr="000000"/>
              </a:solidFill>
              <a:prstDash val="solid"/>
              <a:miter lim="800000"/>
            </a:ln>
            <a:effectLst/>
          </p:spPr>
        </p:cxnSp>
        <p:cxnSp>
          <p:nvCxnSpPr>
            <p:cNvPr id="431" name="Straight Connector 430">
              <a:extLst>
                <a:ext uri="{FF2B5EF4-FFF2-40B4-BE49-F238E27FC236}">
                  <a16:creationId xmlns:a16="http://schemas.microsoft.com/office/drawing/2014/main" id="{1A35C65F-6F8B-ED4C-A896-03101DCCB5E1}"/>
                </a:ext>
              </a:extLst>
            </p:cNvPr>
            <p:cNvCxnSpPr>
              <a:stCxn id="546" idx="4"/>
              <a:endCxn id="550" idx="0"/>
            </p:cNvCxnSpPr>
            <p:nvPr/>
          </p:nvCxnSpPr>
          <p:spPr>
            <a:xfrm flipH="1">
              <a:off x="5862638" y="2124075"/>
              <a:ext cx="173037" cy="1190625"/>
            </a:xfrm>
            <a:prstGeom prst="line">
              <a:avLst/>
            </a:prstGeom>
            <a:noFill/>
            <a:ln w="19050" cap="flat" cmpd="sng" algn="ctr">
              <a:solidFill>
                <a:sysClr val="windowText" lastClr="000000"/>
              </a:solidFill>
              <a:prstDash val="solid"/>
              <a:miter lim="800000"/>
            </a:ln>
            <a:effectLst/>
          </p:spPr>
        </p:cxnSp>
        <p:cxnSp>
          <p:nvCxnSpPr>
            <p:cNvPr id="432" name="Straight Connector 431">
              <a:extLst>
                <a:ext uri="{FF2B5EF4-FFF2-40B4-BE49-F238E27FC236}">
                  <a16:creationId xmlns:a16="http://schemas.microsoft.com/office/drawing/2014/main" id="{536E86E8-E76C-524B-8E71-26BDD51637C4}"/>
                </a:ext>
              </a:extLst>
            </p:cNvPr>
            <p:cNvCxnSpPr>
              <a:stCxn id="546" idx="4"/>
              <a:endCxn id="548" idx="0"/>
            </p:cNvCxnSpPr>
            <p:nvPr/>
          </p:nvCxnSpPr>
          <p:spPr>
            <a:xfrm>
              <a:off x="6035675" y="2124075"/>
              <a:ext cx="131763" cy="720726"/>
            </a:xfrm>
            <a:prstGeom prst="line">
              <a:avLst/>
            </a:prstGeom>
            <a:noFill/>
            <a:ln w="19050" cap="flat" cmpd="sng" algn="ctr">
              <a:solidFill>
                <a:sysClr val="windowText" lastClr="000000"/>
              </a:solidFill>
              <a:prstDash val="solid"/>
              <a:miter lim="800000"/>
            </a:ln>
            <a:effectLst/>
          </p:spPr>
        </p:cxnSp>
        <p:cxnSp>
          <p:nvCxnSpPr>
            <p:cNvPr id="433" name="Straight Connector 432">
              <a:extLst>
                <a:ext uri="{FF2B5EF4-FFF2-40B4-BE49-F238E27FC236}">
                  <a16:creationId xmlns:a16="http://schemas.microsoft.com/office/drawing/2014/main" id="{19BFA879-3150-0C4D-82C5-8B6DC4CB572E}"/>
                </a:ext>
              </a:extLst>
            </p:cNvPr>
            <p:cNvCxnSpPr>
              <a:stCxn id="20" idx="5"/>
              <a:endCxn id="23" idx="1"/>
            </p:cNvCxnSpPr>
            <p:nvPr/>
          </p:nvCxnSpPr>
          <p:spPr>
            <a:xfrm>
              <a:off x="6345876" y="2637010"/>
              <a:ext cx="384487" cy="340969"/>
            </a:xfrm>
            <a:prstGeom prst="line">
              <a:avLst/>
            </a:prstGeom>
            <a:noFill/>
            <a:ln w="19050" cap="flat" cmpd="sng" algn="ctr">
              <a:solidFill>
                <a:sysClr val="windowText" lastClr="000000"/>
              </a:solidFill>
              <a:prstDash val="solid"/>
              <a:miter lim="800000"/>
            </a:ln>
            <a:effectLst/>
          </p:spPr>
        </p:cxnSp>
        <p:cxnSp>
          <p:nvCxnSpPr>
            <p:cNvPr id="434" name="Straight Connector 433">
              <a:extLst>
                <a:ext uri="{FF2B5EF4-FFF2-40B4-BE49-F238E27FC236}">
                  <a16:creationId xmlns:a16="http://schemas.microsoft.com/office/drawing/2014/main" id="{7DD20F40-F7FE-B348-A23C-15A25F0B5F9B}"/>
                </a:ext>
              </a:extLst>
            </p:cNvPr>
            <p:cNvCxnSpPr>
              <a:stCxn id="20" idx="6"/>
              <a:endCxn id="19" idx="2"/>
            </p:cNvCxnSpPr>
            <p:nvPr/>
          </p:nvCxnSpPr>
          <p:spPr>
            <a:xfrm flipV="1">
              <a:off x="6375401" y="2557462"/>
              <a:ext cx="82549" cy="7145"/>
            </a:xfrm>
            <a:prstGeom prst="line">
              <a:avLst/>
            </a:prstGeom>
            <a:noFill/>
            <a:ln w="19050" cap="flat" cmpd="sng" algn="ctr">
              <a:solidFill>
                <a:sysClr val="windowText" lastClr="000000"/>
              </a:solidFill>
              <a:prstDash val="solid"/>
              <a:miter lim="800000"/>
            </a:ln>
            <a:effectLst/>
          </p:spPr>
        </p:cxnSp>
        <p:cxnSp>
          <p:nvCxnSpPr>
            <p:cNvPr id="435" name="Straight Connector 434">
              <a:extLst>
                <a:ext uri="{FF2B5EF4-FFF2-40B4-BE49-F238E27FC236}">
                  <a16:creationId xmlns:a16="http://schemas.microsoft.com/office/drawing/2014/main" id="{07A3AFF3-D50A-994A-B989-20D87AEB4651}"/>
                </a:ext>
              </a:extLst>
            </p:cNvPr>
            <p:cNvCxnSpPr>
              <a:stCxn id="18" idx="6"/>
              <a:endCxn id="20" idx="2"/>
            </p:cNvCxnSpPr>
            <p:nvPr/>
          </p:nvCxnSpPr>
          <p:spPr>
            <a:xfrm>
              <a:off x="5727700" y="2319339"/>
              <a:ext cx="446089" cy="245268"/>
            </a:xfrm>
            <a:prstGeom prst="line">
              <a:avLst/>
            </a:prstGeom>
            <a:noFill/>
            <a:ln w="19050" cap="flat" cmpd="sng" algn="ctr">
              <a:solidFill>
                <a:sysClr val="windowText" lastClr="000000"/>
              </a:solidFill>
              <a:prstDash val="solid"/>
              <a:miter lim="800000"/>
            </a:ln>
            <a:effectLst/>
          </p:spPr>
        </p:cxnSp>
        <p:cxnSp>
          <p:nvCxnSpPr>
            <p:cNvPr id="436" name="Straight Connector 435">
              <a:extLst>
                <a:ext uri="{FF2B5EF4-FFF2-40B4-BE49-F238E27FC236}">
                  <a16:creationId xmlns:a16="http://schemas.microsoft.com/office/drawing/2014/main" id="{50E7C92E-C561-514A-A9A9-E18D5DC07980}"/>
                </a:ext>
              </a:extLst>
            </p:cNvPr>
            <p:cNvCxnSpPr>
              <a:stCxn id="19" idx="4"/>
              <a:endCxn id="23" idx="0"/>
            </p:cNvCxnSpPr>
            <p:nvPr/>
          </p:nvCxnSpPr>
          <p:spPr>
            <a:xfrm>
              <a:off x="6607175" y="2701923"/>
              <a:ext cx="194469" cy="246066"/>
            </a:xfrm>
            <a:prstGeom prst="line">
              <a:avLst/>
            </a:prstGeom>
            <a:noFill/>
            <a:ln w="19050" cap="flat" cmpd="sng" algn="ctr">
              <a:solidFill>
                <a:sysClr val="windowText" lastClr="000000"/>
              </a:solidFill>
              <a:prstDash val="solid"/>
              <a:miter lim="800000"/>
            </a:ln>
            <a:effectLst/>
          </p:spPr>
        </p:cxnSp>
        <p:cxnSp>
          <p:nvCxnSpPr>
            <p:cNvPr id="437" name="Straight Connector 436">
              <a:extLst>
                <a:ext uri="{FF2B5EF4-FFF2-40B4-BE49-F238E27FC236}">
                  <a16:creationId xmlns:a16="http://schemas.microsoft.com/office/drawing/2014/main" id="{DA3F508E-80D9-BF4A-B5C4-C05C93251D0F}"/>
                </a:ext>
              </a:extLst>
            </p:cNvPr>
            <p:cNvCxnSpPr>
              <a:stCxn id="19" idx="0"/>
              <a:endCxn id="31" idx="4"/>
            </p:cNvCxnSpPr>
            <p:nvPr/>
          </p:nvCxnSpPr>
          <p:spPr>
            <a:xfrm flipV="1">
              <a:off x="6607175" y="2241632"/>
              <a:ext cx="77047" cy="171368"/>
            </a:xfrm>
            <a:prstGeom prst="line">
              <a:avLst/>
            </a:prstGeom>
            <a:noFill/>
            <a:ln w="19050" cap="flat" cmpd="sng" algn="ctr">
              <a:solidFill>
                <a:sysClr val="windowText" lastClr="000000"/>
              </a:solidFill>
              <a:prstDash val="solid"/>
              <a:miter lim="800000"/>
            </a:ln>
            <a:effectLst/>
          </p:spPr>
        </p:cxnSp>
        <p:cxnSp>
          <p:nvCxnSpPr>
            <p:cNvPr id="438" name="Straight Connector 437">
              <a:extLst>
                <a:ext uri="{FF2B5EF4-FFF2-40B4-BE49-F238E27FC236}">
                  <a16:creationId xmlns:a16="http://schemas.microsoft.com/office/drawing/2014/main" id="{6F2BC683-19C9-2047-ABFE-518673A87B87}"/>
                </a:ext>
              </a:extLst>
            </p:cNvPr>
            <p:cNvCxnSpPr>
              <a:stCxn id="20" idx="7"/>
              <a:endCxn id="31" idx="3"/>
            </p:cNvCxnSpPr>
            <p:nvPr/>
          </p:nvCxnSpPr>
          <p:spPr>
            <a:xfrm flipV="1">
              <a:off x="6345876" y="2220012"/>
              <a:ext cx="288431" cy="272191"/>
            </a:xfrm>
            <a:prstGeom prst="line">
              <a:avLst/>
            </a:prstGeom>
            <a:noFill/>
            <a:ln w="19050" cap="flat" cmpd="sng" algn="ctr">
              <a:solidFill>
                <a:sysClr val="windowText" lastClr="000000"/>
              </a:solidFill>
              <a:prstDash val="solid"/>
              <a:miter lim="800000"/>
            </a:ln>
            <a:effectLst/>
          </p:spPr>
        </p:cxnSp>
        <p:cxnSp>
          <p:nvCxnSpPr>
            <p:cNvPr id="439" name="Straight Connector 438">
              <a:extLst>
                <a:ext uri="{FF2B5EF4-FFF2-40B4-BE49-F238E27FC236}">
                  <a16:creationId xmlns:a16="http://schemas.microsoft.com/office/drawing/2014/main" id="{E9067B6C-DEEF-3045-90F2-9651DF0712A7}"/>
                </a:ext>
              </a:extLst>
            </p:cNvPr>
            <p:cNvCxnSpPr>
              <a:stCxn id="20" idx="0"/>
              <a:endCxn id="556" idx="4"/>
            </p:cNvCxnSpPr>
            <p:nvPr/>
          </p:nvCxnSpPr>
          <p:spPr>
            <a:xfrm flipV="1">
              <a:off x="6274595" y="1576389"/>
              <a:ext cx="3120" cy="885824"/>
            </a:xfrm>
            <a:prstGeom prst="line">
              <a:avLst/>
            </a:prstGeom>
            <a:noFill/>
            <a:ln w="19050" cap="flat" cmpd="sng" algn="ctr">
              <a:solidFill>
                <a:sysClr val="windowText" lastClr="000000"/>
              </a:solidFill>
              <a:prstDash val="solid"/>
              <a:miter lim="800000"/>
            </a:ln>
            <a:effectLst/>
          </p:spPr>
        </p:cxnSp>
        <p:cxnSp>
          <p:nvCxnSpPr>
            <p:cNvPr id="440" name="Straight Connector 439">
              <a:extLst>
                <a:ext uri="{FF2B5EF4-FFF2-40B4-BE49-F238E27FC236}">
                  <a16:creationId xmlns:a16="http://schemas.microsoft.com/office/drawing/2014/main" id="{A13831FF-0242-5F48-B9F9-DB659434763C}"/>
                </a:ext>
              </a:extLst>
            </p:cNvPr>
            <p:cNvCxnSpPr>
              <a:endCxn id="53" idx="7"/>
            </p:cNvCxnSpPr>
            <p:nvPr/>
          </p:nvCxnSpPr>
          <p:spPr>
            <a:xfrm flipH="1">
              <a:off x="5497455" y="1987550"/>
              <a:ext cx="560445" cy="848157"/>
            </a:xfrm>
            <a:prstGeom prst="line">
              <a:avLst/>
            </a:prstGeom>
            <a:noFill/>
            <a:ln w="19050" cap="flat" cmpd="sng" algn="ctr">
              <a:solidFill>
                <a:sysClr val="windowText" lastClr="000000"/>
              </a:solidFill>
              <a:prstDash val="solid"/>
              <a:miter lim="800000"/>
            </a:ln>
            <a:effectLst/>
          </p:spPr>
        </p:cxnSp>
        <p:cxnSp>
          <p:nvCxnSpPr>
            <p:cNvPr id="441" name="Straight Connector 440">
              <a:extLst>
                <a:ext uri="{FF2B5EF4-FFF2-40B4-BE49-F238E27FC236}">
                  <a16:creationId xmlns:a16="http://schemas.microsoft.com/office/drawing/2014/main" id="{9DB2D7A2-3AA2-294F-8351-09235BB7F227}"/>
                </a:ext>
              </a:extLst>
            </p:cNvPr>
            <p:cNvCxnSpPr>
              <a:stCxn id="22" idx="4"/>
              <a:endCxn id="547" idx="0"/>
            </p:cNvCxnSpPr>
            <p:nvPr/>
          </p:nvCxnSpPr>
          <p:spPr>
            <a:xfrm>
              <a:off x="5116117" y="2012950"/>
              <a:ext cx="260746" cy="1149351"/>
            </a:xfrm>
            <a:prstGeom prst="line">
              <a:avLst/>
            </a:prstGeom>
            <a:noFill/>
            <a:ln w="19050" cap="flat" cmpd="sng" algn="ctr">
              <a:solidFill>
                <a:sysClr val="windowText" lastClr="000000"/>
              </a:solidFill>
              <a:prstDash val="solid"/>
              <a:miter lim="800000"/>
            </a:ln>
            <a:effectLst/>
          </p:spPr>
        </p:cxnSp>
        <p:cxnSp>
          <p:nvCxnSpPr>
            <p:cNvPr id="442" name="Straight Connector 441">
              <a:extLst>
                <a:ext uri="{FF2B5EF4-FFF2-40B4-BE49-F238E27FC236}">
                  <a16:creationId xmlns:a16="http://schemas.microsoft.com/office/drawing/2014/main" id="{5A53EA82-0AF2-CB45-A285-7B3C28C3EB41}"/>
                </a:ext>
              </a:extLst>
            </p:cNvPr>
            <p:cNvCxnSpPr>
              <a:stCxn id="556" idx="0"/>
              <a:endCxn id="19" idx="1"/>
            </p:cNvCxnSpPr>
            <p:nvPr/>
          </p:nvCxnSpPr>
          <p:spPr>
            <a:xfrm>
              <a:off x="6277715" y="1428757"/>
              <a:ext cx="223942" cy="1026555"/>
            </a:xfrm>
            <a:prstGeom prst="line">
              <a:avLst/>
            </a:prstGeom>
            <a:noFill/>
            <a:ln w="19050" cap="flat" cmpd="sng" algn="ctr">
              <a:solidFill>
                <a:sysClr val="windowText" lastClr="000000"/>
              </a:solidFill>
              <a:prstDash val="solid"/>
              <a:miter lim="800000"/>
            </a:ln>
            <a:effectLst/>
          </p:spPr>
        </p:cxnSp>
        <p:cxnSp>
          <p:nvCxnSpPr>
            <p:cNvPr id="443" name="Straight Connector 442">
              <a:extLst>
                <a:ext uri="{FF2B5EF4-FFF2-40B4-BE49-F238E27FC236}">
                  <a16:creationId xmlns:a16="http://schemas.microsoft.com/office/drawing/2014/main" id="{15C2294A-50AC-E448-99A0-D3A7D0747120}"/>
                </a:ext>
              </a:extLst>
            </p:cNvPr>
            <p:cNvCxnSpPr>
              <a:stCxn id="556" idx="0"/>
              <a:endCxn id="31" idx="1"/>
            </p:cNvCxnSpPr>
            <p:nvPr/>
          </p:nvCxnSpPr>
          <p:spPr>
            <a:xfrm>
              <a:off x="6277715" y="1428757"/>
              <a:ext cx="356592" cy="686863"/>
            </a:xfrm>
            <a:prstGeom prst="line">
              <a:avLst/>
            </a:prstGeom>
            <a:noFill/>
            <a:ln w="19050" cap="flat" cmpd="sng" algn="ctr">
              <a:solidFill>
                <a:sysClr val="windowText" lastClr="000000"/>
              </a:solidFill>
              <a:prstDash val="solid"/>
              <a:miter lim="800000"/>
            </a:ln>
            <a:effectLst/>
          </p:spPr>
        </p:cxnSp>
        <p:cxnSp>
          <p:nvCxnSpPr>
            <p:cNvPr id="444" name="Straight Connector 443">
              <a:extLst>
                <a:ext uri="{FF2B5EF4-FFF2-40B4-BE49-F238E27FC236}">
                  <a16:creationId xmlns:a16="http://schemas.microsoft.com/office/drawing/2014/main" id="{03EC931A-B087-1E4C-8103-B6FD1CC98273}"/>
                </a:ext>
              </a:extLst>
            </p:cNvPr>
            <p:cNvCxnSpPr>
              <a:stCxn id="32" idx="4"/>
              <a:endCxn id="31" idx="0"/>
            </p:cNvCxnSpPr>
            <p:nvPr/>
          </p:nvCxnSpPr>
          <p:spPr>
            <a:xfrm flipH="1">
              <a:off x="6684222" y="1661318"/>
              <a:ext cx="140377" cy="432682"/>
            </a:xfrm>
            <a:prstGeom prst="line">
              <a:avLst/>
            </a:prstGeom>
            <a:noFill/>
            <a:ln w="19050" cap="flat" cmpd="sng" algn="ctr">
              <a:solidFill>
                <a:sysClr val="windowText" lastClr="000000"/>
              </a:solidFill>
              <a:prstDash val="solid"/>
              <a:miter lim="800000"/>
            </a:ln>
            <a:effectLst/>
          </p:spPr>
        </p:cxnSp>
        <p:cxnSp>
          <p:nvCxnSpPr>
            <p:cNvPr id="445" name="Straight Connector 444">
              <a:extLst>
                <a:ext uri="{FF2B5EF4-FFF2-40B4-BE49-F238E27FC236}">
                  <a16:creationId xmlns:a16="http://schemas.microsoft.com/office/drawing/2014/main" id="{F1099E26-CFAE-E049-9E8C-AB4DB612AEF2}"/>
                </a:ext>
              </a:extLst>
            </p:cNvPr>
            <p:cNvCxnSpPr>
              <a:stCxn id="32" idx="2"/>
              <a:endCxn id="556" idx="6"/>
            </p:cNvCxnSpPr>
            <p:nvPr/>
          </p:nvCxnSpPr>
          <p:spPr>
            <a:xfrm flipH="1" flipV="1">
              <a:off x="6348305" y="1502573"/>
              <a:ext cx="405704" cy="84929"/>
            </a:xfrm>
            <a:prstGeom prst="line">
              <a:avLst/>
            </a:prstGeom>
            <a:noFill/>
            <a:ln w="19050" cap="flat" cmpd="sng" algn="ctr">
              <a:solidFill>
                <a:sysClr val="windowText" lastClr="000000"/>
              </a:solidFill>
              <a:prstDash val="solid"/>
              <a:miter lim="800000"/>
            </a:ln>
            <a:effectLst/>
          </p:spPr>
        </p:cxnSp>
        <p:cxnSp>
          <p:nvCxnSpPr>
            <p:cNvPr id="446" name="Straight Connector 445">
              <a:extLst>
                <a:ext uri="{FF2B5EF4-FFF2-40B4-BE49-F238E27FC236}">
                  <a16:creationId xmlns:a16="http://schemas.microsoft.com/office/drawing/2014/main" id="{008908C9-17CD-5E4D-9E44-1E3C59390E86}"/>
                </a:ext>
              </a:extLst>
            </p:cNvPr>
            <p:cNvCxnSpPr>
              <a:stCxn id="56" idx="0"/>
              <a:endCxn id="25" idx="4"/>
            </p:cNvCxnSpPr>
            <p:nvPr/>
          </p:nvCxnSpPr>
          <p:spPr>
            <a:xfrm flipH="1" flipV="1">
              <a:off x="7026062" y="1835152"/>
              <a:ext cx="43012" cy="263471"/>
            </a:xfrm>
            <a:prstGeom prst="line">
              <a:avLst/>
            </a:prstGeom>
            <a:noFill/>
            <a:ln w="19050" cap="flat" cmpd="sng" algn="ctr">
              <a:solidFill>
                <a:sysClr val="windowText" lastClr="000000"/>
              </a:solidFill>
              <a:prstDash val="solid"/>
              <a:miter lim="800000"/>
            </a:ln>
            <a:effectLst/>
          </p:spPr>
        </p:cxnSp>
        <p:cxnSp>
          <p:nvCxnSpPr>
            <p:cNvPr id="447" name="Straight Connector 446">
              <a:extLst>
                <a:ext uri="{FF2B5EF4-FFF2-40B4-BE49-F238E27FC236}">
                  <a16:creationId xmlns:a16="http://schemas.microsoft.com/office/drawing/2014/main" id="{7BE1C90A-D2C4-ED41-80C5-FA23A8752CB5}"/>
                </a:ext>
              </a:extLst>
            </p:cNvPr>
            <p:cNvCxnSpPr>
              <a:stCxn id="56" idx="1"/>
              <a:endCxn id="32" idx="4"/>
            </p:cNvCxnSpPr>
            <p:nvPr/>
          </p:nvCxnSpPr>
          <p:spPr>
            <a:xfrm flipH="1" flipV="1">
              <a:off x="6824599" y="1661318"/>
              <a:ext cx="205127" cy="453724"/>
            </a:xfrm>
            <a:prstGeom prst="line">
              <a:avLst/>
            </a:prstGeom>
            <a:noFill/>
            <a:ln w="19050" cap="flat" cmpd="sng" algn="ctr">
              <a:solidFill>
                <a:sysClr val="windowText" lastClr="000000"/>
              </a:solidFill>
              <a:prstDash val="solid"/>
              <a:miter lim="800000"/>
            </a:ln>
            <a:effectLst/>
          </p:spPr>
        </p:cxnSp>
        <p:cxnSp>
          <p:nvCxnSpPr>
            <p:cNvPr id="448" name="Straight Connector 447">
              <a:extLst>
                <a:ext uri="{FF2B5EF4-FFF2-40B4-BE49-F238E27FC236}">
                  <a16:creationId xmlns:a16="http://schemas.microsoft.com/office/drawing/2014/main" id="{F9A5B782-EBCF-5047-ACA9-5ACDE649C11D}"/>
                </a:ext>
              </a:extLst>
            </p:cNvPr>
            <p:cNvCxnSpPr>
              <a:stCxn id="31" idx="7"/>
              <a:endCxn id="25" idx="3"/>
            </p:cNvCxnSpPr>
            <p:nvPr/>
          </p:nvCxnSpPr>
          <p:spPr>
            <a:xfrm flipV="1">
              <a:off x="6734137" y="1798885"/>
              <a:ext cx="204518" cy="316735"/>
            </a:xfrm>
            <a:prstGeom prst="line">
              <a:avLst/>
            </a:prstGeom>
            <a:noFill/>
            <a:ln w="19050" cap="flat" cmpd="sng" algn="ctr">
              <a:solidFill>
                <a:sysClr val="windowText" lastClr="000000"/>
              </a:solidFill>
              <a:prstDash val="solid"/>
              <a:miter lim="800000"/>
            </a:ln>
            <a:effectLst/>
          </p:spPr>
        </p:cxnSp>
        <p:cxnSp>
          <p:nvCxnSpPr>
            <p:cNvPr id="449" name="Straight Connector 448">
              <a:extLst>
                <a:ext uri="{FF2B5EF4-FFF2-40B4-BE49-F238E27FC236}">
                  <a16:creationId xmlns:a16="http://schemas.microsoft.com/office/drawing/2014/main" id="{38CD9FAB-0B64-BC41-9B54-2E0B104889C0}"/>
                </a:ext>
              </a:extLst>
            </p:cNvPr>
            <p:cNvCxnSpPr>
              <a:stCxn id="31" idx="6"/>
              <a:endCxn id="56" idx="2"/>
            </p:cNvCxnSpPr>
            <p:nvPr/>
          </p:nvCxnSpPr>
          <p:spPr>
            <a:xfrm flipV="1">
              <a:off x="6754812" y="2154681"/>
              <a:ext cx="258616" cy="13135"/>
            </a:xfrm>
            <a:prstGeom prst="line">
              <a:avLst/>
            </a:prstGeom>
            <a:noFill/>
            <a:ln w="19050" cap="flat" cmpd="sng" algn="ctr">
              <a:solidFill>
                <a:sysClr val="windowText" lastClr="000000"/>
              </a:solidFill>
              <a:prstDash val="solid"/>
              <a:miter lim="800000"/>
            </a:ln>
            <a:effectLst/>
          </p:spPr>
        </p:cxnSp>
        <p:cxnSp>
          <p:nvCxnSpPr>
            <p:cNvPr id="450" name="Straight Connector 449">
              <a:extLst>
                <a:ext uri="{FF2B5EF4-FFF2-40B4-BE49-F238E27FC236}">
                  <a16:creationId xmlns:a16="http://schemas.microsoft.com/office/drawing/2014/main" id="{663533A8-B734-C446-B078-7AE655CDDAA7}"/>
                </a:ext>
              </a:extLst>
            </p:cNvPr>
            <p:cNvCxnSpPr>
              <a:stCxn id="19" idx="7"/>
              <a:endCxn id="56" idx="3"/>
            </p:cNvCxnSpPr>
            <p:nvPr/>
          </p:nvCxnSpPr>
          <p:spPr>
            <a:xfrm flipV="1">
              <a:off x="6712692" y="2194319"/>
              <a:ext cx="317034" cy="260993"/>
            </a:xfrm>
            <a:prstGeom prst="line">
              <a:avLst/>
            </a:prstGeom>
            <a:solidFill>
              <a:srgbClr val="FFC000"/>
            </a:solidFill>
            <a:ln w="19050" cap="flat" cmpd="sng" algn="ctr">
              <a:solidFill>
                <a:sysClr val="windowText" lastClr="000000"/>
              </a:solidFill>
              <a:prstDash val="solid"/>
              <a:miter lim="800000"/>
            </a:ln>
            <a:effectLst/>
          </p:spPr>
        </p:cxnSp>
        <p:cxnSp>
          <p:nvCxnSpPr>
            <p:cNvPr id="451" name="Straight Connector 450">
              <a:extLst>
                <a:ext uri="{FF2B5EF4-FFF2-40B4-BE49-F238E27FC236}">
                  <a16:creationId xmlns:a16="http://schemas.microsoft.com/office/drawing/2014/main" id="{5AF2EF9B-C107-E344-A1FA-3399CE456AD9}"/>
                </a:ext>
              </a:extLst>
            </p:cNvPr>
            <p:cNvCxnSpPr>
              <a:stCxn id="54" idx="1"/>
              <a:endCxn id="31" idx="5"/>
            </p:cNvCxnSpPr>
            <p:nvPr/>
          </p:nvCxnSpPr>
          <p:spPr>
            <a:xfrm flipH="1" flipV="1">
              <a:off x="6734137" y="2220012"/>
              <a:ext cx="416848" cy="429715"/>
            </a:xfrm>
            <a:prstGeom prst="line">
              <a:avLst/>
            </a:prstGeom>
            <a:noFill/>
            <a:ln w="19050" cap="flat" cmpd="sng" algn="ctr">
              <a:solidFill>
                <a:sysClr val="windowText" lastClr="000000"/>
              </a:solidFill>
              <a:prstDash val="solid"/>
              <a:miter lim="800000"/>
            </a:ln>
            <a:effectLst/>
          </p:spPr>
        </p:cxnSp>
        <p:cxnSp>
          <p:nvCxnSpPr>
            <p:cNvPr id="452" name="Straight Connector 451">
              <a:extLst>
                <a:ext uri="{FF2B5EF4-FFF2-40B4-BE49-F238E27FC236}">
                  <a16:creationId xmlns:a16="http://schemas.microsoft.com/office/drawing/2014/main" id="{72B5B4FD-EF48-574A-ADF0-19441314602A}"/>
                </a:ext>
              </a:extLst>
            </p:cNvPr>
            <p:cNvCxnSpPr>
              <a:stCxn id="17" idx="0"/>
              <a:endCxn id="30" idx="4"/>
            </p:cNvCxnSpPr>
            <p:nvPr/>
          </p:nvCxnSpPr>
          <p:spPr>
            <a:xfrm flipH="1" flipV="1">
              <a:off x="7383611" y="2188618"/>
              <a:ext cx="144528" cy="294233"/>
            </a:xfrm>
            <a:prstGeom prst="line">
              <a:avLst/>
            </a:prstGeom>
            <a:noFill/>
            <a:ln w="19050" cap="flat" cmpd="sng" algn="ctr">
              <a:solidFill>
                <a:sysClr val="windowText" lastClr="000000"/>
              </a:solidFill>
              <a:prstDash val="solid"/>
              <a:miter lim="800000"/>
            </a:ln>
            <a:effectLst/>
          </p:spPr>
        </p:cxnSp>
        <p:cxnSp>
          <p:nvCxnSpPr>
            <p:cNvPr id="453" name="Straight Connector 452">
              <a:extLst>
                <a:ext uri="{FF2B5EF4-FFF2-40B4-BE49-F238E27FC236}">
                  <a16:creationId xmlns:a16="http://schemas.microsoft.com/office/drawing/2014/main" id="{86CBD446-2F30-524D-8123-C4797D647607}"/>
                </a:ext>
              </a:extLst>
            </p:cNvPr>
            <p:cNvCxnSpPr>
              <a:stCxn id="17" idx="1"/>
              <a:endCxn id="56" idx="5"/>
            </p:cNvCxnSpPr>
            <p:nvPr/>
          </p:nvCxnSpPr>
          <p:spPr>
            <a:xfrm flipH="1" flipV="1">
              <a:off x="7108421" y="2194319"/>
              <a:ext cx="332311" cy="324799"/>
            </a:xfrm>
            <a:prstGeom prst="line">
              <a:avLst/>
            </a:prstGeom>
            <a:noFill/>
            <a:ln w="19050" cap="flat" cmpd="sng" algn="ctr">
              <a:solidFill>
                <a:sysClr val="windowText" lastClr="000000"/>
              </a:solidFill>
              <a:prstDash val="solid"/>
              <a:miter lim="800000"/>
            </a:ln>
            <a:effectLst/>
          </p:spPr>
        </p:cxnSp>
        <p:cxnSp>
          <p:nvCxnSpPr>
            <p:cNvPr id="454" name="Straight Connector 453">
              <a:extLst>
                <a:ext uri="{FF2B5EF4-FFF2-40B4-BE49-F238E27FC236}">
                  <a16:creationId xmlns:a16="http://schemas.microsoft.com/office/drawing/2014/main" id="{6EA2B7DB-27AC-154E-9C7F-CC87D0EDF584}"/>
                </a:ext>
              </a:extLst>
            </p:cNvPr>
            <p:cNvCxnSpPr>
              <a:stCxn id="54" idx="0"/>
              <a:endCxn id="56" idx="4"/>
            </p:cNvCxnSpPr>
            <p:nvPr/>
          </p:nvCxnSpPr>
          <p:spPr>
            <a:xfrm flipH="1" flipV="1">
              <a:off x="7069074" y="2210738"/>
              <a:ext cx="131826" cy="417369"/>
            </a:xfrm>
            <a:prstGeom prst="line">
              <a:avLst/>
            </a:prstGeom>
            <a:noFill/>
            <a:ln w="19050" cap="flat" cmpd="sng" algn="ctr">
              <a:solidFill>
                <a:sysClr val="windowText" lastClr="000000"/>
              </a:solidFill>
              <a:prstDash val="solid"/>
              <a:miter lim="800000"/>
            </a:ln>
            <a:effectLst/>
          </p:spPr>
        </p:cxnSp>
        <p:cxnSp>
          <p:nvCxnSpPr>
            <p:cNvPr id="455" name="Straight Connector 454">
              <a:extLst>
                <a:ext uri="{FF2B5EF4-FFF2-40B4-BE49-F238E27FC236}">
                  <a16:creationId xmlns:a16="http://schemas.microsoft.com/office/drawing/2014/main" id="{A7CC28FA-337A-FA44-A006-88D29CED412E}"/>
                </a:ext>
              </a:extLst>
            </p:cNvPr>
            <p:cNvCxnSpPr>
              <a:stCxn id="19" idx="7"/>
              <a:endCxn id="30" idx="3"/>
            </p:cNvCxnSpPr>
            <p:nvPr/>
          </p:nvCxnSpPr>
          <p:spPr>
            <a:xfrm flipV="1">
              <a:off x="6712692" y="2165793"/>
              <a:ext cx="616586" cy="289519"/>
            </a:xfrm>
            <a:prstGeom prst="line">
              <a:avLst/>
            </a:prstGeom>
            <a:noFill/>
            <a:ln w="19050" cap="flat" cmpd="sng" algn="ctr">
              <a:solidFill>
                <a:sysClr val="windowText" lastClr="000000"/>
              </a:solidFill>
              <a:prstDash val="solid"/>
              <a:miter lim="800000"/>
            </a:ln>
            <a:effectLst/>
          </p:spPr>
        </p:cxnSp>
        <p:cxnSp>
          <p:nvCxnSpPr>
            <p:cNvPr id="456" name="Straight Connector 455">
              <a:extLst>
                <a:ext uri="{FF2B5EF4-FFF2-40B4-BE49-F238E27FC236}">
                  <a16:creationId xmlns:a16="http://schemas.microsoft.com/office/drawing/2014/main" id="{452DC188-0D6C-4942-AF59-4F73EB2B677F}"/>
                </a:ext>
              </a:extLst>
            </p:cNvPr>
            <p:cNvCxnSpPr>
              <a:stCxn id="30" idx="1"/>
            </p:cNvCxnSpPr>
            <p:nvPr/>
          </p:nvCxnSpPr>
          <p:spPr>
            <a:xfrm flipH="1" flipV="1">
              <a:off x="7115175" y="1809751"/>
              <a:ext cx="214103" cy="245831"/>
            </a:xfrm>
            <a:prstGeom prst="line">
              <a:avLst/>
            </a:prstGeom>
            <a:noFill/>
            <a:ln w="19050" cap="flat" cmpd="sng" algn="ctr">
              <a:solidFill>
                <a:sysClr val="windowText" lastClr="000000"/>
              </a:solidFill>
              <a:prstDash val="solid"/>
              <a:miter lim="800000"/>
            </a:ln>
            <a:effectLst/>
          </p:spPr>
        </p:cxnSp>
        <p:cxnSp>
          <p:nvCxnSpPr>
            <p:cNvPr id="457" name="Straight Connector 456">
              <a:extLst>
                <a:ext uri="{FF2B5EF4-FFF2-40B4-BE49-F238E27FC236}">
                  <a16:creationId xmlns:a16="http://schemas.microsoft.com/office/drawing/2014/main" id="{AE361D37-B671-7A40-8335-9ED3E5FCD6A0}"/>
                </a:ext>
              </a:extLst>
            </p:cNvPr>
            <p:cNvCxnSpPr>
              <a:stCxn id="30" idx="2"/>
              <a:endCxn id="56" idx="6"/>
            </p:cNvCxnSpPr>
            <p:nvPr/>
          </p:nvCxnSpPr>
          <p:spPr>
            <a:xfrm flipH="1">
              <a:off x="7124719" y="2110688"/>
              <a:ext cx="182054" cy="43993"/>
            </a:xfrm>
            <a:prstGeom prst="line">
              <a:avLst/>
            </a:prstGeom>
            <a:noFill/>
            <a:ln w="19050" cap="flat" cmpd="sng" algn="ctr">
              <a:solidFill>
                <a:sysClr val="windowText" lastClr="000000"/>
              </a:solidFill>
              <a:prstDash val="solid"/>
              <a:miter lim="800000"/>
            </a:ln>
            <a:effectLst/>
          </p:spPr>
        </p:cxnSp>
        <p:cxnSp>
          <p:nvCxnSpPr>
            <p:cNvPr id="458" name="Straight Connector 457">
              <a:extLst>
                <a:ext uri="{FF2B5EF4-FFF2-40B4-BE49-F238E27FC236}">
                  <a16:creationId xmlns:a16="http://schemas.microsoft.com/office/drawing/2014/main" id="{14E7D4F1-048C-1F4F-8026-7FC3C7A28DF7}"/>
                </a:ext>
              </a:extLst>
            </p:cNvPr>
            <p:cNvCxnSpPr>
              <a:stCxn id="112" idx="2"/>
              <a:endCxn id="30" idx="6"/>
            </p:cNvCxnSpPr>
            <p:nvPr/>
          </p:nvCxnSpPr>
          <p:spPr>
            <a:xfrm flipH="1" flipV="1">
              <a:off x="7460448" y="2110688"/>
              <a:ext cx="424855" cy="101372"/>
            </a:xfrm>
            <a:prstGeom prst="line">
              <a:avLst/>
            </a:prstGeom>
            <a:noFill/>
            <a:ln w="19050" cap="flat" cmpd="sng" algn="ctr">
              <a:solidFill>
                <a:sysClr val="windowText" lastClr="000000"/>
              </a:solidFill>
              <a:prstDash val="solid"/>
              <a:miter lim="800000"/>
            </a:ln>
            <a:effectLst/>
          </p:spPr>
        </p:cxnSp>
        <p:cxnSp>
          <p:nvCxnSpPr>
            <p:cNvPr id="459" name="Straight Connector 458">
              <a:extLst>
                <a:ext uri="{FF2B5EF4-FFF2-40B4-BE49-F238E27FC236}">
                  <a16:creationId xmlns:a16="http://schemas.microsoft.com/office/drawing/2014/main" id="{DC014A50-C7C9-024E-AD06-4B90E313B988}"/>
                </a:ext>
              </a:extLst>
            </p:cNvPr>
            <p:cNvCxnSpPr>
              <a:stCxn id="551" idx="3"/>
              <a:endCxn id="30" idx="7"/>
            </p:cNvCxnSpPr>
            <p:nvPr/>
          </p:nvCxnSpPr>
          <p:spPr>
            <a:xfrm flipH="1">
              <a:off x="7437943" y="1904214"/>
              <a:ext cx="94202" cy="151368"/>
            </a:xfrm>
            <a:prstGeom prst="line">
              <a:avLst/>
            </a:prstGeom>
            <a:noFill/>
            <a:ln w="19050" cap="flat" cmpd="sng" algn="ctr">
              <a:solidFill>
                <a:sysClr val="windowText" lastClr="000000"/>
              </a:solidFill>
              <a:prstDash val="solid"/>
              <a:miter lim="800000"/>
            </a:ln>
            <a:effectLst/>
          </p:spPr>
        </p:cxnSp>
        <p:cxnSp>
          <p:nvCxnSpPr>
            <p:cNvPr id="460" name="Straight Connector 459">
              <a:extLst>
                <a:ext uri="{FF2B5EF4-FFF2-40B4-BE49-F238E27FC236}">
                  <a16:creationId xmlns:a16="http://schemas.microsoft.com/office/drawing/2014/main" id="{80E4FFD5-9111-2448-A4BB-EAB3DC8AEC88}"/>
                </a:ext>
              </a:extLst>
            </p:cNvPr>
            <p:cNvCxnSpPr>
              <a:stCxn id="551" idx="4"/>
              <a:endCxn id="17" idx="0"/>
            </p:cNvCxnSpPr>
            <p:nvPr/>
          </p:nvCxnSpPr>
          <p:spPr>
            <a:xfrm flipH="1">
              <a:off x="7528139" y="1946526"/>
              <a:ext cx="109524" cy="536325"/>
            </a:xfrm>
            <a:prstGeom prst="line">
              <a:avLst/>
            </a:prstGeom>
            <a:noFill/>
            <a:ln w="19050" cap="flat" cmpd="sng" algn="ctr">
              <a:solidFill>
                <a:sysClr val="windowText" lastClr="000000"/>
              </a:solidFill>
              <a:prstDash val="solid"/>
              <a:miter lim="800000"/>
            </a:ln>
            <a:effectLst/>
          </p:spPr>
        </p:cxnSp>
        <p:cxnSp>
          <p:nvCxnSpPr>
            <p:cNvPr id="461" name="Straight Connector 460">
              <a:extLst>
                <a:ext uri="{FF2B5EF4-FFF2-40B4-BE49-F238E27FC236}">
                  <a16:creationId xmlns:a16="http://schemas.microsoft.com/office/drawing/2014/main" id="{D4A4C08C-A85D-674A-9F1D-AB23F3B24C35}"/>
                </a:ext>
              </a:extLst>
            </p:cNvPr>
            <p:cNvCxnSpPr>
              <a:stCxn id="54" idx="2"/>
              <a:endCxn id="19" idx="6"/>
            </p:cNvCxnSpPr>
            <p:nvPr/>
          </p:nvCxnSpPr>
          <p:spPr>
            <a:xfrm flipH="1" flipV="1">
              <a:off x="6756399" y="2557462"/>
              <a:ext cx="373911" cy="144461"/>
            </a:xfrm>
            <a:prstGeom prst="line">
              <a:avLst/>
            </a:prstGeom>
            <a:noFill/>
            <a:ln w="19050" cap="flat" cmpd="sng" algn="ctr">
              <a:solidFill>
                <a:sysClr val="windowText" lastClr="000000"/>
              </a:solidFill>
              <a:prstDash val="solid"/>
              <a:miter lim="800000"/>
            </a:ln>
            <a:effectLst/>
          </p:spPr>
        </p:cxnSp>
        <p:cxnSp>
          <p:nvCxnSpPr>
            <p:cNvPr id="462" name="Straight Connector 461">
              <a:extLst>
                <a:ext uri="{FF2B5EF4-FFF2-40B4-BE49-F238E27FC236}">
                  <a16:creationId xmlns:a16="http://schemas.microsoft.com/office/drawing/2014/main" id="{3E57917C-62A0-D148-8D56-DC7B771FA6AA}"/>
                </a:ext>
              </a:extLst>
            </p:cNvPr>
            <p:cNvCxnSpPr>
              <a:stCxn id="54" idx="3"/>
              <a:endCxn id="23" idx="7"/>
            </p:cNvCxnSpPr>
            <p:nvPr/>
          </p:nvCxnSpPr>
          <p:spPr>
            <a:xfrm flipH="1">
              <a:off x="6872925" y="2754119"/>
              <a:ext cx="278060" cy="223860"/>
            </a:xfrm>
            <a:prstGeom prst="line">
              <a:avLst/>
            </a:prstGeom>
            <a:noFill/>
            <a:ln w="19050" cap="flat" cmpd="sng" algn="ctr">
              <a:solidFill>
                <a:sysClr val="windowText" lastClr="000000"/>
              </a:solidFill>
              <a:prstDash val="solid"/>
              <a:miter lim="800000"/>
            </a:ln>
            <a:effectLst/>
          </p:spPr>
        </p:cxnSp>
        <p:cxnSp>
          <p:nvCxnSpPr>
            <p:cNvPr id="463" name="Straight Connector 462">
              <a:extLst>
                <a:ext uri="{FF2B5EF4-FFF2-40B4-BE49-F238E27FC236}">
                  <a16:creationId xmlns:a16="http://schemas.microsoft.com/office/drawing/2014/main" id="{7898B99E-2219-4D4E-8D2D-95BCC9EE6C69}"/>
                </a:ext>
              </a:extLst>
            </p:cNvPr>
            <p:cNvCxnSpPr>
              <a:stCxn id="17" idx="2"/>
              <a:endCxn id="54" idx="7"/>
            </p:cNvCxnSpPr>
            <p:nvPr/>
          </p:nvCxnSpPr>
          <p:spPr>
            <a:xfrm flipH="1">
              <a:off x="7250815" y="2606676"/>
              <a:ext cx="153712" cy="43051"/>
            </a:xfrm>
            <a:prstGeom prst="line">
              <a:avLst/>
            </a:prstGeom>
            <a:noFill/>
            <a:ln w="19050" cap="flat" cmpd="sng" algn="ctr">
              <a:solidFill>
                <a:sysClr val="windowText" lastClr="000000"/>
              </a:solidFill>
              <a:prstDash val="solid"/>
              <a:miter lim="800000"/>
            </a:ln>
            <a:effectLst/>
          </p:spPr>
        </p:cxnSp>
        <p:cxnSp>
          <p:nvCxnSpPr>
            <p:cNvPr id="464" name="Straight Connector 463">
              <a:extLst>
                <a:ext uri="{FF2B5EF4-FFF2-40B4-BE49-F238E27FC236}">
                  <a16:creationId xmlns:a16="http://schemas.microsoft.com/office/drawing/2014/main" id="{187C57BF-F673-DA4B-9A4E-2244F66DC9B3}"/>
                </a:ext>
              </a:extLst>
            </p:cNvPr>
            <p:cNvCxnSpPr>
              <a:stCxn id="30" idx="4"/>
              <a:endCxn id="54" idx="0"/>
            </p:cNvCxnSpPr>
            <p:nvPr/>
          </p:nvCxnSpPr>
          <p:spPr>
            <a:xfrm flipH="1">
              <a:off x="7200900" y="2188618"/>
              <a:ext cx="182711" cy="439489"/>
            </a:xfrm>
            <a:prstGeom prst="line">
              <a:avLst/>
            </a:prstGeom>
            <a:noFill/>
            <a:ln w="19050" cap="flat" cmpd="sng" algn="ctr">
              <a:solidFill>
                <a:sysClr val="windowText" lastClr="000000"/>
              </a:solidFill>
              <a:prstDash val="solid"/>
              <a:miter lim="800000"/>
            </a:ln>
            <a:effectLst/>
          </p:spPr>
        </p:cxnSp>
        <p:cxnSp>
          <p:nvCxnSpPr>
            <p:cNvPr id="465" name="Straight Connector 464">
              <a:extLst>
                <a:ext uri="{FF2B5EF4-FFF2-40B4-BE49-F238E27FC236}">
                  <a16:creationId xmlns:a16="http://schemas.microsoft.com/office/drawing/2014/main" id="{FAC843BF-6AE1-4041-A504-857CAB7C0217}"/>
                </a:ext>
              </a:extLst>
            </p:cNvPr>
            <p:cNvCxnSpPr>
              <a:stCxn id="81" idx="1"/>
              <a:endCxn id="54" idx="5"/>
            </p:cNvCxnSpPr>
            <p:nvPr/>
          </p:nvCxnSpPr>
          <p:spPr>
            <a:xfrm flipH="1" flipV="1">
              <a:off x="7250815" y="2754119"/>
              <a:ext cx="446701" cy="277265"/>
            </a:xfrm>
            <a:prstGeom prst="line">
              <a:avLst/>
            </a:prstGeom>
            <a:noFill/>
            <a:ln w="19050" cap="flat" cmpd="sng" algn="ctr">
              <a:solidFill>
                <a:sysClr val="windowText" lastClr="000000"/>
              </a:solidFill>
              <a:prstDash val="solid"/>
              <a:miter lim="800000"/>
            </a:ln>
            <a:effectLst/>
          </p:spPr>
        </p:cxnSp>
        <p:cxnSp>
          <p:nvCxnSpPr>
            <p:cNvPr id="466" name="Straight Connector 465">
              <a:extLst>
                <a:ext uri="{FF2B5EF4-FFF2-40B4-BE49-F238E27FC236}">
                  <a16:creationId xmlns:a16="http://schemas.microsoft.com/office/drawing/2014/main" id="{24765AEB-513D-B447-A9E5-8FB7BDABE06F}"/>
                </a:ext>
              </a:extLst>
            </p:cNvPr>
            <p:cNvCxnSpPr>
              <a:stCxn id="80" idx="0"/>
              <a:endCxn id="54" idx="4"/>
            </p:cNvCxnSpPr>
            <p:nvPr/>
          </p:nvCxnSpPr>
          <p:spPr>
            <a:xfrm flipH="1" flipV="1">
              <a:off x="7200900" y="2775739"/>
              <a:ext cx="447104" cy="663535"/>
            </a:xfrm>
            <a:prstGeom prst="line">
              <a:avLst/>
            </a:prstGeom>
            <a:noFill/>
            <a:ln w="19050" cap="flat" cmpd="sng" algn="ctr">
              <a:solidFill>
                <a:sysClr val="windowText" lastClr="000000"/>
              </a:solidFill>
              <a:prstDash val="solid"/>
              <a:miter lim="800000"/>
            </a:ln>
            <a:effectLst/>
          </p:spPr>
        </p:cxnSp>
        <p:cxnSp>
          <p:nvCxnSpPr>
            <p:cNvPr id="467" name="Straight Connector 466">
              <a:extLst>
                <a:ext uri="{FF2B5EF4-FFF2-40B4-BE49-F238E27FC236}">
                  <a16:creationId xmlns:a16="http://schemas.microsoft.com/office/drawing/2014/main" id="{CC089689-7DBA-444A-BDE6-81C30EF73DE9}"/>
                </a:ext>
              </a:extLst>
            </p:cNvPr>
            <p:cNvCxnSpPr>
              <a:stCxn id="81" idx="2"/>
              <a:endCxn id="24" idx="6"/>
            </p:cNvCxnSpPr>
            <p:nvPr/>
          </p:nvCxnSpPr>
          <p:spPr>
            <a:xfrm flipH="1">
              <a:off x="7216167" y="3105268"/>
              <a:ext cx="451038" cy="117738"/>
            </a:xfrm>
            <a:prstGeom prst="line">
              <a:avLst/>
            </a:prstGeom>
            <a:noFill/>
            <a:ln w="19050" cap="flat" cmpd="sng" algn="ctr">
              <a:solidFill>
                <a:sysClr val="windowText" lastClr="000000"/>
              </a:solidFill>
              <a:prstDash val="solid"/>
              <a:miter lim="800000"/>
            </a:ln>
            <a:effectLst/>
          </p:spPr>
        </p:cxnSp>
        <p:cxnSp>
          <p:nvCxnSpPr>
            <p:cNvPr id="468" name="Straight Connector 467">
              <a:extLst>
                <a:ext uri="{FF2B5EF4-FFF2-40B4-BE49-F238E27FC236}">
                  <a16:creationId xmlns:a16="http://schemas.microsoft.com/office/drawing/2014/main" id="{7A48DF6A-5B85-8D46-84E5-80569F36B420}"/>
                </a:ext>
              </a:extLst>
            </p:cNvPr>
            <p:cNvCxnSpPr>
              <a:stCxn id="564" idx="3"/>
              <a:endCxn id="81" idx="7"/>
            </p:cNvCxnSpPr>
            <p:nvPr/>
          </p:nvCxnSpPr>
          <p:spPr>
            <a:xfrm flipH="1">
              <a:off x="7843871" y="2830389"/>
              <a:ext cx="69379" cy="200995"/>
            </a:xfrm>
            <a:prstGeom prst="line">
              <a:avLst/>
            </a:prstGeom>
            <a:noFill/>
            <a:ln w="19050" cap="flat" cmpd="sng" algn="ctr">
              <a:solidFill>
                <a:sysClr val="windowText" lastClr="000000"/>
              </a:solidFill>
              <a:prstDash val="solid"/>
              <a:miter lim="800000"/>
            </a:ln>
            <a:effectLst/>
          </p:spPr>
        </p:cxnSp>
        <p:cxnSp>
          <p:nvCxnSpPr>
            <p:cNvPr id="469" name="Straight Connector 468">
              <a:extLst>
                <a:ext uri="{FF2B5EF4-FFF2-40B4-BE49-F238E27FC236}">
                  <a16:creationId xmlns:a16="http://schemas.microsoft.com/office/drawing/2014/main" id="{2563BCA8-A16E-F947-B235-20EFB99ECED7}"/>
                </a:ext>
              </a:extLst>
            </p:cNvPr>
            <p:cNvCxnSpPr>
              <a:stCxn id="17" idx="5"/>
              <a:endCxn id="81" idx="0"/>
            </p:cNvCxnSpPr>
            <p:nvPr/>
          </p:nvCxnSpPr>
          <p:spPr>
            <a:xfrm>
              <a:off x="7615546" y="2694233"/>
              <a:ext cx="155148" cy="306548"/>
            </a:xfrm>
            <a:prstGeom prst="line">
              <a:avLst/>
            </a:prstGeom>
            <a:noFill/>
            <a:ln w="19050" cap="flat" cmpd="sng" algn="ctr">
              <a:solidFill>
                <a:sysClr val="windowText" lastClr="000000"/>
              </a:solidFill>
              <a:prstDash val="solid"/>
              <a:miter lim="800000"/>
            </a:ln>
            <a:effectLst/>
          </p:spPr>
        </p:cxnSp>
        <p:cxnSp>
          <p:nvCxnSpPr>
            <p:cNvPr id="470" name="Straight Connector 469">
              <a:extLst>
                <a:ext uri="{FF2B5EF4-FFF2-40B4-BE49-F238E27FC236}">
                  <a16:creationId xmlns:a16="http://schemas.microsoft.com/office/drawing/2014/main" id="{B444CD23-5AB4-3443-A20A-5775C23015D9}"/>
                </a:ext>
              </a:extLst>
            </p:cNvPr>
            <p:cNvCxnSpPr>
              <a:stCxn id="110" idx="3"/>
              <a:endCxn id="107" idx="7"/>
            </p:cNvCxnSpPr>
            <p:nvPr/>
          </p:nvCxnSpPr>
          <p:spPr>
            <a:xfrm flipH="1">
              <a:off x="8830590" y="2587364"/>
              <a:ext cx="60659" cy="252930"/>
            </a:xfrm>
            <a:prstGeom prst="line">
              <a:avLst/>
            </a:prstGeom>
            <a:noFill/>
            <a:ln w="19050" cap="flat" cmpd="sng" algn="ctr">
              <a:solidFill>
                <a:sysClr val="windowText" lastClr="000000"/>
              </a:solidFill>
              <a:prstDash val="solid"/>
              <a:miter lim="800000"/>
            </a:ln>
            <a:effectLst/>
          </p:spPr>
        </p:cxnSp>
        <p:cxnSp>
          <p:nvCxnSpPr>
            <p:cNvPr id="471" name="Straight Connector 470">
              <a:extLst>
                <a:ext uri="{FF2B5EF4-FFF2-40B4-BE49-F238E27FC236}">
                  <a16:creationId xmlns:a16="http://schemas.microsoft.com/office/drawing/2014/main" id="{4D6DBB38-8BA9-8947-9B28-050DEDB25B3F}"/>
                </a:ext>
              </a:extLst>
            </p:cNvPr>
            <p:cNvCxnSpPr>
              <a:stCxn id="112" idx="4"/>
              <a:endCxn id="564" idx="0"/>
            </p:cNvCxnSpPr>
            <p:nvPr/>
          </p:nvCxnSpPr>
          <p:spPr>
            <a:xfrm>
              <a:off x="7937512" y="2265643"/>
              <a:ext cx="12655" cy="473273"/>
            </a:xfrm>
            <a:prstGeom prst="line">
              <a:avLst/>
            </a:prstGeom>
            <a:noFill/>
            <a:ln w="19050" cap="flat" cmpd="sng" algn="ctr">
              <a:solidFill>
                <a:sysClr val="windowText" lastClr="000000"/>
              </a:solidFill>
              <a:prstDash val="solid"/>
              <a:miter lim="800000"/>
            </a:ln>
            <a:effectLst/>
          </p:spPr>
        </p:cxnSp>
        <p:cxnSp>
          <p:nvCxnSpPr>
            <p:cNvPr id="472" name="Straight Connector 471">
              <a:extLst>
                <a:ext uri="{FF2B5EF4-FFF2-40B4-BE49-F238E27FC236}">
                  <a16:creationId xmlns:a16="http://schemas.microsoft.com/office/drawing/2014/main" id="{4B323E6D-7453-8240-BB56-15B00589B85A}"/>
                </a:ext>
              </a:extLst>
            </p:cNvPr>
            <p:cNvCxnSpPr>
              <a:stCxn id="17" idx="5"/>
              <a:endCxn id="564" idx="2"/>
            </p:cNvCxnSpPr>
            <p:nvPr/>
          </p:nvCxnSpPr>
          <p:spPr>
            <a:xfrm>
              <a:off x="7615546" y="2694233"/>
              <a:ext cx="282412" cy="98267"/>
            </a:xfrm>
            <a:prstGeom prst="line">
              <a:avLst/>
            </a:prstGeom>
            <a:noFill/>
            <a:ln w="19050" cap="flat" cmpd="sng" algn="ctr">
              <a:solidFill>
                <a:sysClr val="windowText" lastClr="000000"/>
              </a:solidFill>
              <a:prstDash val="solid"/>
              <a:miter lim="800000"/>
            </a:ln>
            <a:effectLst/>
          </p:spPr>
        </p:cxnSp>
        <p:cxnSp>
          <p:nvCxnSpPr>
            <p:cNvPr id="473" name="Straight Connector 472">
              <a:extLst>
                <a:ext uri="{FF2B5EF4-FFF2-40B4-BE49-F238E27FC236}">
                  <a16:creationId xmlns:a16="http://schemas.microsoft.com/office/drawing/2014/main" id="{43A3A808-24DF-F248-9CAA-25B396AD9036}"/>
                </a:ext>
              </a:extLst>
            </p:cNvPr>
            <p:cNvCxnSpPr>
              <a:stCxn id="17" idx="3"/>
              <a:endCxn id="24" idx="7"/>
            </p:cNvCxnSpPr>
            <p:nvPr/>
          </p:nvCxnSpPr>
          <p:spPr>
            <a:xfrm flipH="1">
              <a:off x="7185856" y="2694233"/>
              <a:ext cx="254876" cy="454889"/>
            </a:xfrm>
            <a:prstGeom prst="line">
              <a:avLst/>
            </a:prstGeom>
            <a:noFill/>
            <a:ln w="19050" cap="flat" cmpd="sng" algn="ctr">
              <a:solidFill>
                <a:sysClr val="windowText" lastClr="000000"/>
              </a:solidFill>
              <a:prstDash val="solid"/>
              <a:miter lim="800000"/>
            </a:ln>
            <a:effectLst/>
          </p:spPr>
        </p:cxnSp>
        <p:cxnSp>
          <p:nvCxnSpPr>
            <p:cNvPr id="474" name="Straight Connector 473">
              <a:extLst>
                <a:ext uri="{FF2B5EF4-FFF2-40B4-BE49-F238E27FC236}">
                  <a16:creationId xmlns:a16="http://schemas.microsoft.com/office/drawing/2014/main" id="{B0BD225B-8BC6-3842-BE39-77DF2C57FB42}"/>
                </a:ext>
              </a:extLst>
            </p:cNvPr>
            <p:cNvCxnSpPr>
              <a:stCxn id="112" idx="3"/>
              <a:endCxn id="17" idx="7"/>
            </p:cNvCxnSpPr>
            <p:nvPr/>
          </p:nvCxnSpPr>
          <p:spPr>
            <a:xfrm flipH="1">
              <a:off x="7615546" y="2249949"/>
              <a:ext cx="285049" cy="269169"/>
            </a:xfrm>
            <a:prstGeom prst="line">
              <a:avLst/>
            </a:prstGeom>
            <a:noFill/>
            <a:ln w="19050" cap="flat" cmpd="sng" algn="ctr">
              <a:solidFill>
                <a:sysClr val="windowText" lastClr="000000"/>
              </a:solidFill>
              <a:prstDash val="solid"/>
              <a:miter lim="800000"/>
            </a:ln>
            <a:effectLst/>
          </p:spPr>
        </p:cxnSp>
        <p:cxnSp>
          <p:nvCxnSpPr>
            <p:cNvPr id="475" name="Straight Connector 474">
              <a:extLst>
                <a:ext uri="{FF2B5EF4-FFF2-40B4-BE49-F238E27FC236}">
                  <a16:creationId xmlns:a16="http://schemas.microsoft.com/office/drawing/2014/main" id="{301C7F8F-44B7-FF40-94E5-DD8199211886}"/>
                </a:ext>
              </a:extLst>
            </p:cNvPr>
            <p:cNvCxnSpPr>
              <a:stCxn id="553" idx="2"/>
              <a:endCxn id="17" idx="6"/>
            </p:cNvCxnSpPr>
            <p:nvPr/>
          </p:nvCxnSpPr>
          <p:spPr>
            <a:xfrm flipH="1">
              <a:off x="7651751" y="2428007"/>
              <a:ext cx="613727" cy="178669"/>
            </a:xfrm>
            <a:prstGeom prst="line">
              <a:avLst/>
            </a:prstGeom>
            <a:noFill/>
            <a:ln w="19050" cap="flat" cmpd="sng" algn="ctr">
              <a:solidFill>
                <a:sysClr val="windowText" lastClr="000000"/>
              </a:solidFill>
              <a:prstDash val="solid"/>
              <a:miter lim="800000"/>
            </a:ln>
            <a:effectLst/>
          </p:spPr>
        </p:cxnSp>
        <p:cxnSp>
          <p:nvCxnSpPr>
            <p:cNvPr id="476" name="Straight Connector 475">
              <a:extLst>
                <a:ext uri="{FF2B5EF4-FFF2-40B4-BE49-F238E27FC236}">
                  <a16:creationId xmlns:a16="http://schemas.microsoft.com/office/drawing/2014/main" id="{3245FAFB-051D-BA4D-8AF2-82EFCDA560C4}"/>
                </a:ext>
              </a:extLst>
            </p:cNvPr>
            <p:cNvCxnSpPr>
              <a:stCxn id="553" idx="4"/>
              <a:endCxn id="103" idx="0"/>
            </p:cNvCxnSpPr>
            <p:nvPr/>
          </p:nvCxnSpPr>
          <p:spPr>
            <a:xfrm>
              <a:off x="8359776" y="2522027"/>
              <a:ext cx="38674" cy="383573"/>
            </a:xfrm>
            <a:prstGeom prst="line">
              <a:avLst/>
            </a:prstGeom>
            <a:noFill/>
            <a:ln w="19050" cap="flat" cmpd="sng" algn="ctr">
              <a:solidFill>
                <a:sysClr val="windowText" lastClr="000000"/>
              </a:solidFill>
              <a:prstDash val="solid"/>
              <a:miter lim="800000"/>
            </a:ln>
            <a:effectLst/>
          </p:spPr>
        </p:cxnSp>
        <p:cxnSp>
          <p:nvCxnSpPr>
            <p:cNvPr id="477" name="Straight Connector 476">
              <a:extLst>
                <a:ext uri="{FF2B5EF4-FFF2-40B4-BE49-F238E27FC236}">
                  <a16:creationId xmlns:a16="http://schemas.microsoft.com/office/drawing/2014/main" id="{A00F34FE-D1F8-E645-ABE3-7CF44B64434D}"/>
                </a:ext>
              </a:extLst>
            </p:cNvPr>
            <p:cNvCxnSpPr>
              <a:stCxn id="553" idx="3"/>
              <a:endCxn id="564" idx="7"/>
            </p:cNvCxnSpPr>
            <p:nvPr/>
          </p:nvCxnSpPr>
          <p:spPr>
            <a:xfrm flipH="1">
              <a:off x="7987083" y="2494489"/>
              <a:ext cx="306014" cy="260121"/>
            </a:xfrm>
            <a:prstGeom prst="line">
              <a:avLst/>
            </a:prstGeom>
            <a:noFill/>
            <a:ln w="19050" cap="flat" cmpd="sng" algn="ctr">
              <a:solidFill>
                <a:sysClr val="windowText" lastClr="000000"/>
              </a:solidFill>
              <a:prstDash val="solid"/>
              <a:miter lim="800000"/>
            </a:ln>
            <a:effectLst/>
          </p:spPr>
        </p:cxnSp>
        <p:cxnSp>
          <p:nvCxnSpPr>
            <p:cNvPr id="478" name="Straight Connector 477">
              <a:extLst>
                <a:ext uri="{FF2B5EF4-FFF2-40B4-BE49-F238E27FC236}">
                  <a16:creationId xmlns:a16="http://schemas.microsoft.com/office/drawing/2014/main" id="{C6A1481B-162D-6244-8C97-54D42CA9DD39}"/>
                </a:ext>
              </a:extLst>
            </p:cNvPr>
            <p:cNvCxnSpPr>
              <a:stCxn id="564" idx="6"/>
              <a:endCxn id="103" idx="1"/>
            </p:cNvCxnSpPr>
            <p:nvPr/>
          </p:nvCxnSpPr>
          <p:spPr>
            <a:xfrm>
              <a:off x="8002375" y="2792500"/>
              <a:ext cx="322897" cy="143703"/>
            </a:xfrm>
            <a:prstGeom prst="line">
              <a:avLst/>
            </a:prstGeom>
            <a:noFill/>
            <a:ln w="19050" cap="flat" cmpd="sng" algn="ctr">
              <a:solidFill>
                <a:sysClr val="windowText" lastClr="000000"/>
              </a:solidFill>
              <a:prstDash val="solid"/>
              <a:miter lim="800000"/>
            </a:ln>
            <a:effectLst/>
          </p:spPr>
        </p:cxnSp>
        <p:cxnSp>
          <p:nvCxnSpPr>
            <p:cNvPr id="479" name="Straight Connector 478">
              <a:extLst>
                <a:ext uri="{FF2B5EF4-FFF2-40B4-BE49-F238E27FC236}">
                  <a16:creationId xmlns:a16="http://schemas.microsoft.com/office/drawing/2014/main" id="{B4B1BE23-56B2-3D4B-A87F-01F496486275}"/>
                </a:ext>
              </a:extLst>
            </p:cNvPr>
            <p:cNvCxnSpPr>
              <a:stCxn id="81" idx="6"/>
              <a:endCxn id="103" idx="2"/>
            </p:cNvCxnSpPr>
            <p:nvPr/>
          </p:nvCxnSpPr>
          <p:spPr>
            <a:xfrm flipV="1">
              <a:off x="7874182" y="3010087"/>
              <a:ext cx="420779" cy="95181"/>
            </a:xfrm>
            <a:prstGeom prst="line">
              <a:avLst/>
            </a:prstGeom>
            <a:noFill/>
            <a:ln w="19050" cap="flat" cmpd="sng" algn="ctr">
              <a:solidFill>
                <a:sysClr val="windowText" lastClr="000000"/>
              </a:solidFill>
              <a:prstDash val="solid"/>
              <a:miter lim="800000"/>
            </a:ln>
            <a:effectLst/>
          </p:spPr>
        </p:cxnSp>
        <p:cxnSp>
          <p:nvCxnSpPr>
            <p:cNvPr id="480" name="Straight Connector 479">
              <a:extLst>
                <a:ext uri="{FF2B5EF4-FFF2-40B4-BE49-F238E27FC236}">
                  <a16:creationId xmlns:a16="http://schemas.microsoft.com/office/drawing/2014/main" id="{2730E050-7F31-5C47-9B0D-CD8D8C49A683}"/>
                </a:ext>
              </a:extLst>
            </p:cNvPr>
            <p:cNvCxnSpPr>
              <a:stCxn id="81" idx="6"/>
              <a:endCxn id="105" idx="2"/>
            </p:cNvCxnSpPr>
            <p:nvPr/>
          </p:nvCxnSpPr>
          <p:spPr>
            <a:xfrm>
              <a:off x="7874182" y="3105268"/>
              <a:ext cx="231743" cy="113348"/>
            </a:xfrm>
            <a:prstGeom prst="line">
              <a:avLst/>
            </a:prstGeom>
            <a:noFill/>
            <a:ln w="19050" cap="flat" cmpd="sng" algn="ctr">
              <a:solidFill>
                <a:sysClr val="windowText" lastClr="000000"/>
              </a:solidFill>
              <a:prstDash val="solid"/>
              <a:miter lim="800000"/>
            </a:ln>
            <a:effectLst/>
          </p:spPr>
        </p:cxnSp>
        <p:cxnSp>
          <p:nvCxnSpPr>
            <p:cNvPr id="481" name="Straight Connector 480">
              <a:extLst>
                <a:ext uri="{FF2B5EF4-FFF2-40B4-BE49-F238E27FC236}">
                  <a16:creationId xmlns:a16="http://schemas.microsoft.com/office/drawing/2014/main" id="{761D4B07-130E-7640-9FA5-E4D6ECF253D0}"/>
                </a:ext>
              </a:extLst>
            </p:cNvPr>
            <p:cNvCxnSpPr>
              <a:stCxn id="81" idx="5"/>
              <a:endCxn id="101" idx="1"/>
            </p:cNvCxnSpPr>
            <p:nvPr/>
          </p:nvCxnSpPr>
          <p:spPr>
            <a:xfrm>
              <a:off x="7843871" y="3179151"/>
              <a:ext cx="128798" cy="324806"/>
            </a:xfrm>
            <a:prstGeom prst="line">
              <a:avLst/>
            </a:prstGeom>
            <a:noFill/>
            <a:ln w="19050" cap="flat" cmpd="sng" algn="ctr">
              <a:solidFill>
                <a:sysClr val="windowText" lastClr="000000"/>
              </a:solidFill>
              <a:prstDash val="solid"/>
              <a:miter lim="800000"/>
            </a:ln>
            <a:effectLst/>
          </p:spPr>
        </p:cxnSp>
        <p:cxnSp>
          <p:nvCxnSpPr>
            <p:cNvPr id="482" name="Straight Connector 481">
              <a:extLst>
                <a:ext uri="{FF2B5EF4-FFF2-40B4-BE49-F238E27FC236}">
                  <a16:creationId xmlns:a16="http://schemas.microsoft.com/office/drawing/2014/main" id="{0CE5C759-6B65-F247-AE24-372406DF9642}"/>
                </a:ext>
              </a:extLst>
            </p:cNvPr>
            <p:cNvCxnSpPr>
              <a:stCxn id="105" idx="3"/>
              <a:endCxn id="101" idx="0"/>
            </p:cNvCxnSpPr>
            <p:nvPr/>
          </p:nvCxnSpPr>
          <p:spPr>
            <a:xfrm flipH="1">
              <a:off x="8009586" y="3280041"/>
              <a:ext cx="121863" cy="208222"/>
            </a:xfrm>
            <a:prstGeom prst="line">
              <a:avLst/>
            </a:prstGeom>
            <a:noFill/>
            <a:ln w="19050" cap="flat" cmpd="sng" algn="ctr">
              <a:solidFill>
                <a:sysClr val="windowText" lastClr="000000"/>
              </a:solidFill>
              <a:prstDash val="solid"/>
              <a:miter lim="800000"/>
            </a:ln>
            <a:effectLst/>
          </p:spPr>
        </p:cxnSp>
        <p:cxnSp>
          <p:nvCxnSpPr>
            <p:cNvPr id="483" name="Straight Connector 482">
              <a:extLst>
                <a:ext uri="{FF2B5EF4-FFF2-40B4-BE49-F238E27FC236}">
                  <a16:creationId xmlns:a16="http://schemas.microsoft.com/office/drawing/2014/main" id="{F3CE3D0A-5333-1446-AE6F-95BFAC3E5D0C}"/>
                </a:ext>
              </a:extLst>
            </p:cNvPr>
            <p:cNvCxnSpPr>
              <a:stCxn id="104" idx="2"/>
              <a:endCxn id="101" idx="6"/>
            </p:cNvCxnSpPr>
            <p:nvPr/>
          </p:nvCxnSpPr>
          <p:spPr>
            <a:xfrm flipH="1">
              <a:off x="8061794" y="3419432"/>
              <a:ext cx="268055" cy="122415"/>
            </a:xfrm>
            <a:prstGeom prst="line">
              <a:avLst/>
            </a:prstGeom>
            <a:noFill/>
            <a:ln w="19050" cap="flat" cmpd="sng" algn="ctr">
              <a:solidFill>
                <a:sysClr val="windowText" lastClr="000000"/>
              </a:solidFill>
              <a:prstDash val="solid"/>
              <a:miter lim="800000"/>
            </a:ln>
            <a:effectLst/>
          </p:spPr>
        </p:cxnSp>
        <p:cxnSp>
          <p:nvCxnSpPr>
            <p:cNvPr id="484" name="Straight Connector 483">
              <a:extLst>
                <a:ext uri="{FF2B5EF4-FFF2-40B4-BE49-F238E27FC236}">
                  <a16:creationId xmlns:a16="http://schemas.microsoft.com/office/drawing/2014/main" id="{0299DF45-2828-414E-83A9-F2D2B7565E1B}"/>
                </a:ext>
              </a:extLst>
            </p:cNvPr>
            <p:cNvCxnSpPr>
              <a:stCxn id="101" idx="2"/>
              <a:endCxn id="80" idx="6"/>
            </p:cNvCxnSpPr>
            <p:nvPr/>
          </p:nvCxnSpPr>
          <p:spPr>
            <a:xfrm flipH="1">
              <a:off x="7751492" y="3541847"/>
              <a:ext cx="205885" cy="1914"/>
            </a:xfrm>
            <a:prstGeom prst="line">
              <a:avLst/>
            </a:prstGeom>
            <a:noFill/>
            <a:ln w="19050" cap="flat" cmpd="sng" algn="ctr">
              <a:solidFill>
                <a:sysClr val="windowText" lastClr="000000"/>
              </a:solidFill>
              <a:prstDash val="solid"/>
              <a:miter lim="800000"/>
            </a:ln>
            <a:effectLst/>
          </p:spPr>
        </p:cxnSp>
        <p:cxnSp>
          <p:nvCxnSpPr>
            <p:cNvPr id="485" name="Straight Connector 484">
              <a:extLst>
                <a:ext uri="{FF2B5EF4-FFF2-40B4-BE49-F238E27FC236}">
                  <a16:creationId xmlns:a16="http://schemas.microsoft.com/office/drawing/2014/main" id="{B1AF3DC7-8EED-D64B-ACEE-77AB52E88658}"/>
                </a:ext>
              </a:extLst>
            </p:cNvPr>
            <p:cNvCxnSpPr>
              <a:stCxn id="104" idx="0"/>
              <a:endCxn id="103" idx="4"/>
            </p:cNvCxnSpPr>
            <p:nvPr/>
          </p:nvCxnSpPr>
          <p:spPr>
            <a:xfrm flipH="1" flipV="1">
              <a:off x="8398450" y="3114573"/>
              <a:ext cx="18545" cy="217991"/>
            </a:xfrm>
            <a:prstGeom prst="line">
              <a:avLst/>
            </a:prstGeom>
            <a:noFill/>
            <a:ln w="19050" cap="flat" cmpd="sng" algn="ctr">
              <a:solidFill>
                <a:sysClr val="windowText" lastClr="000000"/>
              </a:solidFill>
              <a:prstDash val="solid"/>
              <a:miter lim="800000"/>
            </a:ln>
            <a:effectLst/>
          </p:spPr>
        </p:cxnSp>
        <p:cxnSp>
          <p:nvCxnSpPr>
            <p:cNvPr id="486" name="Straight Connector 485">
              <a:extLst>
                <a:ext uri="{FF2B5EF4-FFF2-40B4-BE49-F238E27FC236}">
                  <a16:creationId xmlns:a16="http://schemas.microsoft.com/office/drawing/2014/main" id="{9D8CA191-7CA7-1B45-88F1-7DEE5F9A4032}"/>
                </a:ext>
              </a:extLst>
            </p:cNvPr>
            <p:cNvCxnSpPr>
              <a:stCxn id="105" idx="1"/>
              <a:endCxn id="564" idx="5"/>
            </p:cNvCxnSpPr>
            <p:nvPr/>
          </p:nvCxnSpPr>
          <p:spPr>
            <a:xfrm flipH="1" flipV="1">
              <a:off x="7987083" y="2830389"/>
              <a:ext cx="144366" cy="326802"/>
            </a:xfrm>
            <a:prstGeom prst="line">
              <a:avLst/>
            </a:prstGeom>
            <a:noFill/>
            <a:ln w="19050" cap="flat" cmpd="sng" algn="ctr">
              <a:solidFill>
                <a:sysClr val="windowText" lastClr="000000"/>
              </a:solidFill>
              <a:prstDash val="solid"/>
              <a:miter lim="800000"/>
            </a:ln>
            <a:effectLst/>
          </p:spPr>
        </p:cxnSp>
        <p:cxnSp>
          <p:nvCxnSpPr>
            <p:cNvPr id="487" name="Straight Connector 486">
              <a:extLst>
                <a:ext uri="{FF2B5EF4-FFF2-40B4-BE49-F238E27FC236}">
                  <a16:creationId xmlns:a16="http://schemas.microsoft.com/office/drawing/2014/main" id="{9A703654-B5F3-D14C-B2B2-E847D71CE49C}"/>
                </a:ext>
              </a:extLst>
            </p:cNvPr>
            <p:cNvCxnSpPr>
              <a:stCxn id="105" idx="0"/>
              <a:endCxn id="112" idx="4"/>
            </p:cNvCxnSpPr>
            <p:nvPr/>
          </p:nvCxnSpPr>
          <p:spPr>
            <a:xfrm flipH="1" flipV="1">
              <a:off x="7937512" y="2265643"/>
              <a:ext cx="255559" cy="866105"/>
            </a:xfrm>
            <a:prstGeom prst="line">
              <a:avLst/>
            </a:prstGeom>
            <a:noFill/>
            <a:ln w="19050" cap="flat" cmpd="sng" algn="ctr">
              <a:solidFill>
                <a:sysClr val="windowText" lastClr="000000"/>
              </a:solidFill>
              <a:prstDash val="solid"/>
              <a:miter lim="800000"/>
            </a:ln>
            <a:effectLst/>
          </p:spPr>
        </p:cxnSp>
        <p:cxnSp>
          <p:nvCxnSpPr>
            <p:cNvPr id="488" name="Straight Connector 487">
              <a:extLst>
                <a:ext uri="{FF2B5EF4-FFF2-40B4-BE49-F238E27FC236}">
                  <a16:creationId xmlns:a16="http://schemas.microsoft.com/office/drawing/2014/main" id="{288023C7-81B3-184A-A2CE-EC4BDAF8B410}"/>
                </a:ext>
              </a:extLst>
            </p:cNvPr>
            <p:cNvCxnSpPr>
              <a:stCxn id="105" idx="0"/>
              <a:endCxn id="553" idx="4"/>
            </p:cNvCxnSpPr>
            <p:nvPr/>
          </p:nvCxnSpPr>
          <p:spPr>
            <a:xfrm flipV="1">
              <a:off x="8193071" y="2522027"/>
              <a:ext cx="166705" cy="609721"/>
            </a:xfrm>
            <a:prstGeom prst="line">
              <a:avLst/>
            </a:prstGeom>
            <a:noFill/>
            <a:ln w="19050" cap="flat" cmpd="sng" algn="ctr">
              <a:solidFill>
                <a:sysClr val="windowText" lastClr="000000"/>
              </a:solidFill>
              <a:prstDash val="solid"/>
              <a:miter lim="800000"/>
            </a:ln>
            <a:effectLst/>
          </p:spPr>
        </p:cxnSp>
        <p:cxnSp>
          <p:nvCxnSpPr>
            <p:cNvPr id="489" name="Straight Connector 488">
              <a:extLst>
                <a:ext uri="{FF2B5EF4-FFF2-40B4-BE49-F238E27FC236}">
                  <a16:creationId xmlns:a16="http://schemas.microsoft.com/office/drawing/2014/main" id="{3303B0C4-2D2E-F84B-8F2B-4D598FBB7E6F}"/>
                </a:ext>
              </a:extLst>
            </p:cNvPr>
            <p:cNvCxnSpPr>
              <a:stCxn id="114" idx="4"/>
              <a:endCxn id="555" idx="5"/>
            </p:cNvCxnSpPr>
            <p:nvPr/>
          </p:nvCxnSpPr>
          <p:spPr>
            <a:xfrm>
              <a:off x="8169057" y="1479550"/>
              <a:ext cx="216119" cy="393976"/>
            </a:xfrm>
            <a:prstGeom prst="line">
              <a:avLst/>
            </a:prstGeom>
            <a:noFill/>
            <a:ln w="19050" cap="flat" cmpd="sng" algn="ctr">
              <a:solidFill>
                <a:sysClr val="windowText" lastClr="000000"/>
              </a:solidFill>
              <a:prstDash val="solid"/>
              <a:miter lim="800000"/>
            </a:ln>
            <a:effectLst/>
          </p:spPr>
        </p:cxnSp>
        <p:cxnSp>
          <p:nvCxnSpPr>
            <p:cNvPr id="490" name="Straight Connector 489">
              <a:extLst>
                <a:ext uri="{FF2B5EF4-FFF2-40B4-BE49-F238E27FC236}">
                  <a16:creationId xmlns:a16="http://schemas.microsoft.com/office/drawing/2014/main" id="{263D3D10-9114-2B4D-94FC-8CA4CB138441}"/>
                </a:ext>
              </a:extLst>
            </p:cNvPr>
            <p:cNvCxnSpPr>
              <a:stCxn id="560" idx="4"/>
              <a:endCxn id="114" idx="0"/>
            </p:cNvCxnSpPr>
            <p:nvPr/>
          </p:nvCxnSpPr>
          <p:spPr>
            <a:xfrm flipH="1">
              <a:off x="8169057" y="1175186"/>
              <a:ext cx="70820" cy="166100"/>
            </a:xfrm>
            <a:prstGeom prst="line">
              <a:avLst/>
            </a:prstGeom>
            <a:noFill/>
            <a:ln w="19050" cap="flat" cmpd="sng" algn="ctr">
              <a:solidFill>
                <a:sysClr val="windowText" lastClr="000000"/>
              </a:solidFill>
              <a:prstDash val="solid"/>
              <a:miter lim="800000"/>
            </a:ln>
            <a:effectLst/>
          </p:spPr>
        </p:cxnSp>
        <p:cxnSp>
          <p:nvCxnSpPr>
            <p:cNvPr id="491" name="Straight Connector 490">
              <a:extLst>
                <a:ext uri="{FF2B5EF4-FFF2-40B4-BE49-F238E27FC236}">
                  <a16:creationId xmlns:a16="http://schemas.microsoft.com/office/drawing/2014/main" id="{8745B59E-71C1-1941-9CF8-A05745BEAED4}"/>
                </a:ext>
              </a:extLst>
            </p:cNvPr>
            <p:cNvCxnSpPr>
              <a:stCxn id="115" idx="3"/>
              <a:endCxn id="114" idx="7"/>
            </p:cNvCxnSpPr>
            <p:nvPr/>
          </p:nvCxnSpPr>
          <p:spPr>
            <a:xfrm flipH="1">
              <a:off x="8216357" y="1285227"/>
              <a:ext cx="522837" cy="76307"/>
            </a:xfrm>
            <a:prstGeom prst="line">
              <a:avLst/>
            </a:prstGeom>
            <a:noFill/>
            <a:ln w="19050" cap="flat" cmpd="sng" algn="ctr">
              <a:solidFill>
                <a:sysClr val="windowText" lastClr="000000"/>
              </a:solidFill>
              <a:prstDash val="solid"/>
              <a:miter lim="800000"/>
            </a:ln>
            <a:effectLst/>
          </p:spPr>
        </p:cxnSp>
        <p:cxnSp>
          <p:nvCxnSpPr>
            <p:cNvPr id="492" name="Straight Connector 491">
              <a:extLst>
                <a:ext uri="{FF2B5EF4-FFF2-40B4-BE49-F238E27FC236}">
                  <a16:creationId xmlns:a16="http://schemas.microsoft.com/office/drawing/2014/main" id="{E6A87835-B30F-9748-B5DD-31FF483F232A}"/>
                </a:ext>
              </a:extLst>
            </p:cNvPr>
            <p:cNvCxnSpPr>
              <a:stCxn id="552" idx="5"/>
              <a:endCxn id="114" idx="6"/>
            </p:cNvCxnSpPr>
            <p:nvPr/>
          </p:nvCxnSpPr>
          <p:spPr>
            <a:xfrm flipH="1" flipV="1">
              <a:off x="8235950" y="1410418"/>
              <a:ext cx="780086" cy="321617"/>
            </a:xfrm>
            <a:prstGeom prst="line">
              <a:avLst/>
            </a:prstGeom>
            <a:noFill/>
            <a:ln w="19050" cap="flat" cmpd="sng" algn="ctr">
              <a:solidFill>
                <a:sysClr val="windowText" lastClr="000000"/>
              </a:solidFill>
              <a:prstDash val="solid"/>
              <a:miter lim="800000"/>
            </a:ln>
            <a:effectLst/>
          </p:spPr>
        </p:cxnSp>
        <p:cxnSp>
          <p:nvCxnSpPr>
            <p:cNvPr id="493" name="Straight Connector 492">
              <a:extLst>
                <a:ext uri="{FF2B5EF4-FFF2-40B4-BE49-F238E27FC236}">
                  <a16:creationId xmlns:a16="http://schemas.microsoft.com/office/drawing/2014/main" id="{082A4EF2-7AA5-E148-97D9-D315DB5EE970}"/>
                </a:ext>
              </a:extLst>
            </p:cNvPr>
            <p:cNvCxnSpPr>
              <a:stCxn id="552" idx="6"/>
              <a:endCxn id="555" idx="6"/>
            </p:cNvCxnSpPr>
            <p:nvPr/>
          </p:nvCxnSpPr>
          <p:spPr>
            <a:xfrm flipH="1">
              <a:off x="8401049" y="1667056"/>
              <a:ext cx="641351" cy="168812"/>
            </a:xfrm>
            <a:prstGeom prst="line">
              <a:avLst/>
            </a:prstGeom>
            <a:noFill/>
            <a:ln w="19050" cap="flat" cmpd="sng" algn="ctr">
              <a:solidFill>
                <a:sysClr val="windowText" lastClr="000000"/>
              </a:solidFill>
              <a:prstDash val="solid"/>
              <a:miter lim="800000"/>
            </a:ln>
            <a:effectLst/>
          </p:spPr>
        </p:cxnSp>
        <p:cxnSp>
          <p:nvCxnSpPr>
            <p:cNvPr id="494" name="Straight Connector 493">
              <a:extLst>
                <a:ext uri="{FF2B5EF4-FFF2-40B4-BE49-F238E27FC236}">
                  <a16:creationId xmlns:a16="http://schemas.microsoft.com/office/drawing/2014/main" id="{9DC13CBB-F644-044A-8030-8E2C37EF40BA}"/>
                </a:ext>
              </a:extLst>
            </p:cNvPr>
            <p:cNvCxnSpPr>
              <a:stCxn id="552" idx="3"/>
              <a:endCxn id="553" idx="7"/>
            </p:cNvCxnSpPr>
            <p:nvPr/>
          </p:nvCxnSpPr>
          <p:spPr>
            <a:xfrm flipH="1">
              <a:off x="8426455" y="1732035"/>
              <a:ext cx="462287" cy="629490"/>
            </a:xfrm>
            <a:prstGeom prst="line">
              <a:avLst/>
            </a:prstGeom>
            <a:noFill/>
            <a:ln w="19050" cap="flat" cmpd="sng" algn="ctr">
              <a:solidFill>
                <a:sysClr val="windowText" lastClr="000000"/>
              </a:solidFill>
              <a:prstDash val="solid"/>
              <a:miter lim="800000"/>
            </a:ln>
            <a:effectLst/>
          </p:spPr>
        </p:cxnSp>
        <p:cxnSp>
          <p:nvCxnSpPr>
            <p:cNvPr id="495" name="Straight Connector 494">
              <a:extLst>
                <a:ext uri="{FF2B5EF4-FFF2-40B4-BE49-F238E27FC236}">
                  <a16:creationId xmlns:a16="http://schemas.microsoft.com/office/drawing/2014/main" id="{E9F09EC6-4E25-994A-8C51-2AB99C282187}"/>
                </a:ext>
              </a:extLst>
            </p:cNvPr>
            <p:cNvCxnSpPr>
              <a:stCxn id="110" idx="1"/>
              <a:endCxn id="113" idx="5"/>
            </p:cNvCxnSpPr>
            <p:nvPr/>
          </p:nvCxnSpPr>
          <p:spPr>
            <a:xfrm flipH="1" flipV="1">
              <a:off x="8318501" y="2200551"/>
              <a:ext cx="572748" cy="263963"/>
            </a:xfrm>
            <a:prstGeom prst="line">
              <a:avLst/>
            </a:prstGeom>
            <a:noFill/>
            <a:ln w="19050" cap="flat" cmpd="sng" algn="ctr">
              <a:solidFill>
                <a:sysClr val="windowText" lastClr="000000"/>
              </a:solidFill>
              <a:prstDash val="solid"/>
              <a:miter lim="800000"/>
            </a:ln>
            <a:effectLst/>
          </p:spPr>
        </p:cxnSp>
        <p:cxnSp>
          <p:nvCxnSpPr>
            <p:cNvPr id="496" name="Straight Connector 495">
              <a:extLst>
                <a:ext uri="{FF2B5EF4-FFF2-40B4-BE49-F238E27FC236}">
                  <a16:creationId xmlns:a16="http://schemas.microsoft.com/office/drawing/2014/main" id="{6CA15CC8-FE11-F145-AA3D-8F66E4850248}"/>
                </a:ext>
              </a:extLst>
            </p:cNvPr>
            <p:cNvCxnSpPr>
              <a:stCxn id="111" idx="0"/>
              <a:endCxn id="552" idx="4"/>
            </p:cNvCxnSpPr>
            <p:nvPr/>
          </p:nvCxnSpPr>
          <p:spPr>
            <a:xfrm flipH="1" flipV="1">
              <a:off x="8952389" y="1758950"/>
              <a:ext cx="181217" cy="293890"/>
            </a:xfrm>
            <a:prstGeom prst="line">
              <a:avLst/>
            </a:prstGeom>
            <a:noFill/>
            <a:ln w="19050" cap="flat" cmpd="sng" algn="ctr">
              <a:solidFill>
                <a:sysClr val="windowText" lastClr="000000"/>
              </a:solidFill>
              <a:prstDash val="solid"/>
              <a:miter lim="800000"/>
            </a:ln>
            <a:effectLst/>
          </p:spPr>
        </p:cxnSp>
        <p:cxnSp>
          <p:nvCxnSpPr>
            <p:cNvPr id="497" name="Straight Connector 496">
              <a:extLst>
                <a:ext uri="{FF2B5EF4-FFF2-40B4-BE49-F238E27FC236}">
                  <a16:creationId xmlns:a16="http://schemas.microsoft.com/office/drawing/2014/main" id="{D722D2FF-3510-CA48-998C-569240676268}"/>
                </a:ext>
              </a:extLst>
            </p:cNvPr>
            <p:cNvCxnSpPr>
              <a:stCxn id="111" idx="1"/>
              <a:endCxn id="555" idx="6"/>
            </p:cNvCxnSpPr>
            <p:nvPr/>
          </p:nvCxnSpPr>
          <p:spPr>
            <a:xfrm flipH="1" flipV="1">
              <a:off x="8401049" y="1835868"/>
              <a:ext cx="687859" cy="236373"/>
            </a:xfrm>
            <a:prstGeom prst="line">
              <a:avLst/>
            </a:prstGeom>
            <a:noFill/>
            <a:ln w="19050" cap="flat" cmpd="sng" algn="ctr">
              <a:solidFill>
                <a:sysClr val="windowText" lastClr="000000"/>
              </a:solidFill>
              <a:prstDash val="solid"/>
              <a:miter lim="800000"/>
            </a:ln>
            <a:effectLst/>
          </p:spPr>
        </p:cxnSp>
        <p:cxnSp>
          <p:nvCxnSpPr>
            <p:cNvPr id="498" name="Straight Connector 497">
              <a:extLst>
                <a:ext uri="{FF2B5EF4-FFF2-40B4-BE49-F238E27FC236}">
                  <a16:creationId xmlns:a16="http://schemas.microsoft.com/office/drawing/2014/main" id="{CB969E6D-60BC-1449-BC2E-1E3815F3FE93}"/>
                </a:ext>
              </a:extLst>
            </p:cNvPr>
            <p:cNvCxnSpPr>
              <a:stCxn id="111" idx="2"/>
              <a:endCxn id="113" idx="6"/>
            </p:cNvCxnSpPr>
            <p:nvPr/>
          </p:nvCxnSpPr>
          <p:spPr>
            <a:xfrm flipH="1">
              <a:off x="8334374" y="2119078"/>
              <a:ext cx="736020" cy="43815"/>
            </a:xfrm>
            <a:prstGeom prst="line">
              <a:avLst/>
            </a:prstGeom>
            <a:noFill/>
            <a:ln w="19050" cap="flat" cmpd="sng" algn="ctr">
              <a:solidFill>
                <a:sysClr val="windowText" lastClr="000000"/>
              </a:solidFill>
              <a:prstDash val="solid"/>
              <a:miter lim="800000"/>
            </a:ln>
            <a:effectLst/>
          </p:spPr>
        </p:cxnSp>
        <p:cxnSp>
          <p:nvCxnSpPr>
            <p:cNvPr id="499" name="Straight Connector 498">
              <a:extLst>
                <a:ext uri="{FF2B5EF4-FFF2-40B4-BE49-F238E27FC236}">
                  <a16:creationId xmlns:a16="http://schemas.microsoft.com/office/drawing/2014/main" id="{CF571E69-151A-6546-B41B-29B71443AB36}"/>
                </a:ext>
              </a:extLst>
            </p:cNvPr>
            <p:cNvCxnSpPr>
              <a:stCxn id="111" idx="2"/>
              <a:endCxn id="553" idx="3"/>
            </p:cNvCxnSpPr>
            <p:nvPr/>
          </p:nvCxnSpPr>
          <p:spPr>
            <a:xfrm flipH="1">
              <a:off x="8293097" y="2119078"/>
              <a:ext cx="777297" cy="375411"/>
            </a:xfrm>
            <a:prstGeom prst="line">
              <a:avLst/>
            </a:prstGeom>
            <a:noFill/>
            <a:ln w="19050" cap="flat" cmpd="sng" algn="ctr">
              <a:solidFill>
                <a:sysClr val="windowText" lastClr="000000"/>
              </a:solidFill>
              <a:prstDash val="solid"/>
              <a:miter lim="800000"/>
            </a:ln>
            <a:effectLst/>
          </p:spPr>
        </p:cxnSp>
        <p:cxnSp>
          <p:nvCxnSpPr>
            <p:cNvPr id="500" name="Straight Connector 499">
              <a:extLst>
                <a:ext uri="{FF2B5EF4-FFF2-40B4-BE49-F238E27FC236}">
                  <a16:creationId xmlns:a16="http://schemas.microsoft.com/office/drawing/2014/main" id="{A09BDB79-BF63-4B44-B3D9-571B02ACC8E1}"/>
                </a:ext>
              </a:extLst>
            </p:cNvPr>
            <p:cNvCxnSpPr>
              <a:stCxn id="551" idx="2"/>
              <a:endCxn id="25" idx="6"/>
            </p:cNvCxnSpPr>
            <p:nvPr/>
          </p:nvCxnSpPr>
          <p:spPr>
            <a:xfrm flipH="1" flipV="1">
              <a:off x="7149674" y="1711328"/>
              <a:ext cx="338764" cy="90737"/>
            </a:xfrm>
            <a:prstGeom prst="line">
              <a:avLst/>
            </a:prstGeom>
            <a:noFill/>
            <a:ln w="19050" cap="flat" cmpd="sng" algn="ctr">
              <a:solidFill>
                <a:sysClr val="windowText" lastClr="000000"/>
              </a:solidFill>
              <a:prstDash val="solid"/>
              <a:miter lim="800000"/>
            </a:ln>
            <a:effectLst/>
          </p:spPr>
        </p:cxnSp>
        <p:cxnSp>
          <p:nvCxnSpPr>
            <p:cNvPr id="501" name="Straight Connector 500">
              <a:extLst>
                <a:ext uri="{FF2B5EF4-FFF2-40B4-BE49-F238E27FC236}">
                  <a16:creationId xmlns:a16="http://schemas.microsoft.com/office/drawing/2014/main" id="{C86A9277-F6ED-1043-A7B2-B55F4C9FEA7B}"/>
                </a:ext>
              </a:extLst>
            </p:cNvPr>
            <p:cNvCxnSpPr>
              <a:stCxn id="113" idx="1"/>
              <a:endCxn id="551" idx="5"/>
            </p:cNvCxnSpPr>
            <p:nvPr/>
          </p:nvCxnSpPr>
          <p:spPr>
            <a:xfrm flipH="1" flipV="1">
              <a:off x="7743180" y="1904214"/>
              <a:ext cx="498682" cy="221021"/>
            </a:xfrm>
            <a:prstGeom prst="line">
              <a:avLst/>
            </a:prstGeom>
            <a:noFill/>
            <a:ln w="19050" cap="flat" cmpd="sng" algn="ctr">
              <a:solidFill>
                <a:sysClr val="windowText" lastClr="000000"/>
              </a:solidFill>
              <a:prstDash val="solid"/>
              <a:miter lim="800000"/>
            </a:ln>
            <a:effectLst/>
          </p:spPr>
        </p:cxnSp>
        <p:cxnSp>
          <p:nvCxnSpPr>
            <p:cNvPr id="502" name="Straight Connector 501">
              <a:extLst>
                <a:ext uri="{FF2B5EF4-FFF2-40B4-BE49-F238E27FC236}">
                  <a16:creationId xmlns:a16="http://schemas.microsoft.com/office/drawing/2014/main" id="{ACBB23F2-9C4F-D94F-A59B-B9ED307B6C16}"/>
                </a:ext>
              </a:extLst>
            </p:cNvPr>
            <p:cNvCxnSpPr>
              <a:stCxn id="555" idx="2"/>
              <a:endCxn id="551" idx="6"/>
            </p:cNvCxnSpPr>
            <p:nvPr/>
          </p:nvCxnSpPr>
          <p:spPr>
            <a:xfrm flipH="1" flipV="1">
              <a:off x="7786887" y="1802065"/>
              <a:ext cx="505777" cy="33803"/>
            </a:xfrm>
            <a:prstGeom prst="line">
              <a:avLst/>
            </a:prstGeom>
            <a:noFill/>
            <a:ln w="19050" cap="flat" cmpd="sng" algn="ctr">
              <a:solidFill>
                <a:sysClr val="windowText" lastClr="000000"/>
              </a:solidFill>
              <a:prstDash val="solid"/>
              <a:miter lim="800000"/>
            </a:ln>
            <a:effectLst/>
          </p:spPr>
        </p:cxnSp>
        <p:cxnSp>
          <p:nvCxnSpPr>
            <p:cNvPr id="503" name="Straight Connector 502">
              <a:extLst>
                <a:ext uri="{FF2B5EF4-FFF2-40B4-BE49-F238E27FC236}">
                  <a16:creationId xmlns:a16="http://schemas.microsoft.com/office/drawing/2014/main" id="{7F679349-50C4-F04D-ADFE-D3C85FAE2E20}"/>
                </a:ext>
              </a:extLst>
            </p:cNvPr>
            <p:cNvCxnSpPr>
              <a:stCxn id="555" idx="3"/>
              <a:endCxn id="112" idx="7"/>
            </p:cNvCxnSpPr>
            <p:nvPr/>
          </p:nvCxnSpPr>
          <p:spPr>
            <a:xfrm flipH="1">
              <a:off x="7974428" y="1873526"/>
              <a:ext cx="334109" cy="300644"/>
            </a:xfrm>
            <a:prstGeom prst="line">
              <a:avLst/>
            </a:prstGeom>
            <a:noFill/>
            <a:ln w="19050" cap="flat" cmpd="sng" algn="ctr">
              <a:solidFill>
                <a:sysClr val="windowText" lastClr="000000"/>
              </a:solidFill>
              <a:prstDash val="solid"/>
              <a:miter lim="800000"/>
            </a:ln>
            <a:effectLst/>
          </p:spPr>
        </p:cxnSp>
        <p:cxnSp>
          <p:nvCxnSpPr>
            <p:cNvPr id="504" name="Straight Connector 503">
              <a:extLst>
                <a:ext uri="{FF2B5EF4-FFF2-40B4-BE49-F238E27FC236}">
                  <a16:creationId xmlns:a16="http://schemas.microsoft.com/office/drawing/2014/main" id="{D8AB0B11-51E1-1049-83C9-8C0915555E2A}"/>
                </a:ext>
              </a:extLst>
            </p:cNvPr>
            <p:cNvCxnSpPr>
              <a:stCxn id="113" idx="2"/>
              <a:endCxn id="112" idx="6"/>
            </p:cNvCxnSpPr>
            <p:nvPr/>
          </p:nvCxnSpPr>
          <p:spPr>
            <a:xfrm flipH="1">
              <a:off x="7989720" y="2162893"/>
              <a:ext cx="236269" cy="49167"/>
            </a:xfrm>
            <a:prstGeom prst="line">
              <a:avLst/>
            </a:prstGeom>
            <a:noFill/>
            <a:ln w="19050" cap="flat" cmpd="sng" algn="ctr">
              <a:solidFill>
                <a:sysClr val="windowText" lastClr="000000"/>
              </a:solidFill>
              <a:prstDash val="solid"/>
              <a:miter lim="800000"/>
            </a:ln>
            <a:effectLst/>
          </p:spPr>
        </p:cxnSp>
        <p:cxnSp>
          <p:nvCxnSpPr>
            <p:cNvPr id="505" name="Straight Connector 504">
              <a:extLst>
                <a:ext uri="{FF2B5EF4-FFF2-40B4-BE49-F238E27FC236}">
                  <a16:creationId xmlns:a16="http://schemas.microsoft.com/office/drawing/2014/main" id="{37411ACF-DC31-7F45-B888-453E96838B81}"/>
                </a:ext>
              </a:extLst>
            </p:cNvPr>
            <p:cNvCxnSpPr>
              <a:stCxn id="112" idx="1"/>
              <a:endCxn id="551" idx="1"/>
            </p:cNvCxnSpPr>
            <p:nvPr/>
          </p:nvCxnSpPr>
          <p:spPr>
            <a:xfrm flipH="1" flipV="1">
              <a:off x="7532145" y="1699915"/>
              <a:ext cx="368450" cy="474255"/>
            </a:xfrm>
            <a:prstGeom prst="line">
              <a:avLst/>
            </a:prstGeom>
            <a:noFill/>
            <a:ln w="19050" cap="flat" cmpd="sng" algn="ctr">
              <a:solidFill>
                <a:sysClr val="windowText" lastClr="000000"/>
              </a:solidFill>
              <a:prstDash val="solid"/>
              <a:miter lim="800000"/>
            </a:ln>
            <a:effectLst/>
          </p:spPr>
        </p:cxnSp>
        <p:cxnSp>
          <p:nvCxnSpPr>
            <p:cNvPr id="506" name="Straight Connector 505">
              <a:extLst>
                <a:ext uri="{FF2B5EF4-FFF2-40B4-BE49-F238E27FC236}">
                  <a16:creationId xmlns:a16="http://schemas.microsoft.com/office/drawing/2014/main" id="{138C8A40-078B-B147-B9FD-A4103851B679}"/>
                </a:ext>
              </a:extLst>
            </p:cNvPr>
            <p:cNvCxnSpPr>
              <a:stCxn id="564" idx="5"/>
              <a:endCxn id="551" idx="1"/>
            </p:cNvCxnSpPr>
            <p:nvPr/>
          </p:nvCxnSpPr>
          <p:spPr>
            <a:xfrm flipH="1" flipV="1">
              <a:off x="7532145" y="1699915"/>
              <a:ext cx="454938" cy="1130474"/>
            </a:xfrm>
            <a:prstGeom prst="line">
              <a:avLst/>
            </a:prstGeom>
            <a:noFill/>
            <a:ln w="19050" cap="flat" cmpd="sng" algn="ctr">
              <a:solidFill>
                <a:sysClr val="windowText" lastClr="000000"/>
              </a:solidFill>
              <a:prstDash val="solid"/>
              <a:miter lim="800000"/>
            </a:ln>
            <a:effectLst/>
          </p:spPr>
        </p:cxnSp>
        <p:cxnSp>
          <p:nvCxnSpPr>
            <p:cNvPr id="507" name="Straight Connector 506">
              <a:extLst>
                <a:ext uri="{FF2B5EF4-FFF2-40B4-BE49-F238E27FC236}">
                  <a16:creationId xmlns:a16="http://schemas.microsoft.com/office/drawing/2014/main" id="{C9E39B96-6167-5B4A-84E3-76D2BDC5EDEB}"/>
                </a:ext>
              </a:extLst>
            </p:cNvPr>
            <p:cNvCxnSpPr>
              <a:stCxn id="553" idx="1"/>
              <a:endCxn id="112" idx="5"/>
            </p:cNvCxnSpPr>
            <p:nvPr/>
          </p:nvCxnSpPr>
          <p:spPr>
            <a:xfrm flipH="1" flipV="1">
              <a:off x="7974428" y="2249949"/>
              <a:ext cx="318669" cy="111576"/>
            </a:xfrm>
            <a:prstGeom prst="line">
              <a:avLst/>
            </a:prstGeom>
            <a:noFill/>
            <a:ln w="19050" cap="flat" cmpd="sng" algn="ctr">
              <a:solidFill>
                <a:sysClr val="windowText" lastClr="000000"/>
              </a:solidFill>
              <a:prstDash val="solid"/>
              <a:miter lim="800000"/>
            </a:ln>
            <a:effectLst/>
          </p:spPr>
        </p:cxnSp>
        <p:cxnSp>
          <p:nvCxnSpPr>
            <p:cNvPr id="508" name="Straight Connector 507">
              <a:extLst>
                <a:ext uri="{FF2B5EF4-FFF2-40B4-BE49-F238E27FC236}">
                  <a16:creationId xmlns:a16="http://schemas.microsoft.com/office/drawing/2014/main" id="{ADD4AFC1-A037-AD4C-AB6A-DDD13A1D46F7}"/>
                </a:ext>
              </a:extLst>
            </p:cNvPr>
            <p:cNvCxnSpPr>
              <a:stCxn id="553" idx="0"/>
              <a:endCxn id="113" idx="4"/>
            </p:cNvCxnSpPr>
            <p:nvPr/>
          </p:nvCxnSpPr>
          <p:spPr>
            <a:xfrm flipH="1" flipV="1">
              <a:off x="8280182" y="2216150"/>
              <a:ext cx="79594" cy="117837"/>
            </a:xfrm>
            <a:prstGeom prst="line">
              <a:avLst/>
            </a:prstGeom>
            <a:noFill/>
            <a:ln w="19050" cap="flat" cmpd="sng" algn="ctr">
              <a:solidFill>
                <a:sysClr val="windowText" lastClr="000000"/>
              </a:solidFill>
              <a:prstDash val="solid"/>
              <a:miter lim="800000"/>
            </a:ln>
            <a:effectLst/>
          </p:spPr>
        </p:cxnSp>
        <p:cxnSp>
          <p:nvCxnSpPr>
            <p:cNvPr id="509" name="Straight Connector 508">
              <a:extLst>
                <a:ext uri="{FF2B5EF4-FFF2-40B4-BE49-F238E27FC236}">
                  <a16:creationId xmlns:a16="http://schemas.microsoft.com/office/drawing/2014/main" id="{6A0C9E46-8BBE-F74E-86A8-F3A157205D49}"/>
                </a:ext>
              </a:extLst>
            </p:cNvPr>
            <p:cNvCxnSpPr>
              <a:stCxn id="113" idx="1"/>
              <a:endCxn id="559" idx="5"/>
            </p:cNvCxnSpPr>
            <p:nvPr/>
          </p:nvCxnSpPr>
          <p:spPr>
            <a:xfrm flipH="1" flipV="1">
              <a:off x="7896460" y="1260576"/>
              <a:ext cx="345402" cy="864659"/>
            </a:xfrm>
            <a:prstGeom prst="line">
              <a:avLst/>
            </a:prstGeom>
            <a:noFill/>
            <a:ln w="19050" cap="flat" cmpd="sng" algn="ctr">
              <a:solidFill>
                <a:sysClr val="windowText" lastClr="000000"/>
              </a:solidFill>
              <a:prstDash val="solid"/>
              <a:miter lim="800000"/>
            </a:ln>
            <a:effectLst/>
          </p:spPr>
        </p:cxnSp>
        <p:cxnSp>
          <p:nvCxnSpPr>
            <p:cNvPr id="510" name="Straight Connector 509">
              <a:extLst>
                <a:ext uri="{FF2B5EF4-FFF2-40B4-BE49-F238E27FC236}">
                  <a16:creationId xmlns:a16="http://schemas.microsoft.com/office/drawing/2014/main" id="{B3E834EB-BE86-C14A-8CEB-936AEB34CFC9}"/>
                </a:ext>
              </a:extLst>
            </p:cNvPr>
            <p:cNvCxnSpPr>
              <a:stCxn id="113" idx="0"/>
              <a:endCxn id="555" idx="4"/>
            </p:cNvCxnSpPr>
            <p:nvPr/>
          </p:nvCxnSpPr>
          <p:spPr>
            <a:xfrm flipV="1">
              <a:off x="8280182" y="1889125"/>
              <a:ext cx="66675" cy="220511"/>
            </a:xfrm>
            <a:prstGeom prst="line">
              <a:avLst/>
            </a:prstGeom>
            <a:noFill/>
            <a:ln w="19050" cap="flat" cmpd="sng" algn="ctr">
              <a:solidFill>
                <a:sysClr val="windowText" lastClr="000000"/>
              </a:solidFill>
              <a:prstDash val="solid"/>
              <a:miter lim="800000"/>
            </a:ln>
            <a:effectLst/>
          </p:spPr>
        </p:cxnSp>
        <p:cxnSp>
          <p:nvCxnSpPr>
            <p:cNvPr id="511" name="Straight Connector 510">
              <a:extLst>
                <a:ext uri="{FF2B5EF4-FFF2-40B4-BE49-F238E27FC236}">
                  <a16:creationId xmlns:a16="http://schemas.microsoft.com/office/drawing/2014/main" id="{4740BC5D-498E-4145-BC6D-34BF5A9FAC30}"/>
                </a:ext>
              </a:extLst>
            </p:cNvPr>
            <p:cNvCxnSpPr>
              <a:stCxn id="110" idx="2"/>
              <a:endCxn id="553" idx="6"/>
            </p:cNvCxnSpPr>
            <p:nvPr/>
          </p:nvCxnSpPr>
          <p:spPr>
            <a:xfrm flipH="1" flipV="1">
              <a:off x="8454074" y="2428007"/>
              <a:ext cx="411651" cy="97932"/>
            </a:xfrm>
            <a:prstGeom prst="line">
              <a:avLst/>
            </a:prstGeom>
            <a:noFill/>
            <a:ln w="19050" cap="flat" cmpd="sng" algn="ctr">
              <a:solidFill>
                <a:sysClr val="windowText" lastClr="000000"/>
              </a:solidFill>
              <a:prstDash val="solid"/>
              <a:miter lim="800000"/>
            </a:ln>
            <a:effectLst/>
          </p:spPr>
        </p:cxnSp>
        <p:cxnSp>
          <p:nvCxnSpPr>
            <p:cNvPr id="512" name="Straight Connector 511">
              <a:extLst>
                <a:ext uri="{FF2B5EF4-FFF2-40B4-BE49-F238E27FC236}">
                  <a16:creationId xmlns:a16="http://schemas.microsoft.com/office/drawing/2014/main" id="{A56A1D9A-CBD3-504D-A9CA-30068EF37309}"/>
                </a:ext>
              </a:extLst>
            </p:cNvPr>
            <p:cNvCxnSpPr>
              <a:stCxn id="107" idx="1"/>
              <a:endCxn id="553" idx="5"/>
            </p:cNvCxnSpPr>
            <p:nvPr/>
          </p:nvCxnSpPr>
          <p:spPr>
            <a:xfrm flipH="1" flipV="1">
              <a:off x="8426455" y="2494489"/>
              <a:ext cx="314739" cy="345805"/>
            </a:xfrm>
            <a:prstGeom prst="line">
              <a:avLst/>
            </a:prstGeom>
            <a:noFill/>
            <a:ln w="19050" cap="flat" cmpd="sng" algn="ctr">
              <a:solidFill>
                <a:sysClr val="windowText" lastClr="000000"/>
              </a:solidFill>
              <a:prstDash val="solid"/>
              <a:miter lim="800000"/>
            </a:ln>
            <a:effectLst/>
          </p:spPr>
        </p:cxnSp>
        <p:cxnSp>
          <p:nvCxnSpPr>
            <p:cNvPr id="513" name="Straight Connector 512">
              <a:extLst>
                <a:ext uri="{FF2B5EF4-FFF2-40B4-BE49-F238E27FC236}">
                  <a16:creationId xmlns:a16="http://schemas.microsoft.com/office/drawing/2014/main" id="{53D695FA-D98C-1348-B7D9-6DE37480920E}"/>
                </a:ext>
              </a:extLst>
            </p:cNvPr>
            <p:cNvCxnSpPr>
              <a:stCxn id="110" idx="1"/>
              <a:endCxn id="114" idx="5"/>
            </p:cNvCxnSpPr>
            <p:nvPr/>
          </p:nvCxnSpPr>
          <p:spPr>
            <a:xfrm flipH="1" flipV="1">
              <a:off x="8216357" y="1459302"/>
              <a:ext cx="674892" cy="1005212"/>
            </a:xfrm>
            <a:prstGeom prst="line">
              <a:avLst/>
            </a:prstGeom>
            <a:noFill/>
            <a:ln w="19050" cap="flat" cmpd="sng" algn="ctr">
              <a:solidFill>
                <a:sysClr val="windowText" lastClr="000000"/>
              </a:solidFill>
              <a:prstDash val="solid"/>
              <a:miter lim="800000"/>
            </a:ln>
            <a:effectLst/>
          </p:spPr>
        </p:cxnSp>
        <p:cxnSp>
          <p:nvCxnSpPr>
            <p:cNvPr id="514" name="Straight Connector 513">
              <a:extLst>
                <a:ext uri="{FF2B5EF4-FFF2-40B4-BE49-F238E27FC236}">
                  <a16:creationId xmlns:a16="http://schemas.microsoft.com/office/drawing/2014/main" id="{FFBD21FA-98C7-944B-A768-CA8E35FBACAB}"/>
                </a:ext>
              </a:extLst>
            </p:cNvPr>
            <p:cNvCxnSpPr>
              <a:stCxn id="110" idx="0"/>
              <a:endCxn id="111" idx="3"/>
            </p:cNvCxnSpPr>
            <p:nvPr/>
          </p:nvCxnSpPr>
          <p:spPr>
            <a:xfrm flipV="1">
              <a:off x="8952871" y="2165914"/>
              <a:ext cx="136037" cy="273157"/>
            </a:xfrm>
            <a:prstGeom prst="line">
              <a:avLst/>
            </a:prstGeom>
            <a:noFill/>
            <a:ln w="19050" cap="flat" cmpd="sng" algn="ctr">
              <a:solidFill>
                <a:sysClr val="windowText" lastClr="000000"/>
              </a:solidFill>
              <a:prstDash val="solid"/>
              <a:miter lim="800000"/>
            </a:ln>
            <a:effectLst/>
          </p:spPr>
        </p:cxnSp>
        <p:cxnSp>
          <p:nvCxnSpPr>
            <p:cNvPr id="515" name="Straight Connector 514">
              <a:extLst>
                <a:ext uri="{FF2B5EF4-FFF2-40B4-BE49-F238E27FC236}">
                  <a16:creationId xmlns:a16="http://schemas.microsoft.com/office/drawing/2014/main" id="{AE299CF9-BFAE-9A41-943E-90BF9B219CAE}"/>
                </a:ext>
              </a:extLst>
            </p:cNvPr>
            <p:cNvCxnSpPr>
              <a:stCxn id="99" idx="0"/>
              <a:endCxn id="110" idx="4"/>
            </p:cNvCxnSpPr>
            <p:nvPr/>
          </p:nvCxnSpPr>
          <p:spPr>
            <a:xfrm flipH="1" flipV="1">
              <a:off x="8952871" y="2612807"/>
              <a:ext cx="175783" cy="633375"/>
            </a:xfrm>
            <a:prstGeom prst="line">
              <a:avLst/>
            </a:prstGeom>
            <a:noFill/>
            <a:ln w="19050" cap="flat" cmpd="sng" algn="ctr">
              <a:solidFill>
                <a:sysClr val="windowText" lastClr="000000"/>
              </a:solidFill>
              <a:prstDash val="solid"/>
              <a:miter lim="800000"/>
            </a:ln>
            <a:effectLst/>
          </p:spPr>
        </p:cxnSp>
        <p:cxnSp>
          <p:nvCxnSpPr>
            <p:cNvPr id="516" name="Straight Connector 515">
              <a:extLst>
                <a:ext uri="{FF2B5EF4-FFF2-40B4-BE49-F238E27FC236}">
                  <a16:creationId xmlns:a16="http://schemas.microsoft.com/office/drawing/2014/main" id="{4E1F04BF-0211-D545-8A37-401AA91862BC}"/>
                </a:ext>
              </a:extLst>
            </p:cNvPr>
            <p:cNvCxnSpPr>
              <a:stCxn id="99" idx="7"/>
              <a:endCxn id="565" idx="7"/>
            </p:cNvCxnSpPr>
            <p:nvPr/>
          </p:nvCxnSpPr>
          <p:spPr>
            <a:xfrm flipV="1">
              <a:off x="9173352" y="2685608"/>
              <a:ext cx="325376" cy="579975"/>
            </a:xfrm>
            <a:prstGeom prst="line">
              <a:avLst/>
            </a:prstGeom>
            <a:noFill/>
            <a:ln w="19050" cap="flat" cmpd="sng" algn="ctr">
              <a:solidFill>
                <a:sysClr val="windowText" lastClr="000000"/>
              </a:solidFill>
              <a:prstDash val="solid"/>
              <a:miter lim="800000"/>
            </a:ln>
            <a:effectLst/>
          </p:spPr>
        </p:cxnSp>
        <p:cxnSp>
          <p:nvCxnSpPr>
            <p:cNvPr id="517" name="Straight Connector 516">
              <a:extLst>
                <a:ext uri="{FF2B5EF4-FFF2-40B4-BE49-F238E27FC236}">
                  <a16:creationId xmlns:a16="http://schemas.microsoft.com/office/drawing/2014/main" id="{C97E1B9E-898D-2648-8A46-D1A8A54B3987}"/>
                </a:ext>
              </a:extLst>
            </p:cNvPr>
            <p:cNvCxnSpPr>
              <a:stCxn id="100" idx="7"/>
              <a:endCxn id="565" idx="3"/>
            </p:cNvCxnSpPr>
            <p:nvPr/>
          </p:nvCxnSpPr>
          <p:spPr>
            <a:xfrm flipV="1">
              <a:off x="8818406" y="2824019"/>
              <a:ext cx="541518" cy="392193"/>
            </a:xfrm>
            <a:prstGeom prst="line">
              <a:avLst/>
            </a:prstGeom>
            <a:noFill/>
            <a:ln w="19050" cap="flat" cmpd="sng" algn="ctr">
              <a:solidFill>
                <a:sysClr val="windowText" lastClr="000000"/>
              </a:solidFill>
              <a:prstDash val="solid"/>
              <a:miter lim="800000"/>
            </a:ln>
            <a:effectLst/>
          </p:spPr>
        </p:cxnSp>
        <p:cxnSp>
          <p:nvCxnSpPr>
            <p:cNvPr id="518" name="Straight Connector 517">
              <a:extLst>
                <a:ext uri="{FF2B5EF4-FFF2-40B4-BE49-F238E27FC236}">
                  <a16:creationId xmlns:a16="http://schemas.microsoft.com/office/drawing/2014/main" id="{2BF3D18D-3956-C143-BF82-CAFC1A364ADC}"/>
                </a:ext>
              </a:extLst>
            </p:cNvPr>
            <p:cNvCxnSpPr>
              <a:stCxn id="565" idx="1"/>
              <a:endCxn id="111" idx="5"/>
            </p:cNvCxnSpPr>
            <p:nvPr/>
          </p:nvCxnSpPr>
          <p:spPr>
            <a:xfrm flipH="1" flipV="1">
              <a:off x="9178304" y="2165914"/>
              <a:ext cx="181620" cy="519694"/>
            </a:xfrm>
            <a:prstGeom prst="line">
              <a:avLst/>
            </a:prstGeom>
            <a:noFill/>
            <a:ln w="19050" cap="flat" cmpd="sng" algn="ctr">
              <a:solidFill>
                <a:sysClr val="windowText" lastClr="000000"/>
              </a:solidFill>
              <a:prstDash val="solid"/>
              <a:miter lim="800000"/>
            </a:ln>
            <a:effectLst/>
          </p:spPr>
        </p:cxnSp>
        <p:cxnSp>
          <p:nvCxnSpPr>
            <p:cNvPr id="519" name="Straight Connector 518">
              <a:extLst>
                <a:ext uri="{FF2B5EF4-FFF2-40B4-BE49-F238E27FC236}">
                  <a16:creationId xmlns:a16="http://schemas.microsoft.com/office/drawing/2014/main" id="{2A2CAE3E-FB9A-B946-8709-01D5AFA92AAF}"/>
                </a:ext>
              </a:extLst>
            </p:cNvPr>
            <p:cNvCxnSpPr>
              <a:stCxn id="565" idx="2"/>
              <a:endCxn id="110" idx="5"/>
            </p:cNvCxnSpPr>
            <p:nvPr/>
          </p:nvCxnSpPr>
          <p:spPr>
            <a:xfrm flipH="1" flipV="1">
              <a:off x="9014492" y="2587364"/>
              <a:ext cx="316685" cy="167450"/>
            </a:xfrm>
            <a:prstGeom prst="line">
              <a:avLst/>
            </a:prstGeom>
            <a:noFill/>
            <a:ln w="19050" cap="flat" cmpd="sng" algn="ctr">
              <a:solidFill>
                <a:sysClr val="windowText" lastClr="000000"/>
              </a:solidFill>
              <a:prstDash val="solid"/>
              <a:miter lim="800000"/>
            </a:ln>
            <a:effectLst/>
          </p:spPr>
        </p:cxnSp>
        <p:cxnSp>
          <p:nvCxnSpPr>
            <p:cNvPr id="520" name="Straight Connector 519">
              <a:extLst>
                <a:ext uri="{FF2B5EF4-FFF2-40B4-BE49-F238E27FC236}">
                  <a16:creationId xmlns:a16="http://schemas.microsoft.com/office/drawing/2014/main" id="{0CB1DDA0-25D2-D946-B46F-B2F0ABE880F2}"/>
                </a:ext>
              </a:extLst>
            </p:cNvPr>
            <p:cNvCxnSpPr>
              <a:stCxn id="99" idx="3"/>
              <a:endCxn id="566" idx="7"/>
            </p:cNvCxnSpPr>
            <p:nvPr/>
          </p:nvCxnSpPr>
          <p:spPr>
            <a:xfrm flipH="1">
              <a:off x="8731593" y="3359256"/>
              <a:ext cx="352363" cy="350422"/>
            </a:xfrm>
            <a:prstGeom prst="line">
              <a:avLst/>
            </a:prstGeom>
            <a:noFill/>
            <a:ln w="19050" cap="flat" cmpd="sng" algn="ctr">
              <a:solidFill>
                <a:sysClr val="windowText" lastClr="000000"/>
              </a:solidFill>
              <a:prstDash val="solid"/>
              <a:miter lim="800000"/>
            </a:ln>
            <a:effectLst/>
          </p:spPr>
        </p:cxnSp>
        <p:cxnSp>
          <p:nvCxnSpPr>
            <p:cNvPr id="521" name="Straight Connector 520">
              <a:extLst>
                <a:ext uri="{FF2B5EF4-FFF2-40B4-BE49-F238E27FC236}">
                  <a16:creationId xmlns:a16="http://schemas.microsoft.com/office/drawing/2014/main" id="{392959D7-FEA8-594B-B024-7442A93F8C72}"/>
                </a:ext>
              </a:extLst>
            </p:cNvPr>
            <p:cNvCxnSpPr>
              <a:stCxn id="100" idx="5"/>
              <a:endCxn id="106" idx="1"/>
            </p:cNvCxnSpPr>
            <p:nvPr/>
          </p:nvCxnSpPr>
          <p:spPr>
            <a:xfrm>
              <a:off x="8818406" y="3291991"/>
              <a:ext cx="288373" cy="497701"/>
            </a:xfrm>
            <a:prstGeom prst="line">
              <a:avLst/>
            </a:prstGeom>
            <a:noFill/>
            <a:ln w="19050" cap="flat" cmpd="sng" algn="ctr">
              <a:solidFill>
                <a:sysClr val="windowText" lastClr="000000"/>
              </a:solidFill>
              <a:prstDash val="solid"/>
              <a:miter lim="800000"/>
            </a:ln>
            <a:effectLst/>
          </p:spPr>
        </p:cxnSp>
        <p:cxnSp>
          <p:nvCxnSpPr>
            <p:cNvPr id="522" name="Straight Connector 521">
              <a:extLst>
                <a:ext uri="{FF2B5EF4-FFF2-40B4-BE49-F238E27FC236}">
                  <a16:creationId xmlns:a16="http://schemas.microsoft.com/office/drawing/2014/main" id="{E351F765-676B-9A4E-8C4E-69EEA661B6F8}"/>
                </a:ext>
              </a:extLst>
            </p:cNvPr>
            <p:cNvCxnSpPr>
              <a:stCxn id="98" idx="2"/>
              <a:endCxn id="566" idx="3"/>
            </p:cNvCxnSpPr>
            <p:nvPr/>
          </p:nvCxnSpPr>
          <p:spPr>
            <a:xfrm flipH="1">
              <a:off x="8525485" y="3500309"/>
              <a:ext cx="874465" cy="415084"/>
            </a:xfrm>
            <a:prstGeom prst="line">
              <a:avLst/>
            </a:prstGeom>
            <a:noFill/>
            <a:ln w="19050" cap="flat" cmpd="sng" algn="ctr">
              <a:solidFill>
                <a:sysClr val="windowText" lastClr="000000"/>
              </a:solidFill>
              <a:prstDash val="solid"/>
              <a:miter lim="800000"/>
            </a:ln>
            <a:effectLst/>
          </p:spPr>
        </p:cxnSp>
        <p:cxnSp>
          <p:nvCxnSpPr>
            <p:cNvPr id="523" name="Straight Connector 522">
              <a:extLst>
                <a:ext uri="{FF2B5EF4-FFF2-40B4-BE49-F238E27FC236}">
                  <a16:creationId xmlns:a16="http://schemas.microsoft.com/office/drawing/2014/main" id="{54E941C7-EDA6-E34A-9CAD-9750987CFA8E}"/>
                </a:ext>
              </a:extLst>
            </p:cNvPr>
            <p:cNvCxnSpPr>
              <a:stCxn id="98" idx="1"/>
              <a:endCxn id="99" idx="5"/>
            </p:cNvCxnSpPr>
            <p:nvPr/>
          </p:nvCxnSpPr>
          <p:spPr>
            <a:xfrm flipH="1" flipV="1">
              <a:off x="9173352" y="3359256"/>
              <a:ext cx="255345" cy="71847"/>
            </a:xfrm>
            <a:prstGeom prst="line">
              <a:avLst/>
            </a:prstGeom>
            <a:noFill/>
            <a:ln w="19050" cap="flat" cmpd="sng" algn="ctr">
              <a:solidFill>
                <a:sysClr val="windowText" lastClr="000000"/>
              </a:solidFill>
              <a:prstDash val="solid"/>
              <a:miter lim="800000"/>
            </a:ln>
            <a:effectLst/>
          </p:spPr>
        </p:cxnSp>
        <p:cxnSp>
          <p:nvCxnSpPr>
            <p:cNvPr id="524" name="Straight Connector 523">
              <a:extLst>
                <a:ext uri="{FF2B5EF4-FFF2-40B4-BE49-F238E27FC236}">
                  <a16:creationId xmlns:a16="http://schemas.microsoft.com/office/drawing/2014/main" id="{1DA74AC5-8FC3-5A43-A7C7-FF09A35FEC5D}"/>
                </a:ext>
              </a:extLst>
            </p:cNvPr>
            <p:cNvCxnSpPr>
              <a:stCxn id="99" idx="1"/>
              <a:endCxn id="107" idx="5"/>
            </p:cNvCxnSpPr>
            <p:nvPr/>
          </p:nvCxnSpPr>
          <p:spPr>
            <a:xfrm flipH="1" flipV="1">
              <a:off x="8830590" y="2933967"/>
              <a:ext cx="253366" cy="331616"/>
            </a:xfrm>
            <a:prstGeom prst="line">
              <a:avLst/>
            </a:prstGeom>
            <a:noFill/>
            <a:ln w="19050" cap="flat" cmpd="sng" algn="ctr">
              <a:solidFill>
                <a:sysClr val="windowText" lastClr="000000"/>
              </a:solidFill>
              <a:prstDash val="solid"/>
              <a:miter lim="800000"/>
            </a:ln>
            <a:effectLst/>
          </p:spPr>
        </p:cxnSp>
        <p:cxnSp>
          <p:nvCxnSpPr>
            <p:cNvPr id="525" name="Straight Connector 524">
              <a:extLst>
                <a:ext uri="{FF2B5EF4-FFF2-40B4-BE49-F238E27FC236}">
                  <a16:creationId xmlns:a16="http://schemas.microsoft.com/office/drawing/2014/main" id="{EAC81F3B-AE76-7C4F-BA1C-2943F66E7D53}"/>
                </a:ext>
              </a:extLst>
            </p:cNvPr>
            <p:cNvCxnSpPr>
              <a:stCxn id="99" idx="2"/>
              <a:endCxn id="100" idx="6"/>
            </p:cNvCxnSpPr>
            <p:nvPr/>
          </p:nvCxnSpPr>
          <p:spPr>
            <a:xfrm flipH="1" flipV="1">
              <a:off x="8833698" y="3254102"/>
              <a:ext cx="231744" cy="58318"/>
            </a:xfrm>
            <a:prstGeom prst="line">
              <a:avLst/>
            </a:prstGeom>
            <a:noFill/>
            <a:ln w="19050" cap="flat" cmpd="sng" algn="ctr">
              <a:solidFill>
                <a:sysClr val="windowText" lastClr="000000"/>
              </a:solidFill>
              <a:prstDash val="solid"/>
              <a:miter lim="800000"/>
            </a:ln>
            <a:effectLst/>
          </p:spPr>
        </p:cxnSp>
        <p:cxnSp>
          <p:nvCxnSpPr>
            <p:cNvPr id="526" name="Straight Connector 525">
              <a:extLst>
                <a:ext uri="{FF2B5EF4-FFF2-40B4-BE49-F238E27FC236}">
                  <a16:creationId xmlns:a16="http://schemas.microsoft.com/office/drawing/2014/main" id="{C35405DF-3A15-194C-8EC2-70D33DFD41E6}"/>
                </a:ext>
              </a:extLst>
            </p:cNvPr>
            <p:cNvCxnSpPr>
              <a:stCxn id="100" idx="2"/>
              <a:endCxn id="103" idx="5"/>
            </p:cNvCxnSpPr>
            <p:nvPr/>
          </p:nvCxnSpPr>
          <p:spPr>
            <a:xfrm flipH="1" flipV="1">
              <a:off x="8471627" y="3083970"/>
              <a:ext cx="257654" cy="170132"/>
            </a:xfrm>
            <a:prstGeom prst="line">
              <a:avLst/>
            </a:prstGeom>
            <a:noFill/>
            <a:ln w="19050" cap="flat" cmpd="sng" algn="ctr">
              <a:solidFill>
                <a:sysClr val="windowText" lastClr="000000"/>
              </a:solidFill>
              <a:prstDash val="solid"/>
              <a:miter lim="800000"/>
            </a:ln>
            <a:effectLst/>
          </p:spPr>
        </p:cxnSp>
        <p:cxnSp>
          <p:nvCxnSpPr>
            <p:cNvPr id="527" name="Straight Connector 526">
              <a:extLst>
                <a:ext uri="{FF2B5EF4-FFF2-40B4-BE49-F238E27FC236}">
                  <a16:creationId xmlns:a16="http://schemas.microsoft.com/office/drawing/2014/main" id="{FBEE5D20-301F-1349-B1A3-23EDF934F3BB}"/>
                </a:ext>
              </a:extLst>
            </p:cNvPr>
            <p:cNvCxnSpPr>
              <a:stCxn id="100" idx="0"/>
              <a:endCxn id="107" idx="4"/>
            </p:cNvCxnSpPr>
            <p:nvPr/>
          </p:nvCxnSpPr>
          <p:spPr>
            <a:xfrm flipV="1">
              <a:off x="8781490" y="2953368"/>
              <a:ext cx="4402" cy="247150"/>
            </a:xfrm>
            <a:prstGeom prst="line">
              <a:avLst/>
            </a:prstGeom>
            <a:noFill/>
            <a:ln w="19050" cap="flat" cmpd="sng" algn="ctr">
              <a:solidFill>
                <a:sysClr val="windowText" lastClr="000000"/>
              </a:solidFill>
              <a:prstDash val="solid"/>
              <a:miter lim="800000"/>
            </a:ln>
            <a:effectLst/>
          </p:spPr>
        </p:cxnSp>
        <p:cxnSp>
          <p:nvCxnSpPr>
            <p:cNvPr id="528" name="Straight Connector 527">
              <a:extLst>
                <a:ext uri="{FF2B5EF4-FFF2-40B4-BE49-F238E27FC236}">
                  <a16:creationId xmlns:a16="http://schemas.microsoft.com/office/drawing/2014/main" id="{BB831D2B-EDBE-5D42-94EB-F6F2487BF41C}"/>
                </a:ext>
              </a:extLst>
            </p:cNvPr>
            <p:cNvCxnSpPr>
              <a:stCxn id="103" idx="6"/>
              <a:endCxn id="107" idx="2"/>
            </p:cNvCxnSpPr>
            <p:nvPr/>
          </p:nvCxnSpPr>
          <p:spPr>
            <a:xfrm flipV="1">
              <a:off x="8501938" y="2887131"/>
              <a:ext cx="220742" cy="122956"/>
            </a:xfrm>
            <a:prstGeom prst="line">
              <a:avLst/>
            </a:prstGeom>
            <a:noFill/>
            <a:ln w="19050" cap="flat" cmpd="sng" algn="ctr">
              <a:solidFill>
                <a:sysClr val="windowText" lastClr="000000"/>
              </a:solidFill>
              <a:prstDash val="solid"/>
              <a:miter lim="800000"/>
            </a:ln>
            <a:effectLst/>
          </p:spPr>
        </p:cxnSp>
        <p:cxnSp>
          <p:nvCxnSpPr>
            <p:cNvPr id="529" name="Straight Connector 528">
              <a:extLst>
                <a:ext uri="{FF2B5EF4-FFF2-40B4-BE49-F238E27FC236}">
                  <a16:creationId xmlns:a16="http://schemas.microsoft.com/office/drawing/2014/main" id="{E6679380-53C3-A240-A2E1-7A38A2002AD2}"/>
                </a:ext>
              </a:extLst>
            </p:cNvPr>
            <p:cNvCxnSpPr>
              <a:stCxn id="103" idx="7"/>
              <a:endCxn id="110" idx="3"/>
            </p:cNvCxnSpPr>
            <p:nvPr/>
          </p:nvCxnSpPr>
          <p:spPr>
            <a:xfrm flipV="1">
              <a:off x="8471627" y="2587364"/>
              <a:ext cx="419622" cy="348839"/>
            </a:xfrm>
            <a:prstGeom prst="line">
              <a:avLst/>
            </a:prstGeom>
            <a:noFill/>
            <a:ln w="19050" cap="flat" cmpd="sng" algn="ctr">
              <a:solidFill>
                <a:sysClr val="windowText" lastClr="000000"/>
              </a:solidFill>
              <a:prstDash val="solid"/>
              <a:miter lim="800000"/>
            </a:ln>
            <a:effectLst/>
          </p:spPr>
        </p:cxnSp>
        <p:cxnSp>
          <p:nvCxnSpPr>
            <p:cNvPr id="530" name="Straight Connector 529">
              <a:extLst>
                <a:ext uri="{FF2B5EF4-FFF2-40B4-BE49-F238E27FC236}">
                  <a16:creationId xmlns:a16="http://schemas.microsoft.com/office/drawing/2014/main" id="{0E1129CC-9F69-1E49-9B2B-423D9E17294B}"/>
                </a:ext>
              </a:extLst>
            </p:cNvPr>
            <p:cNvCxnSpPr>
              <a:stCxn id="566" idx="0"/>
              <a:endCxn id="100" idx="4"/>
            </p:cNvCxnSpPr>
            <p:nvPr/>
          </p:nvCxnSpPr>
          <p:spPr>
            <a:xfrm flipV="1">
              <a:off x="8628539" y="3307685"/>
              <a:ext cx="152951" cy="359388"/>
            </a:xfrm>
            <a:prstGeom prst="line">
              <a:avLst/>
            </a:prstGeom>
            <a:noFill/>
            <a:ln w="19050" cap="flat" cmpd="sng" algn="ctr">
              <a:solidFill>
                <a:sysClr val="windowText" lastClr="000000"/>
              </a:solidFill>
              <a:prstDash val="solid"/>
              <a:miter lim="800000"/>
            </a:ln>
            <a:effectLst/>
          </p:spPr>
        </p:cxnSp>
        <p:cxnSp>
          <p:nvCxnSpPr>
            <p:cNvPr id="531" name="Straight Connector 530">
              <a:extLst>
                <a:ext uri="{FF2B5EF4-FFF2-40B4-BE49-F238E27FC236}">
                  <a16:creationId xmlns:a16="http://schemas.microsoft.com/office/drawing/2014/main" id="{1D605A72-BC44-DD49-81B3-D2AB2343573A}"/>
                </a:ext>
              </a:extLst>
            </p:cNvPr>
            <p:cNvCxnSpPr>
              <a:stCxn id="566" idx="0"/>
              <a:endCxn id="103" idx="5"/>
            </p:cNvCxnSpPr>
            <p:nvPr/>
          </p:nvCxnSpPr>
          <p:spPr>
            <a:xfrm flipH="1" flipV="1">
              <a:off x="8471627" y="3083970"/>
              <a:ext cx="156912" cy="583103"/>
            </a:xfrm>
            <a:prstGeom prst="line">
              <a:avLst/>
            </a:prstGeom>
            <a:noFill/>
            <a:ln w="19050" cap="flat" cmpd="sng" algn="ctr">
              <a:solidFill>
                <a:sysClr val="windowText" lastClr="000000"/>
              </a:solidFill>
              <a:prstDash val="solid"/>
              <a:miter lim="800000"/>
            </a:ln>
            <a:effectLst/>
          </p:spPr>
        </p:cxnSp>
        <p:cxnSp>
          <p:nvCxnSpPr>
            <p:cNvPr id="532" name="Straight Connector 531">
              <a:extLst>
                <a:ext uri="{FF2B5EF4-FFF2-40B4-BE49-F238E27FC236}">
                  <a16:creationId xmlns:a16="http://schemas.microsoft.com/office/drawing/2014/main" id="{798CE072-E35C-854B-B60C-2C0CD8F82BD5}"/>
                </a:ext>
              </a:extLst>
            </p:cNvPr>
            <p:cNvCxnSpPr>
              <a:stCxn id="566" idx="1"/>
              <a:endCxn id="104" idx="5"/>
            </p:cNvCxnSpPr>
            <p:nvPr/>
          </p:nvCxnSpPr>
          <p:spPr>
            <a:xfrm flipH="1" flipV="1">
              <a:off x="8478616" y="3480857"/>
              <a:ext cx="46869" cy="228821"/>
            </a:xfrm>
            <a:prstGeom prst="line">
              <a:avLst/>
            </a:prstGeom>
            <a:noFill/>
            <a:ln w="19050" cap="flat" cmpd="sng" algn="ctr">
              <a:solidFill>
                <a:sysClr val="windowText" lastClr="000000"/>
              </a:solidFill>
              <a:prstDash val="solid"/>
              <a:miter lim="800000"/>
            </a:ln>
            <a:effectLst/>
          </p:spPr>
        </p:cxnSp>
        <p:cxnSp>
          <p:nvCxnSpPr>
            <p:cNvPr id="533" name="Straight Connector 532">
              <a:extLst>
                <a:ext uri="{FF2B5EF4-FFF2-40B4-BE49-F238E27FC236}">
                  <a16:creationId xmlns:a16="http://schemas.microsoft.com/office/drawing/2014/main" id="{51FD39B6-96AA-C845-9781-A903CA1B1427}"/>
                </a:ext>
              </a:extLst>
            </p:cNvPr>
            <p:cNvCxnSpPr>
              <a:stCxn id="97" idx="0"/>
              <a:endCxn id="104" idx="4"/>
            </p:cNvCxnSpPr>
            <p:nvPr/>
          </p:nvCxnSpPr>
          <p:spPr>
            <a:xfrm flipV="1">
              <a:off x="8377382" y="3506300"/>
              <a:ext cx="39613" cy="552503"/>
            </a:xfrm>
            <a:prstGeom prst="line">
              <a:avLst/>
            </a:prstGeom>
            <a:noFill/>
            <a:ln w="19050" cap="flat" cmpd="sng" algn="ctr">
              <a:solidFill>
                <a:sysClr val="windowText" lastClr="000000"/>
              </a:solidFill>
              <a:prstDash val="solid"/>
              <a:miter lim="800000"/>
            </a:ln>
            <a:effectLst/>
          </p:spPr>
        </p:cxnSp>
        <p:cxnSp>
          <p:nvCxnSpPr>
            <p:cNvPr id="534" name="Straight Connector 533">
              <a:extLst>
                <a:ext uri="{FF2B5EF4-FFF2-40B4-BE49-F238E27FC236}">
                  <a16:creationId xmlns:a16="http://schemas.microsoft.com/office/drawing/2014/main" id="{B7A9A9E8-6663-8447-AF6E-85236F138B84}"/>
                </a:ext>
              </a:extLst>
            </p:cNvPr>
            <p:cNvCxnSpPr>
              <a:stCxn id="97" idx="7"/>
              <a:endCxn id="566" idx="3"/>
            </p:cNvCxnSpPr>
            <p:nvPr/>
          </p:nvCxnSpPr>
          <p:spPr>
            <a:xfrm flipV="1">
              <a:off x="8439003" y="3915393"/>
              <a:ext cx="86482" cy="168853"/>
            </a:xfrm>
            <a:prstGeom prst="line">
              <a:avLst/>
            </a:prstGeom>
            <a:noFill/>
            <a:ln w="19050" cap="flat" cmpd="sng" algn="ctr">
              <a:solidFill>
                <a:sysClr val="windowText" lastClr="000000"/>
              </a:solidFill>
              <a:prstDash val="solid"/>
              <a:miter lim="800000"/>
            </a:ln>
            <a:effectLst/>
          </p:spPr>
        </p:cxnSp>
        <p:cxnSp>
          <p:nvCxnSpPr>
            <p:cNvPr id="535" name="Straight Connector 534">
              <a:extLst>
                <a:ext uri="{FF2B5EF4-FFF2-40B4-BE49-F238E27FC236}">
                  <a16:creationId xmlns:a16="http://schemas.microsoft.com/office/drawing/2014/main" id="{88B4828D-34F1-944D-9B8D-FB7211605307}"/>
                </a:ext>
              </a:extLst>
            </p:cNvPr>
            <p:cNvCxnSpPr>
              <a:stCxn id="567" idx="0"/>
              <a:endCxn id="90" idx="4"/>
            </p:cNvCxnSpPr>
            <p:nvPr/>
          </p:nvCxnSpPr>
          <p:spPr>
            <a:xfrm flipH="1" flipV="1">
              <a:off x="8102842" y="4024020"/>
              <a:ext cx="143872" cy="525540"/>
            </a:xfrm>
            <a:prstGeom prst="line">
              <a:avLst/>
            </a:prstGeom>
            <a:noFill/>
            <a:ln w="19050" cap="flat" cmpd="sng" algn="ctr">
              <a:solidFill>
                <a:sysClr val="windowText" lastClr="000000"/>
              </a:solidFill>
              <a:prstDash val="solid"/>
              <a:miter lim="800000"/>
            </a:ln>
            <a:effectLst/>
          </p:spPr>
        </p:cxnSp>
        <p:cxnSp>
          <p:nvCxnSpPr>
            <p:cNvPr id="536" name="Straight Connector 535">
              <a:extLst>
                <a:ext uri="{FF2B5EF4-FFF2-40B4-BE49-F238E27FC236}">
                  <a16:creationId xmlns:a16="http://schemas.microsoft.com/office/drawing/2014/main" id="{06EB7A7A-05C8-5B47-BFB5-AA5D85CF2DCD}"/>
                </a:ext>
              </a:extLst>
            </p:cNvPr>
            <p:cNvCxnSpPr>
              <a:stCxn id="106" idx="2"/>
              <a:endCxn id="566" idx="6"/>
            </p:cNvCxnSpPr>
            <p:nvPr/>
          </p:nvCxnSpPr>
          <p:spPr>
            <a:xfrm flipH="1" flipV="1">
              <a:off x="8774279" y="3812536"/>
              <a:ext cx="296662" cy="64647"/>
            </a:xfrm>
            <a:prstGeom prst="line">
              <a:avLst/>
            </a:prstGeom>
            <a:noFill/>
            <a:ln w="19050" cap="flat" cmpd="sng" algn="ctr">
              <a:solidFill>
                <a:sysClr val="windowText" lastClr="000000"/>
              </a:solidFill>
              <a:prstDash val="solid"/>
              <a:miter lim="800000"/>
            </a:ln>
            <a:effectLst/>
          </p:spPr>
        </p:cxnSp>
        <p:cxnSp>
          <p:nvCxnSpPr>
            <p:cNvPr id="537" name="Straight Connector 536">
              <a:extLst>
                <a:ext uri="{FF2B5EF4-FFF2-40B4-BE49-F238E27FC236}">
                  <a16:creationId xmlns:a16="http://schemas.microsoft.com/office/drawing/2014/main" id="{81814C90-C973-BA4B-A858-7884C5E969BD}"/>
                </a:ext>
              </a:extLst>
            </p:cNvPr>
            <p:cNvCxnSpPr>
              <a:stCxn id="546" idx="1"/>
              <a:endCxn id="26" idx="5"/>
            </p:cNvCxnSpPr>
            <p:nvPr/>
          </p:nvCxnSpPr>
          <p:spPr>
            <a:xfrm flipH="1" flipV="1">
              <a:off x="5785473" y="1647557"/>
              <a:ext cx="144684" cy="229907"/>
            </a:xfrm>
            <a:prstGeom prst="line">
              <a:avLst/>
            </a:prstGeom>
            <a:noFill/>
            <a:ln w="19050" cap="flat" cmpd="sng" algn="ctr">
              <a:solidFill>
                <a:sysClr val="windowText" lastClr="000000"/>
              </a:solidFill>
              <a:prstDash val="solid"/>
              <a:miter lim="800000"/>
            </a:ln>
            <a:effectLst/>
          </p:spPr>
        </p:cxnSp>
        <p:cxnSp>
          <p:nvCxnSpPr>
            <p:cNvPr id="538" name="Straight Connector 537">
              <a:extLst>
                <a:ext uri="{FF2B5EF4-FFF2-40B4-BE49-F238E27FC236}">
                  <a16:creationId xmlns:a16="http://schemas.microsoft.com/office/drawing/2014/main" id="{572943EA-B654-3B44-B5B5-E739E6700275}"/>
                </a:ext>
              </a:extLst>
            </p:cNvPr>
            <p:cNvCxnSpPr>
              <a:stCxn id="556" idx="2"/>
              <a:endCxn id="26" idx="6"/>
            </p:cNvCxnSpPr>
            <p:nvPr/>
          </p:nvCxnSpPr>
          <p:spPr>
            <a:xfrm flipH="1">
              <a:off x="5809403" y="1502573"/>
              <a:ext cx="397722" cy="84930"/>
            </a:xfrm>
            <a:prstGeom prst="line">
              <a:avLst/>
            </a:prstGeom>
            <a:noFill/>
            <a:ln w="19050" cap="flat" cmpd="sng" algn="ctr">
              <a:solidFill>
                <a:sysClr val="windowText" lastClr="000000"/>
              </a:solidFill>
              <a:prstDash val="solid"/>
              <a:miter lim="800000"/>
            </a:ln>
            <a:effectLst/>
          </p:spPr>
        </p:cxnSp>
        <p:cxnSp>
          <p:nvCxnSpPr>
            <p:cNvPr id="539" name="Straight Connector 538">
              <a:extLst>
                <a:ext uri="{FF2B5EF4-FFF2-40B4-BE49-F238E27FC236}">
                  <a16:creationId xmlns:a16="http://schemas.microsoft.com/office/drawing/2014/main" id="{7DF84B71-8032-644A-A667-04929B001331}"/>
                </a:ext>
              </a:extLst>
            </p:cNvPr>
            <p:cNvCxnSpPr>
              <a:stCxn id="32" idx="1"/>
              <a:endCxn id="29" idx="5"/>
            </p:cNvCxnSpPr>
            <p:nvPr/>
          </p:nvCxnSpPr>
          <p:spPr>
            <a:xfrm flipH="1" flipV="1">
              <a:off x="6504760" y="1119363"/>
              <a:ext cx="269924" cy="415943"/>
            </a:xfrm>
            <a:prstGeom prst="line">
              <a:avLst/>
            </a:prstGeom>
            <a:noFill/>
            <a:ln w="19050" cap="flat" cmpd="sng" algn="ctr">
              <a:solidFill>
                <a:sysClr val="windowText" lastClr="000000"/>
              </a:solidFill>
              <a:prstDash val="solid"/>
              <a:miter lim="800000"/>
            </a:ln>
            <a:effectLst/>
          </p:spPr>
        </p:cxnSp>
        <p:cxnSp>
          <p:nvCxnSpPr>
            <p:cNvPr id="540" name="Straight Connector 539">
              <a:extLst>
                <a:ext uri="{FF2B5EF4-FFF2-40B4-BE49-F238E27FC236}">
                  <a16:creationId xmlns:a16="http://schemas.microsoft.com/office/drawing/2014/main" id="{460363DD-C3C0-1546-8F87-6062190F7BC1}"/>
                </a:ext>
              </a:extLst>
            </p:cNvPr>
            <p:cNvCxnSpPr>
              <a:stCxn id="111" idx="5"/>
              <a:endCxn id="108" idx="1"/>
            </p:cNvCxnSpPr>
            <p:nvPr/>
          </p:nvCxnSpPr>
          <p:spPr>
            <a:xfrm>
              <a:off x="9178304" y="2165914"/>
              <a:ext cx="160936" cy="120348"/>
            </a:xfrm>
            <a:prstGeom prst="line">
              <a:avLst/>
            </a:prstGeom>
            <a:noFill/>
            <a:ln w="19050" cap="flat" cmpd="sng" algn="ctr">
              <a:solidFill>
                <a:sysClr val="windowText" lastClr="000000"/>
              </a:solidFill>
              <a:prstDash val="solid"/>
              <a:miter lim="800000"/>
            </a:ln>
            <a:effectLst/>
          </p:spPr>
        </p:cxnSp>
        <p:cxnSp>
          <p:nvCxnSpPr>
            <p:cNvPr id="541" name="Straight Connector 540">
              <a:extLst>
                <a:ext uri="{FF2B5EF4-FFF2-40B4-BE49-F238E27FC236}">
                  <a16:creationId xmlns:a16="http://schemas.microsoft.com/office/drawing/2014/main" id="{4EDAD2E4-B6E0-5B47-9083-EF5DD9FBB7BB}"/>
                </a:ext>
              </a:extLst>
            </p:cNvPr>
            <p:cNvCxnSpPr>
              <a:stCxn id="107" idx="7"/>
              <a:endCxn id="108" idx="3"/>
            </p:cNvCxnSpPr>
            <p:nvPr/>
          </p:nvCxnSpPr>
          <p:spPr>
            <a:xfrm flipV="1">
              <a:off x="8830590" y="2379935"/>
              <a:ext cx="508650" cy="460359"/>
            </a:xfrm>
            <a:prstGeom prst="line">
              <a:avLst/>
            </a:prstGeom>
            <a:noFill/>
            <a:ln w="19050" cap="flat" cmpd="sng" algn="ctr">
              <a:solidFill>
                <a:sysClr val="windowText" lastClr="000000"/>
              </a:solidFill>
              <a:prstDash val="solid"/>
              <a:miter lim="800000"/>
            </a:ln>
            <a:effectLst/>
          </p:spPr>
        </p:cxnSp>
        <p:cxnSp>
          <p:nvCxnSpPr>
            <p:cNvPr id="542" name="Straight Connector 541">
              <a:extLst>
                <a:ext uri="{FF2B5EF4-FFF2-40B4-BE49-F238E27FC236}">
                  <a16:creationId xmlns:a16="http://schemas.microsoft.com/office/drawing/2014/main" id="{DE0F08BD-87C0-5E40-AE6B-76FEF8312A8B}"/>
                </a:ext>
              </a:extLst>
            </p:cNvPr>
            <p:cNvCxnSpPr>
              <a:stCxn id="20" idx="1"/>
              <a:endCxn id="546" idx="0"/>
            </p:cNvCxnSpPr>
            <p:nvPr/>
          </p:nvCxnSpPr>
          <p:spPr>
            <a:xfrm flipH="1" flipV="1">
              <a:off x="6035675" y="1835152"/>
              <a:ext cx="167639" cy="657051"/>
            </a:xfrm>
            <a:prstGeom prst="line">
              <a:avLst/>
            </a:prstGeom>
            <a:noFill/>
            <a:ln w="19050" cap="flat" cmpd="sng" algn="ctr">
              <a:solidFill>
                <a:sysClr val="windowText" lastClr="000000"/>
              </a:solidFill>
              <a:prstDash val="solid"/>
              <a:miter lim="800000"/>
            </a:ln>
            <a:effectLst/>
          </p:spPr>
        </p:cxnSp>
        <p:cxnSp>
          <p:nvCxnSpPr>
            <p:cNvPr id="543" name="Straight Connector 542">
              <a:extLst>
                <a:ext uri="{FF2B5EF4-FFF2-40B4-BE49-F238E27FC236}">
                  <a16:creationId xmlns:a16="http://schemas.microsoft.com/office/drawing/2014/main" id="{6A5D2B8F-17AA-954C-825A-CD4B24E4CF6F}"/>
                </a:ext>
              </a:extLst>
            </p:cNvPr>
            <p:cNvCxnSpPr>
              <a:stCxn id="67" idx="5"/>
              <a:endCxn id="69" idx="1"/>
            </p:cNvCxnSpPr>
            <p:nvPr/>
          </p:nvCxnSpPr>
          <p:spPr>
            <a:xfrm>
              <a:off x="4012829" y="3280553"/>
              <a:ext cx="169773" cy="80065"/>
            </a:xfrm>
            <a:prstGeom prst="line">
              <a:avLst/>
            </a:prstGeom>
            <a:noFill/>
            <a:ln w="19050" cap="flat" cmpd="sng" algn="ctr">
              <a:solidFill>
                <a:sysClr val="windowText" lastClr="000000"/>
              </a:solidFill>
              <a:prstDash val="solid"/>
              <a:miter lim="800000"/>
            </a:ln>
            <a:effectLst/>
          </p:spPr>
        </p:cxnSp>
        <p:cxnSp>
          <p:nvCxnSpPr>
            <p:cNvPr id="544" name="Straight Connector 543">
              <a:extLst>
                <a:ext uri="{FF2B5EF4-FFF2-40B4-BE49-F238E27FC236}">
                  <a16:creationId xmlns:a16="http://schemas.microsoft.com/office/drawing/2014/main" id="{F6B2859D-594D-5749-B85B-AFB88171DA10}"/>
                </a:ext>
              </a:extLst>
            </p:cNvPr>
            <p:cNvCxnSpPr>
              <a:stCxn id="545" idx="7"/>
              <a:endCxn id="69" idx="0"/>
            </p:cNvCxnSpPr>
            <p:nvPr/>
          </p:nvCxnSpPr>
          <p:spPr>
            <a:xfrm flipH="1">
              <a:off x="4231773" y="2939958"/>
              <a:ext cx="256647" cy="400857"/>
            </a:xfrm>
            <a:prstGeom prst="line">
              <a:avLst/>
            </a:prstGeom>
            <a:noFill/>
            <a:ln w="19050" cap="flat" cmpd="sng" algn="ctr">
              <a:solidFill>
                <a:sysClr val="windowText" lastClr="000000"/>
              </a:solidFill>
              <a:prstDash val="solid"/>
              <a:miter lim="800000"/>
            </a:ln>
            <a:effectLst/>
          </p:spPr>
        </p:cxnSp>
        <p:sp>
          <p:nvSpPr>
            <p:cNvPr id="545" name="Oval 544">
              <a:extLst>
                <a:ext uri="{FF2B5EF4-FFF2-40B4-BE49-F238E27FC236}">
                  <a16:creationId xmlns:a16="http://schemas.microsoft.com/office/drawing/2014/main" id="{62BDD7AC-8BB1-0545-9E24-00E6521F32DF}"/>
                </a:ext>
              </a:extLst>
            </p:cNvPr>
            <p:cNvSpPr/>
            <p:nvPr/>
          </p:nvSpPr>
          <p:spPr>
            <a:xfrm>
              <a:off x="4297364" y="2906713"/>
              <a:ext cx="223836" cy="227012"/>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6" name="Oval 545">
              <a:extLst>
                <a:ext uri="{FF2B5EF4-FFF2-40B4-BE49-F238E27FC236}">
                  <a16:creationId xmlns:a16="http://schemas.microsoft.com/office/drawing/2014/main" id="{A1D7BB60-E346-9348-921B-DE78B4109A2D}"/>
                </a:ext>
              </a:extLst>
            </p:cNvPr>
            <p:cNvSpPr/>
            <p:nvPr/>
          </p:nvSpPr>
          <p:spPr>
            <a:xfrm>
              <a:off x="5886450" y="1835152"/>
              <a:ext cx="298449" cy="28892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7" name="Oval 546">
              <a:extLst>
                <a:ext uri="{FF2B5EF4-FFF2-40B4-BE49-F238E27FC236}">
                  <a16:creationId xmlns:a16="http://schemas.microsoft.com/office/drawing/2014/main" id="{2CBDB663-FE28-E84B-A933-3C4B5C85F36A}"/>
                </a:ext>
              </a:extLst>
            </p:cNvPr>
            <p:cNvSpPr/>
            <p:nvPr/>
          </p:nvSpPr>
          <p:spPr>
            <a:xfrm>
              <a:off x="5241925" y="3162301"/>
              <a:ext cx="269875" cy="266699"/>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8" name="Oval 547">
              <a:extLst>
                <a:ext uri="{FF2B5EF4-FFF2-40B4-BE49-F238E27FC236}">
                  <a16:creationId xmlns:a16="http://schemas.microsoft.com/office/drawing/2014/main" id="{54C1FD78-4B37-1741-8135-6B205F3D49FA}"/>
                </a:ext>
              </a:extLst>
            </p:cNvPr>
            <p:cNvSpPr/>
            <p:nvPr/>
          </p:nvSpPr>
          <p:spPr>
            <a:xfrm>
              <a:off x="6032500" y="2844801"/>
              <a:ext cx="269875" cy="266699"/>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9" name="Oval 548">
              <a:extLst>
                <a:ext uri="{FF2B5EF4-FFF2-40B4-BE49-F238E27FC236}">
                  <a16:creationId xmlns:a16="http://schemas.microsoft.com/office/drawing/2014/main" id="{B526A3C5-5385-E247-9FEB-DFB1B36E37B4}"/>
                </a:ext>
              </a:extLst>
            </p:cNvPr>
            <p:cNvSpPr/>
            <p:nvPr/>
          </p:nvSpPr>
          <p:spPr>
            <a:xfrm>
              <a:off x="6607175" y="3429001"/>
              <a:ext cx="295275" cy="279400"/>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0" name="Oval 549">
              <a:extLst>
                <a:ext uri="{FF2B5EF4-FFF2-40B4-BE49-F238E27FC236}">
                  <a16:creationId xmlns:a16="http://schemas.microsoft.com/office/drawing/2014/main" id="{9F9193CB-B0EF-FE46-91ED-D6B8C835C588}"/>
                </a:ext>
              </a:extLst>
            </p:cNvPr>
            <p:cNvSpPr/>
            <p:nvPr/>
          </p:nvSpPr>
          <p:spPr>
            <a:xfrm>
              <a:off x="5692775" y="3314700"/>
              <a:ext cx="339725" cy="32067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1" name="Oval 550">
              <a:extLst>
                <a:ext uri="{FF2B5EF4-FFF2-40B4-BE49-F238E27FC236}">
                  <a16:creationId xmlns:a16="http://schemas.microsoft.com/office/drawing/2014/main" id="{700A7C86-B70F-434A-AB66-98DA56E8C734}"/>
                </a:ext>
              </a:extLst>
            </p:cNvPr>
            <p:cNvSpPr/>
            <p:nvPr/>
          </p:nvSpPr>
          <p:spPr>
            <a:xfrm>
              <a:off x="7488438" y="1657603"/>
              <a:ext cx="298449" cy="288923"/>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2" name="Oval 551">
              <a:extLst>
                <a:ext uri="{FF2B5EF4-FFF2-40B4-BE49-F238E27FC236}">
                  <a16:creationId xmlns:a16="http://schemas.microsoft.com/office/drawing/2014/main" id="{462505B0-E9F5-D64F-A63A-BF8A79B8EBCE}"/>
                </a:ext>
              </a:extLst>
            </p:cNvPr>
            <p:cNvSpPr/>
            <p:nvPr/>
          </p:nvSpPr>
          <p:spPr>
            <a:xfrm>
              <a:off x="8862378" y="1575162"/>
              <a:ext cx="180022" cy="183788"/>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3" name="Oval 552">
              <a:extLst>
                <a:ext uri="{FF2B5EF4-FFF2-40B4-BE49-F238E27FC236}">
                  <a16:creationId xmlns:a16="http://schemas.microsoft.com/office/drawing/2014/main" id="{2DBD66B5-47BB-404D-9891-DD58B5AB3AFE}"/>
                </a:ext>
              </a:extLst>
            </p:cNvPr>
            <p:cNvSpPr/>
            <p:nvPr/>
          </p:nvSpPr>
          <p:spPr>
            <a:xfrm>
              <a:off x="8265478" y="2333987"/>
              <a:ext cx="188596" cy="18804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54" name="Straight Connector 553">
              <a:extLst>
                <a:ext uri="{FF2B5EF4-FFF2-40B4-BE49-F238E27FC236}">
                  <a16:creationId xmlns:a16="http://schemas.microsoft.com/office/drawing/2014/main" id="{25477CFB-B69D-684C-84DD-372B10F9D724}"/>
                </a:ext>
              </a:extLst>
            </p:cNvPr>
            <p:cNvCxnSpPr>
              <a:stCxn id="111" idx="7"/>
              <a:endCxn id="109" idx="3"/>
            </p:cNvCxnSpPr>
            <p:nvPr/>
          </p:nvCxnSpPr>
          <p:spPr>
            <a:xfrm flipV="1">
              <a:off x="9178304" y="1886280"/>
              <a:ext cx="58680" cy="185961"/>
            </a:xfrm>
            <a:prstGeom prst="line">
              <a:avLst/>
            </a:prstGeom>
            <a:noFill/>
            <a:ln w="19050" cap="flat" cmpd="sng" algn="ctr">
              <a:solidFill>
                <a:sysClr val="windowText" lastClr="000000"/>
              </a:solidFill>
              <a:prstDash val="solid"/>
              <a:miter lim="800000"/>
            </a:ln>
            <a:effectLst/>
          </p:spPr>
        </p:cxnSp>
        <p:sp>
          <p:nvSpPr>
            <p:cNvPr id="555" name="Oval 554">
              <a:extLst>
                <a:ext uri="{FF2B5EF4-FFF2-40B4-BE49-F238E27FC236}">
                  <a16:creationId xmlns:a16="http://schemas.microsoft.com/office/drawing/2014/main" id="{201A3E59-0570-064B-96EF-07E32ED12617}"/>
                </a:ext>
              </a:extLst>
            </p:cNvPr>
            <p:cNvSpPr/>
            <p:nvPr/>
          </p:nvSpPr>
          <p:spPr>
            <a:xfrm>
              <a:off x="8292664" y="1782611"/>
              <a:ext cx="108385" cy="106514"/>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6" name="Oval 555">
              <a:extLst>
                <a:ext uri="{FF2B5EF4-FFF2-40B4-BE49-F238E27FC236}">
                  <a16:creationId xmlns:a16="http://schemas.microsoft.com/office/drawing/2014/main" id="{28F10378-2542-6342-BAD0-6EBC5E515D86}"/>
                </a:ext>
              </a:extLst>
            </p:cNvPr>
            <p:cNvSpPr/>
            <p:nvPr/>
          </p:nvSpPr>
          <p:spPr>
            <a:xfrm>
              <a:off x="6207125" y="1428757"/>
              <a:ext cx="141180" cy="147632"/>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7" name="Oval 556">
              <a:extLst>
                <a:ext uri="{FF2B5EF4-FFF2-40B4-BE49-F238E27FC236}">
                  <a16:creationId xmlns:a16="http://schemas.microsoft.com/office/drawing/2014/main" id="{2D27F5AA-3F2E-8146-A7D7-BF862032CEAF}"/>
                </a:ext>
              </a:extLst>
            </p:cNvPr>
            <p:cNvSpPr/>
            <p:nvPr/>
          </p:nvSpPr>
          <p:spPr>
            <a:xfrm>
              <a:off x="7404526" y="496310"/>
              <a:ext cx="310723" cy="310140"/>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8" name="Oval 557">
              <a:extLst>
                <a:ext uri="{FF2B5EF4-FFF2-40B4-BE49-F238E27FC236}">
                  <a16:creationId xmlns:a16="http://schemas.microsoft.com/office/drawing/2014/main" id="{88C78319-AA77-6F40-A1B5-86B3D4570D87}"/>
                </a:ext>
              </a:extLst>
            </p:cNvPr>
            <p:cNvSpPr/>
            <p:nvPr/>
          </p:nvSpPr>
          <p:spPr>
            <a:xfrm>
              <a:off x="6763596" y="1073256"/>
              <a:ext cx="151553" cy="154575"/>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9" name="Oval 558">
              <a:extLst>
                <a:ext uri="{FF2B5EF4-FFF2-40B4-BE49-F238E27FC236}">
                  <a16:creationId xmlns:a16="http://schemas.microsoft.com/office/drawing/2014/main" id="{63531C96-DC78-8847-A874-C275C8F613BA}"/>
                </a:ext>
              </a:extLst>
            </p:cNvPr>
            <p:cNvSpPr/>
            <p:nvPr/>
          </p:nvSpPr>
          <p:spPr>
            <a:xfrm>
              <a:off x="7721866" y="1089271"/>
              <a:ext cx="204550" cy="200696"/>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0" name="Oval 559">
              <a:extLst>
                <a:ext uri="{FF2B5EF4-FFF2-40B4-BE49-F238E27FC236}">
                  <a16:creationId xmlns:a16="http://schemas.microsoft.com/office/drawing/2014/main" id="{80F71321-BAA5-FC46-98C6-E01ECD21092A}"/>
                </a:ext>
              </a:extLst>
            </p:cNvPr>
            <p:cNvSpPr/>
            <p:nvPr/>
          </p:nvSpPr>
          <p:spPr>
            <a:xfrm>
              <a:off x="8111509" y="921989"/>
              <a:ext cx="256736" cy="253197"/>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1" name="Oval 560">
              <a:extLst>
                <a:ext uri="{FF2B5EF4-FFF2-40B4-BE49-F238E27FC236}">
                  <a16:creationId xmlns:a16="http://schemas.microsoft.com/office/drawing/2014/main" id="{B47A24A1-C3DC-D24C-8D2E-F9D34F99B887}"/>
                </a:ext>
              </a:extLst>
            </p:cNvPr>
            <p:cNvSpPr/>
            <p:nvPr/>
          </p:nvSpPr>
          <p:spPr>
            <a:xfrm>
              <a:off x="5425891" y="707045"/>
              <a:ext cx="220106" cy="21073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2" name="Oval 561">
              <a:extLst>
                <a:ext uri="{FF2B5EF4-FFF2-40B4-BE49-F238E27FC236}">
                  <a16:creationId xmlns:a16="http://schemas.microsoft.com/office/drawing/2014/main" id="{A7AA3D4E-9CDD-594B-9064-6EB384314816}"/>
                </a:ext>
              </a:extLst>
            </p:cNvPr>
            <p:cNvSpPr/>
            <p:nvPr/>
          </p:nvSpPr>
          <p:spPr>
            <a:xfrm>
              <a:off x="6776244" y="670736"/>
              <a:ext cx="151553" cy="1545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3" name="Oval 562">
              <a:extLst>
                <a:ext uri="{FF2B5EF4-FFF2-40B4-BE49-F238E27FC236}">
                  <a16:creationId xmlns:a16="http://schemas.microsoft.com/office/drawing/2014/main" id="{31B748F2-5BC2-674E-B20C-9724DCF065AB}"/>
                </a:ext>
              </a:extLst>
            </p:cNvPr>
            <p:cNvSpPr/>
            <p:nvPr/>
          </p:nvSpPr>
          <p:spPr>
            <a:xfrm>
              <a:off x="3368755" y="2906713"/>
              <a:ext cx="272183" cy="255588"/>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4" name="Oval 563">
              <a:extLst>
                <a:ext uri="{FF2B5EF4-FFF2-40B4-BE49-F238E27FC236}">
                  <a16:creationId xmlns:a16="http://schemas.microsoft.com/office/drawing/2014/main" id="{2E651BD4-96F2-D344-BD37-3CB85B8AE953}"/>
                </a:ext>
              </a:extLst>
            </p:cNvPr>
            <p:cNvSpPr/>
            <p:nvPr/>
          </p:nvSpPr>
          <p:spPr>
            <a:xfrm>
              <a:off x="7897958" y="2738916"/>
              <a:ext cx="104417" cy="107167"/>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5" name="Oval 564">
              <a:extLst>
                <a:ext uri="{FF2B5EF4-FFF2-40B4-BE49-F238E27FC236}">
                  <a16:creationId xmlns:a16="http://schemas.microsoft.com/office/drawing/2014/main" id="{FC569697-E7FE-3D4B-B877-5F09E58EB2E3}"/>
                </a:ext>
              </a:extLst>
            </p:cNvPr>
            <p:cNvSpPr/>
            <p:nvPr/>
          </p:nvSpPr>
          <p:spPr>
            <a:xfrm>
              <a:off x="9331177" y="2656942"/>
              <a:ext cx="196298" cy="195743"/>
            </a:xfrm>
            <a:prstGeom prst="ellipse">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6" name="Oval 565">
              <a:extLst>
                <a:ext uri="{FF2B5EF4-FFF2-40B4-BE49-F238E27FC236}">
                  <a16:creationId xmlns:a16="http://schemas.microsoft.com/office/drawing/2014/main" id="{0B296CD0-AAA0-8646-A509-7DB6D91A7C24}"/>
                </a:ext>
              </a:extLst>
            </p:cNvPr>
            <p:cNvSpPr/>
            <p:nvPr/>
          </p:nvSpPr>
          <p:spPr>
            <a:xfrm>
              <a:off x="8482799" y="3667073"/>
              <a:ext cx="291480" cy="290925"/>
            </a:xfrm>
            <a:prstGeom prst="ellipse">
              <a:avLst/>
            </a:prstGeom>
            <a:solidFill>
              <a:srgbClr val="ED7D3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7" name="Oval 566">
              <a:extLst>
                <a:ext uri="{FF2B5EF4-FFF2-40B4-BE49-F238E27FC236}">
                  <a16:creationId xmlns:a16="http://schemas.microsoft.com/office/drawing/2014/main" id="{0AED544C-1CCF-8849-8DFF-AD6F2DB9DBDE}"/>
                </a:ext>
              </a:extLst>
            </p:cNvPr>
            <p:cNvSpPr/>
            <p:nvPr/>
          </p:nvSpPr>
          <p:spPr>
            <a:xfrm>
              <a:off x="8183502" y="4549560"/>
              <a:ext cx="126424" cy="132475"/>
            </a:xfrm>
            <a:prstGeom prst="ellipse">
              <a:avLst/>
            </a:prstGeom>
            <a:solidFill>
              <a:sysClr val="window" lastClr="FFFFFF">
                <a:lumMod val="50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70" name="TextBox 569">
            <a:extLst>
              <a:ext uri="{FF2B5EF4-FFF2-40B4-BE49-F238E27FC236}">
                <a16:creationId xmlns:a16="http://schemas.microsoft.com/office/drawing/2014/main" id="{E0125688-D2F0-3547-80F4-6621F0DD0BFE}"/>
              </a:ext>
            </a:extLst>
          </p:cNvPr>
          <p:cNvSpPr txBox="1"/>
          <p:nvPr/>
        </p:nvSpPr>
        <p:spPr>
          <a:xfrm>
            <a:off x="726439" y="2163030"/>
            <a:ext cx="6790239" cy="4187428"/>
          </a:xfrm>
          <a:prstGeom prst="rect">
            <a:avLst/>
          </a:prstGeom>
          <a:noFill/>
        </p:spPr>
        <p:txBody>
          <a:bodyPr wrap="square" rtlCol="0">
            <a:spAutoFit/>
          </a:bodyPr>
          <a:lstStyle/>
          <a:p>
            <a:r>
              <a:rPr lang="en-US" dirty="0"/>
              <a:t>The human brain has </a:t>
            </a:r>
            <a:r>
              <a:rPr lang="en-US" b="1" dirty="0">
                <a:solidFill>
                  <a:schemeClr val="accent1"/>
                </a:solidFill>
              </a:rPr>
              <a:t>82B</a:t>
            </a:r>
            <a:r>
              <a:rPr lang="en-US" dirty="0"/>
              <a:t> neurons</a:t>
            </a:r>
          </a:p>
          <a:p>
            <a:r>
              <a:rPr lang="en-US" dirty="0"/>
              <a:t>Each neurons has </a:t>
            </a:r>
            <a:r>
              <a:rPr lang="en-US" b="1" dirty="0">
                <a:solidFill>
                  <a:schemeClr val="accent1"/>
                </a:solidFill>
              </a:rPr>
              <a:t>10,000</a:t>
            </a:r>
            <a:r>
              <a:rPr lang="en-US" dirty="0"/>
              <a:t> connections</a:t>
            </a:r>
            <a:br>
              <a:rPr lang="en-US" dirty="0"/>
            </a:br>
            <a:r>
              <a:rPr lang="en-US" dirty="0"/>
              <a:t>(degree of graph)</a:t>
            </a:r>
          </a:p>
          <a:p>
            <a:r>
              <a:rPr lang="en-US" dirty="0"/>
              <a:t>Equivalent is </a:t>
            </a:r>
            <a:r>
              <a:rPr lang="en-US" b="1" dirty="0">
                <a:solidFill>
                  <a:schemeClr val="accent1"/>
                </a:solidFill>
              </a:rPr>
              <a:t>100T</a:t>
            </a:r>
            <a:r>
              <a:rPr lang="en-US" dirty="0"/>
              <a:t> parameters</a:t>
            </a:r>
          </a:p>
          <a:p>
            <a:endParaRPr lang="en-US" dirty="0"/>
          </a:p>
          <a:p>
            <a:r>
              <a:rPr lang="en-US" dirty="0"/>
              <a:t>Human brains are not the same as neural networks or graph databases, but they all use similar metrics to count complexity</a:t>
            </a:r>
          </a:p>
          <a:p>
            <a:endParaRPr lang="en-US" dirty="0"/>
          </a:p>
          <a:p>
            <a:r>
              <a:rPr lang="en-US" dirty="0"/>
              <a:t>GPT-2 has </a:t>
            </a:r>
            <a:r>
              <a:rPr lang="en-US" b="1" dirty="0">
                <a:solidFill>
                  <a:schemeClr val="accent1"/>
                </a:solidFill>
              </a:rPr>
              <a:t>1.5B</a:t>
            </a:r>
            <a:r>
              <a:rPr lang="en-US" dirty="0"/>
              <a:t> parameters</a:t>
            </a:r>
          </a:p>
          <a:p>
            <a:r>
              <a:rPr lang="en-US" dirty="0"/>
              <a:t>GPT-3 has </a:t>
            </a:r>
            <a:r>
              <a:rPr lang="en-US" b="1" dirty="0">
                <a:solidFill>
                  <a:schemeClr val="accent1"/>
                </a:solidFill>
              </a:rPr>
              <a:t>175B</a:t>
            </a:r>
            <a:r>
              <a:rPr lang="en-US" dirty="0"/>
              <a:t> parameters</a:t>
            </a:r>
          </a:p>
        </p:txBody>
      </p:sp>
    </p:spTree>
    <p:extLst>
      <p:ext uri="{BB962C8B-B14F-4D97-AF65-F5344CB8AC3E}">
        <p14:creationId xmlns:p14="http://schemas.microsoft.com/office/powerpoint/2010/main" val="1232354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53AE-4D4C-7E4D-883D-D451C9C9F575}"/>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382E56C3-2DD4-DD48-A2F5-C40D2C7E4310}"/>
              </a:ext>
            </a:extLst>
          </p:cNvPr>
          <p:cNvSpPr>
            <a:spLocks noGrp="1"/>
          </p:cNvSpPr>
          <p:nvPr>
            <p:ph idx="1"/>
          </p:nvPr>
        </p:nvSpPr>
        <p:spPr/>
        <p:txBody>
          <a:bodyPr/>
          <a:lstStyle/>
          <a:p>
            <a:r>
              <a:rPr lang="en-US" dirty="0"/>
              <a:t>What are the key stages of online learning?</a:t>
            </a:r>
          </a:p>
          <a:p>
            <a:r>
              <a:rPr lang="en-US" dirty="0"/>
              <a:t>What  data and AI </a:t>
            </a:r>
            <a:r>
              <a:rPr lang="en-US" b="1" dirty="0"/>
              <a:t>skills</a:t>
            </a:r>
            <a:r>
              <a:rPr lang="en-US" dirty="0"/>
              <a:t> do I need to help schools move online?</a:t>
            </a:r>
          </a:p>
          <a:p>
            <a:r>
              <a:rPr lang="en-US" dirty="0"/>
              <a:t>What are the </a:t>
            </a:r>
            <a:r>
              <a:rPr lang="en-US" b="1" dirty="0"/>
              <a:t>challenges</a:t>
            </a:r>
            <a:r>
              <a:rPr lang="en-US" dirty="0"/>
              <a:t> of learning today?</a:t>
            </a:r>
          </a:p>
          <a:p>
            <a:r>
              <a:rPr lang="en-US" dirty="0"/>
              <a:t>What are knowledge spaces?</a:t>
            </a:r>
          </a:p>
          <a:p>
            <a:r>
              <a:rPr lang="en-US" dirty="0"/>
              <a:t>How can technology make learning easier?</a:t>
            </a:r>
          </a:p>
          <a:p>
            <a:r>
              <a:rPr lang="en-US" dirty="0"/>
              <a:t>What is adaptive learning?</a:t>
            </a:r>
          </a:p>
          <a:p>
            <a:r>
              <a:rPr lang="en-US" dirty="0"/>
              <a:t>How can recommendation engines help?</a:t>
            </a:r>
          </a:p>
          <a:p>
            <a:r>
              <a:rPr lang="en-US" dirty="0"/>
              <a:t>How will NLP and intelligent agents transform education?</a:t>
            </a:r>
          </a:p>
        </p:txBody>
      </p:sp>
      <p:sp>
        <p:nvSpPr>
          <p:cNvPr id="4" name="Slide Number Placeholder 3">
            <a:extLst>
              <a:ext uri="{FF2B5EF4-FFF2-40B4-BE49-F238E27FC236}">
                <a16:creationId xmlns:a16="http://schemas.microsoft.com/office/drawing/2014/main" id="{742C5ECC-9CE9-1D43-830E-1120F5E3480C}"/>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49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71191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7DAE93-4062-544F-8195-0871C4E5FDDE}"/>
              </a:ext>
            </a:extLst>
          </p:cNvPr>
          <p:cNvSpPr>
            <a:spLocks noGrp="1"/>
          </p:cNvSpPr>
          <p:nvPr>
            <p:ph idx="1"/>
          </p:nvPr>
        </p:nvSpPr>
        <p:spPr>
          <a:xfrm>
            <a:off x="686915" y="735981"/>
            <a:ext cx="16641208" cy="7862656"/>
          </a:xfrm>
          <a:solidFill>
            <a:schemeClr val="bg1">
              <a:lumMod val="95000"/>
            </a:schemeClr>
          </a:solidFill>
        </p:spPr>
        <p:txBody>
          <a:bodyPr/>
          <a:lstStyle/>
          <a:p>
            <a:pPr marL="0" indent="0">
              <a:buNone/>
            </a:pPr>
            <a:r>
              <a:rPr lang="en-US" sz="3200" dirty="0"/>
              <a:t>I would like to learn how to write a chatbot</a:t>
            </a:r>
          </a:p>
          <a:p>
            <a:pPr marL="0" indent="0">
              <a:buNone/>
            </a:pPr>
            <a:endParaRPr lang="en-US" sz="3200" dirty="0"/>
          </a:p>
          <a:p>
            <a:pPr marL="0" indent="0">
              <a:buNone/>
            </a:pPr>
            <a:br>
              <a:rPr lang="en-US" sz="3200" dirty="0"/>
            </a:br>
            <a:r>
              <a:rPr lang="en-US" sz="3200" dirty="0"/>
              <a:t> Yes</a:t>
            </a:r>
          </a:p>
          <a:p>
            <a:pPr marL="0" indent="0">
              <a:buNone/>
            </a:pPr>
            <a:endParaRPr lang="en-US" sz="3200" dirty="0"/>
          </a:p>
          <a:p>
            <a:pPr marL="0" indent="0">
              <a:buNone/>
            </a:pPr>
            <a:br>
              <a:rPr lang="en-US" sz="3200" dirty="0"/>
            </a:br>
            <a:r>
              <a:rPr lang="en-US" sz="3200" dirty="0"/>
              <a:t> No</a:t>
            </a:r>
          </a:p>
          <a:p>
            <a:pPr marL="0" indent="0">
              <a:buNone/>
            </a:pPr>
            <a:endParaRPr lang="en-US" sz="3200" dirty="0"/>
          </a:p>
          <a:p>
            <a:pPr marL="0" indent="0">
              <a:buNone/>
            </a:pPr>
            <a:br>
              <a:rPr lang="en-US" sz="3200" dirty="0"/>
            </a:br>
            <a:r>
              <a:rPr lang="en-US" sz="3200" dirty="0"/>
              <a:t> No</a:t>
            </a:r>
          </a:p>
          <a:p>
            <a:pPr marL="670575" lvl="1" indent="0">
              <a:buNone/>
            </a:pPr>
            <a:endParaRPr lang="en-US" sz="2800" dirty="0">
              <a:solidFill>
                <a:schemeClr val="tx2"/>
              </a:solidFill>
            </a:endParaRPr>
          </a:p>
        </p:txBody>
      </p:sp>
      <p:sp>
        <p:nvSpPr>
          <p:cNvPr id="4" name="Rectangle 3">
            <a:extLst>
              <a:ext uri="{FF2B5EF4-FFF2-40B4-BE49-F238E27FC236}">
                <a16:creationId xmlns:a16="http://schemas.microsoft.com/office/drawing/2014/main" id="{E574E90C-E1E9-6943-B4F9-352CA876EC50}"/>
              </a:ext>
            </a:extLst>
          </p:cNvPr>
          <p:cNvSpPr/>
          <p:nvPr/>
        </p:nvSpPr>
        <p:spPr>
          <a:xfrm>
            <a:off x="3737113" y="1549507"/>
            <a:ext cx="13165257" cy="792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Great!  I can help you.  Do you know how to program in </a:t>
            </a:r>
            <a:r>
              <a:rPr lang="en-US" sz="3520" dirty="0">
                <a:solidFill>
                  <a:schemeClr val="tx2"/>
                </a:solidFill>
              </a:rPr>
              <a:t>Python</a:t>
            </a:r>
            <a:r>
              <a:rPr lang="en-US" sz="3520" dirty="0"/>
              <a:t>?</a:t>
            </a:r>
          </a:p>
        </p:txBody>
      </p:sp>
      <p:sp>
        <p:nvSpPr>
          <p:cNvPr id="5" name="Rectangle 4">
            <a:extLst>
              <a:ext uri="{FF2B5EF4-FFF2-40B4-BE49-F238E27FC236}">
                <a16:creationId xmlns:a16="http://schemas.microsoft.com/office/drawing/2014/main" id="{5E6F43C0-414B-E04C-BCF3-11B056E7F88A}"/>
              </a:ext>
            </a:extLst>
          </p:cNvPr>
          <p:cNvSpPr/>
          <p:nvPr/>
        </p:nvSpPr>
        <p:spPr>
          <a:xfrm>
            <a:off x="5804453" y="3278831"/>
            <a:ext cx="11097918" cy="818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Are you familiar with </a:t>
            </a:r>
            <a:r>
              <a:rPr lang="en-US" sz="3520" dirty="0">
                <a:solidFill>
                  <a:schemeClr val="tx2"/>
                </a:solidFill>
              </a:rPr>
              <a:t>Natural Language Processing</a:t>
            </a:r>
            <a:r>
              <a:rPr lang="en-US" sz="3520" dirty="0"/>
              <a:t>?</a:t>
            </a:r>
          </a:p>
        </p:txBody>
      </p:sp>
      <p:sp>
        <p:nvSpPr>
          <p:cNvPr id="6" name="Rectangle 5">
            <a:extLst>
              <a:ext uri="{FF2B5EF4-FFF2-40B4-BE49-F238E27FC236}">
                <a16:creationId xmlns:a16="http://schemas.microsoft.com/office/drawing/2014/main" id="{0396BFD0-692B-8247-BAD1-2ACA7AA12E4E}"/>
              </a:ext>
            </a:extLst>
          </p:cNvPr>
          <p:cNvSpPr/>
          <p:nvPr/>
        </p:nvSpPr>
        <p:spPr>
          <a:xfrm>
            <a:off x="7017026" y="5039241"/>
            <a:ext cx="9885345" cy="7841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lvl="8" algn="r"/>
            <a:r>
              <a:rPr lang="en-US" sz="3520" dirty="0"/>
              <a:t>Have you ever used a </a:t>
            </a:r>
            <a:r>
              <a:rPr lang="en-US" sz="3520" dirty="0">
                <a:solidFill>
                  <a:schemeClr val="tx2"/>
                </a:solidFill>
              </a:rPr>
              <a:t>graph</a:t>
            </a:r>
            <a:r>
              <a:rPr lang="en-US" sz="3520" dirty="0"/>
              <a:t> database before?</a:t>
            </a:r>
          </a:p>
        </p:txBody>
      </p:sp>
      <p:sp>
        <p:nvSpPr>
          <p:cNvPr id="7" name="Rectangle 6">
            <a:extLst>
              <a:ext uri="{FF2B5EF4-FFF2-40B4-BE49-F238E27FC236}">
                <a16:creationId xmlns:a16="http://schemas.microsoft.com/office/drawing/2014/main" id="{021A98BA-97D2-7A4C-89E8-E0EF53DC23B8}"/>
              </a:ext>
            </a:extLst>
          </p:cNvPr>
          <p:cNvSpPr/>
          <p:nvPr/>
        </p:nvSpPr>
        <p:spPr>
          <a:xfrm>
            <a:off x="8726557" y="6920609"/>
            <a:ext cx="8187338" cy="646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520" dirty="0"/>
              <a:t>Thinking…here is your Lesson Plan: </a:t>
            </a:r>
            <a:r>
              <a:rPr lang="en-US" sz="3520" u="sng" dirty="0">
                <a:solidFill>
                  <a:srgbClr val="0070C0"/>
                </a:solidFill>
              </a:rPr>
              <a:t>link</a:t>
            </a:r>
          </a:p>
        </p:txBody>
      </p:sp>
      <p:cxnSp>
        <p:nvCxnSpPr>
          <p:cNvPr id="10" name="Straight Connector 9">
            <a:extLst>
              <a:ext uri="{FF2B5EF4-FFF2-40B4-BE49-F238E27FC236}">
                <a16:creationId xmlns:a16="http://schemas.microsoft.com/office/drawing/2014/main" id="{E3CBDF27-7D8F-3F40-A648-D904961EB537}"/>
              </a:ext>
            </a:extLst>
          </p:cNvPr>
          <p:cNvCxnSpPr>
            <a:cxnSpLocks/>
          </p:cNvCxnSpPr>
          <p:nvPr/>
        </p:nvCxnSpPr>
        <p:spPr>
          <a:xfrm>
            <a:off x="686916" y="2341637"/>
            <a:ext cx="16192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C3FF32-F898-0147-B36C-FCDF0DBEC2F0}"/>
              </a:ext>
            </a:extLst>
          </p:cNvPr>
          <p:cNvCxnSpPr>
            <a:cxnSpLocks/>
          </p:cNvCxnSpPr>
          <p:nvPr/>
        </p:nvCxnSpPr>
        <p:spPr>
          <a:xfrm>
            <a:off x="686916" y="3278831"/>
            <a:ext cx="16226981" cy="1625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AA3C06-F802-2348-8EE0-C1491FB83E11}"/>
              </a:ext>
            </a:extLst>
          </p:cNvPr>
          <p:cNvCxnSpPr>
            <a:cxnSpLocks/>
          </p:cNvCxnSpPr>
          <p:nvPr/>
        </p:nvCxnSpPr>
        <p:spPr>
          <a:xfrm>
            <a:off x="686915" y="4112602"/>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F58DC3-568F-0446-9E9B-25B4F3A364CF}"/>
              </a:ext>
            </a:extLst>
          </p:cNvPr>
          <p:cNvCxnSpPr>
            <a:cxnSpLocks/>
          </p:cNvCxnSpPr>
          <p:nvPr/>
        </p:nvCxnSpPr>
        <p:spPr>
          <a:xfrm>
            <a:off x="719626" y="5039241"/>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35DFE7-BDF7-CE4C-8339-1C3ECFBB8274}"/>
              </a:ext>
            </a:extLst>
          </p:cNvPr>
          <p:cNvCxnSpPr>
            <a:cxnSpLocks/>
          </p:cNvCxnSpPr>
          <p:nvPr/>
        </p:nvCxnSpPr>
        <p:spPr>
          <a:xfrm>
            <a:off x="719627" y="5835267"/>
            <a:ext cx="161827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303B5E-939D-D64F-B97C-21B76C30265B}"/>
              </a:ext>
            </a:extLst>
          </p:cNvPr>
          <p:cNvCxnSpPr>
            <a:cxnSpLocks/>
          </p:cNvCxnSpPr>
          <p:nvPr/>
        </p:nvCxnSpPr>
        <p:spPr>
          <a:xfrm>
            <a:off x="719626" y="6920609"/>
            <a:ext cx="1621545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F655FD-97C4-244A-A91A-C10647ED8389}"/>
              </a:ext>
            </a:extLst>
          </p:cNvPr>
          <p:cNvCxnSpPr>
            <a:cxnSpLocks/>
          </p:cNvCxnSpPr>
          <p:nvPr/>
        </p:nvCxnSpPr>
        <p:spPr>
          <a:xfrm>
            <a:off x="731153" y="1549507"/>
            <a:ext cx="161827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DE3E160-8544-334F-9472-33241F517FF0}"/>
              </a:ext>
            </a:extLst>
          </p:cNvPr>
          <p:cNvPicPr>
            <a:picLocks noChangeAspect="1"/>
          </p:cNvPicPr>
          <p:nvPr/>
        </p:nvPicPr>
        <p:blipFill>
          <a:blip r:embed="rId2"/>
          <a:stretch>
            <a:fillRect/>
          </a:stretch>
        </p:blipFill>
        <p:spPr>
          <a:xfrm>
            <a:off x="15836900" y="668755"/>
            <a:ext cx="800100" cy="787400"/>
          </a:xfrm>
          <a:prstGeom prst="rect">
            <a:avLst/>
          </a:prstGeom>
        </p:spPr>
      </p:pic>
    </p:spTree>
    <p:extLst>
      <p:ext uri="{BB962C8B-B14F-4D97-AF65-F5344CB8AC3E}">
        <p14:creationId xmlns:p14="http://schemas.microsoft.com/office/powerpoint/2010/main" val="114575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070-2878-6C4D-94AC-59FC260A0D7F}"/>
              </a:ext>
            </a:extLst>
          </p:cNvPr>
          <p:cNvSpPr>
            <a:spLocks noGrp="1"/>
          </p:cNvSpPr>
          <p:nvPr>
            <p:ph type="title"/>
          </p:nvPr>
        </p:nvSpPr>
        <p:spPr/>
        <p:txBody>
          <a:bodyPr/>
          <a:lstStyle/>
          <a:p>
            <a:r>
              <a:rPr lang="en-US" dirty="0"/>
              <a:t>Six Levels of Self-Driving Cars</a:t>
            </a:r>
          </a:p>
        </p:txBody>
      </p:sp>
      <p:sp>
        <p:nvSpPr>
          <p:cNvPr id="3" name="Content Placeholder 2">
            <a:extLst>
              <a:ext uri="{FF2B5EF4-FFF2-40B4-BE49-F238E27FC236}">
                <a16:creationId xmlns:a16="http://schemas.microsoft.com/office/drawing/2014/main" id="{298316A5-E695-C54F-961A-38B9D9D95A30}"/>
              </a:ext>
            </a:extLst>
          </p:cNvPr>
          <p:cNvSpPr>
            <a:spLocks noGrp="1"/>
          </p:cNvSpPr>
          <p:nvPr>
            <p:ph idx="1"/>
          </p:nvPr>
        </p:nvSpPr>
        <p:spPr/>
        <p:txBody>
          <a:bodyPr>
            <a:normAutofit/>
          </a:bodyPr>
          <a:lstStyle/>
          <a:p>
            <a:pPr marL="0" indent="0">
              <a:spcBef>
                <a:spcPts val="2053"/>
              </a:spcBef>
              <a:buNone/>
            </a:pPr>
            <a:r>
              <a:rPr lang="en-US" sz="2933" b="1" dirty="0"/>
              <a:t>Level 0: </a:t>
            </a:r>
            <a:r>
              <a:rPr lang="en-US" sz="2933" dirty="0"/>
              <a:t>The automated system issues warnings and may momentarily intervene but has no sustained vehicle control.</a:t>
            </a:r>
          </a:p>
          <a:p>
            <a:pPr marL="0" indent="0">
              <a:spcBef>
                <a:spcPts val="2053"/>
              </a:spcBef>
              <a:buNone/>
            </a:pPr>
            <a:r>
              <a:rPr lang="en-US" sz="2933" b="1" dirty="0"/>
              <a:t>Level 1 ("hands on"): </a:t>
            </a:r>
            <a:r>
              <a:rPr lang="en-US" sz="2933" dirty="0"/>
              <a:t>The driver and the automated system share control of the vehicle</a:t>
            </a:r>
          </a:p>
          <a:p>
            <a:pPr marL="0" indent="0">
              <a:spcBef>
                <a:spcPts val="2053"/>
              </a:spcBef>
              <a:buNone/>
            </a:pPr>
            <a:r>
              <a:rPr lang="en-US" sz="2933" b="1" dirty="0"/>
              <a:t>Level 2 ("hands off"): </a:t>
            </a:r>
            <a:r>
              <a:rPr lang="en-US" sz="2933" dirty="0"/>
              <a:t>The automated system takes full control of the vehicle: accelerating, braking, and steering </a:t>
            </a:r>
          </a:p>
          <a:p>
            <a:pPr marL="0" indent="0">
              <a:spcBef>
                <a:spcPts val="2053"/>
              </a:spcBef>
              <a:buNone/>
            </a:pPr>
            <a:r>
              <a:rPr lang="en-US" sz="2933" b="1" dirty="0"/>
              <a:t>Level 3 ("eyes off"): </a:t>
            </a:r>
            <a:r>
              <a:rPr lang="en-US" sz="2933" dirty="0"/>
              <a:t>The driver can safely turn their attention away from the driving tasks</a:t>
            </a:r>
          </a:p>
          <a:p>
            <a:pPr marL="0" indent="0">
              <a:spcBef>
                <a:spcPts val="2053"/>
              </a:spcBef>
              <a:buNone/>
            </a:pPr>
            <a:r>
              <a:rPr lang="en-US" sz="2933" b="1" dirty="0"/>
              <a:t>Level 4 ("mind off"): </a:t>
            </a:r>
            <a:r>
              <a:rPr lang="en-US" sz="2933" dirty="0"/>
              <a:t>As level 3, but no driver attention is ever required for safety, e.g. the driver may safely go to sleep or leave the driver's seat</a:t>
            </a:r>
          </a:p>
          <a:p>
            <a:pPr marL="0" indent="0">
              <a:spcBef>
                <a:spcPts val="2053"/>
              </a:spcBef>
              <a:buNone/>
            </a:pPr>
            <a:r>
              <a:rPr lang="en-US" sz="2933" b="1" dirty="0"/>
              <a:t>Level 5 ("steering wheel optional"): </a:t>
            </a:r>
            <a:r>
              <a:rPr lang="en-US" sz="2933" dirty="0"/>
              <a:t>No human intervention is required at all on all roads all over the world, all year around, in all weather conditions</a:t>
            </a:r>
          </a:p>
        </p:txBody>
      </p:sp>
      <p:sp>
        <p:nvSpPr>
          <p:cNvPr id="4" name="Slide Number Placeholder 3">
            <a:extLst>
              <a:ext uri="{FF2B5EF4-FFF2-40B4-BE49-F238E27FC236}">
                <a16:creationId xmlns:a16="http://schemas.microsoft.com/office/drawing/2014/main" id="{3874E908-E28B-A248-A7B5-1C66E034E1B2}"/>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50</a:t>
            </a:fld>
            <a:endParaRPr lang="en-US">
              <a:solidFill>
                <a:prstClr val="black">
                  <a:tint val="75000"/>
                </a:prstClr>
              </a:solidFill>
              <a:latin typeface="Calibri" panose="020F0502020204030204"/>
            </a:endParaRPr>
          </a:p>
        </p:txBody>
      </p:sp>
      <p:sp>
        <p:nvSpPr>
          <p:cNvPr id="5" name="TextBox 4">
            <a:extLst>
              <a:ext uri="{FF2B5EF4-FFF2-40B4-BE49-F238E27FC236}">
                <a16:creationId xmlns:a16="http://schemas.microsoft.com/office/drawing/2014/main" id="{9292B007-361D-B544-9B9D-7E880ECBBBE5}"/>
              </a:ext>
            </a:extLst>
          </p:cNvPr>
          <p:cNvSpPr txBox="1"/>
          <p:nvPr/>
        </p:nvSpPr>
        <p:spPr>
          <a:xfrm>
            <a:off x="7738416" y="9280433"/>
            <a:ext cx="8415574" cy="498598"/>
          </a:xfrm>
          <a:prstGeom prst="rect">
            <a:avLst/>
          </a:prstGeom>
          <a:noFill/>
        </p:spPr>
        <p:txBody>
          <a:bodyPr wrap="none" rtlCol="0">
            <a:spAutoFit/>
          </a:bodyPr>
          <a:lstStyle/>
          <a:p>
            <a:pPr defTabSz="1341150"/>
            <a:r>
              <a:rPr lang="en-US" sz="2640" dirty="0">
                <a:solidFill>
                  <a:prstClr val="black"/>
                </a:solidFill>
                <a:latin typeface="Calibri" panose="020F0502020204030204"/>
                <a:hlinkClick r:id="rId2"/>
              </a:rPr>
              <a:t>https://en.wikipedia.org/wiki/Self-driving_car#Classification</a:t>
            </a:r>
            <a:endParaRPr lang="en-US" sz="2640" dirty="0">
              <a:solidFill>
                <a:prstClr val="black"/>
              </a:solidFill>
              <a:latin typeface="Calibri" panose="020F0502020204030204"/>
            </a:endParaRPr>
          </a:p>
        </p:txBody>
      </p:sp>
    </p:spTree>
    <p:extLst>
      <p:ext uri="{BB962C8B-B14F-4D97-AF65-F5344CB8AC3E}">
        <p14:creationId xmlns:p14="http://schemas.microsoft.com/office/powerpoint/2010/main" val="2360240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02FC-30A5-2646-94AA-E6CC1D79C1E4}"/>
              </a:ext>
            </a:extLst>
          </p:cNvPr>
          <p:cNvSpPr>
            <a:spLocks noGrp="1"/>
          </p:cNvSpPr>
          <p:nvPr>
            <p:ph type="title"/>
          </p:nvPr>
        </p:nvSpPr>
        <p:spPr/>
        <p:txBody>
          <a:bodyPr/>
          <a:lstStyle/>
          <a:p>
            <a:r>
              <a:rPr lang="en-US" dirty="0"/>
              <a:t>Can we predict student success?</a:t>
            </a:r>
          </a:p>
        </p:txBody>
      </p:sp>
      <p:sp>
        <p:nvSpPr>
          <p:cNvPr id="3" name="Content Placeholder 2">
            <a:extLst>
              <a:ext uri="{FF2B5EF4-FFF2-40B4-BE49-F238E27FC236}">
                <a16:creationId xmlns:a16="http://schemas.microsoft.com/office/drawing/2014/main" id="{B427F6C4-B582-2E47-8A16-4C5597C787FE}"/>
              </a:ext>
            </a:extLst>
          </p:cNvPr>
          <p:cNvSpPr>
            <a:spLocks noGrp="1"/>
          </p:cNvSpPr>
          <p:nvPr>
            <p:ph idx="1"/>
          </p:nvPr>
        </p:nvSpPr>
        <p:spPr>
          <a:xfrm>
            <a:off x="1229360" y="8332464"/>
            <a:ext cx="15422880" cy="727082"/>
          </a:xfrm>
        </p:spPr>
        <p:txBody>
          <a:bodyPr/>
          <a:lstStyle/>
          <a:p>
            <a:r>
              <a:rPr lang="en-US" dirty="0"/>
              <a:t>Predicting student success</a:t>
            </a:r>
          </a:p>
        </p:txBody>
      </p:sp>
      <p:sp>
        <p:nvSpPr>
          <p:cNvPr id="4" name="Slide Number Placeholder 3">
            <a:extLst>
              <a:ext uri="{FF2B5EF4-FFF2-40B4-BE49-F238E27FC236}">
                <a16:creationId xmlns:a16="http://schemas.microsoft.com/office/drawing/2014/main" id="{5EF5AE1D-FA4F-004B-A657-E80031A17E5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51</a:t>
            </a:fld>
            <a:endParaRPr lang="en-US">
              <a:solidFill>
                <a:prstClr val="black">
                  <a:tint val="75000"/>
                </a:prstClr>
              </a:solidFill>
              <a:latin typeface="Calibri" panose="020F0502020204030204"/>
            </a:endParaRPr>
          </a:p>
        </p:txBody>
      </p:sp>
      <p:pic>
        <p:nvPicPr>
          <p:cNvPr id="2052" name="Picture 4" descr="Image for post">
            <a:extLst>
              <a:ext uri="{FF2B5EF4-FFF2-40B4-BE49-F238E27FC236}">
                <a16:creationId xmlns:a16="http://schemas.microsoft.com/office/drawing/2014/main" id="{5DA52647-91FB-D74E-839F-E329E17E0B0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38934" y="7080196"/>
            <a:ext cx="12751907" cy="7270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Image for post">
            <a:extLst>
              <a:ext uri="{FF2B5EF4-FFF2-40B4-BE49-F238E27FC236}">
                <a16:creationId xmlns:a16="http://schemas.microsoft.com/office/drawing/2014/main" id="{36FD065D-BC8B-0E4D-B412-EEB3C9720E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7756" y="2124602"/>
            <a:ext cx="9638043" cy="437821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DAFD49-2666-5D49-B7D7-68FD00F26A5A}"/>
              </a:ext>
            </a:extLst>
          </p:cNvPr>
          <p:cNvSpPr txBox="1"/>
          <p:nvPr/>
        </p:nvSpPr>
        <p:spPr>
          <a:xfrm>
            <a:off x="481595" y="3864717"/>
            <a:ext cx="4100033"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Student success data model:</a:t>
            </a:r>
          </a:p>
        </p:txBody>
      </p:sp>
      <p:sp>
        <p:nvSpPr>
          <p:cNvPr id="9" name="TextBox 8">
            <a:extLst>
              <a:ext uri="{FF2B5EF4-FFF2-40B4-BE49-F238E27FC236}">
                <a16:creationId xmlns:a16="http://schemas.microsoft.com/office/drawing/2014/main" id="{7695ECC4-0E49-FB4E-B2CB-4231E566086A}"/>
              </a:ext>
            </a:extLst>
          </p:cNvPr>
          <p:cNvSpPr txBox="1"/>
          <p:nvPr/>
        </p:nvSpPr>
        <p:spPr>
          <a:xfrm>
            <a:off x="185300" y="7172893"/>
            <a:ext cx="2863476"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Predictive function:</a:t>
            </a:r>
          </a:p>
        </p:txBody>
      </p:sp>
    </p:spTree>
    <p:extLst>
      <p:ext uri="{BB962C8B-B14F-4D97-AF65-F5344CB8AC3E}">
        <p14:creationId xmlns:p14="http://schemas.microsoft.com/office/powerpoint/2010/main" val="3376852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 Arrow 13">
            <a:extLst>
              <a:ext uri="{FF2B5EF4-FFF2-40B4-BE49-F238E27FC236}">
                <a16:creationId xmlns:a16="http://schemas.microsoft.com/office/drawing/2014/main" id="{324468D6-1F41-B441-8591-756E3D9FB58B}"/>
              </a:ext>
            </a:extLst>
          </p:cNvPr>
          <p:cNvSpPr/>
          <p:nvPr/>
        </p:nvSpPr>
        <p:spPr>
          <a:xfrm>
            <a:off x="4423291" y="5628066"/>
            <a:ext cx="1181180" cy="669994"/>
          </a:xfrm>
          <a:prstGeom prst="bentArrow">
            <a:avLst>
              <a:gd name="adj1" fmla="val 25000"/>
              <a:gd name="adj2" fmla="val 27452"/>
              <a:gd name="adj3" fmla="val 25000"/>
              <a:gd name="adj4" fmla="val 4375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7" name="Bent Arrow 16">
            <a:extLst>
              <a:ext uri="{FF2B5EF4-FFF2-40B4-BE49-F238E27FC236}">
                <a16:creationId xmlns:a16="http://schemas.microsoft.com/office/drawing/2014/main" id="{80E11CBE-EC47-2C4C-BF9B-9D0B2CA67813}"/>
              </a:ext>
            </a:extLst>
          </p:cNvPr>
          <p:cNvSpPr/>
          <p:nvPr/>
        </p:nvSpPr>
        <p:spPr>
          <a:xfrm>
            <a:off x="6811478" y="4635172"/>
            <a:ext cx="1363371" cy="699112"/>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2" name="Title 1">
            <a:extLst>
              <a:ext uri="{FF2B5EF4-FFF2-40B4-BE49-F238E27FC236}">
                <a16:creationId xmlns:a16="http://schemas.microsoft.com/office/drawing/2014/main" id="{55CE2800-A96E-EA40-81E8-4E2663F9B2A1}"/>
              </a:ext>
            </a:extLst>
          </p:cNvPr>
          <p:cNvSpPr>
            <a:spLocks noGrp="1"/>
          </p:cNvSpPr>
          <p:nvPr>
            <p:ph type="title"/>
          </p:nvPr>
        </p:nvSpPr>
        <p:spPr/>
        <p:txBody>
          <a:bodyPr/>
          <a:lstStyle/>
          <a:p>
            <a:r>
              <a:rPr lang="en-US" dirty="0"/>
              <a:t>Evolution of Online Learning</a:t>
            </a:r>
          </a:p>
        </p:txBody>
      </p:sp>
      <p:sp>
        <p:nvSpPr>
          <p:cNvPr id="3" name="Subtitle 2">
            <a:extLst>
              <a:ext uri="{FF2B5EF4-FFF2-40B4-BE49-F238E27FC236}">
                <a16:creationId xmlns:a16="http://schemas.microsoft.com/office/drawing/2014/main" id="{1F31B731-387D-A442-A636-DDEE6D34B969}"/>
              </a:ext>
            </a:extLst>
          </p:cNvPr>
          <p:cNvSpPr>
            <a:spLocks noGrp="1"/>
          </p:cNvSpPr>
          <p:nvPr>
            <p:ph idx="1"/>
          </p:nvPr>
        </p:nvSpPr>
        <p:spPr>
          <a:xfrm>
            <a:off x="5604472" y="7967657"/>
            <a:ext cx="11426496" cy="850483"/>
          </a:xfrm>
        </p:spPr>
        <p:txBody>
          <a:bodyPr>
            <a:normAutofit/>
          </a:bodyPr>
          <a:lstStyle/>
          <a:p>
            <a:pPr marL="0" indent="0" algn="r">
              <a:buNone/>
            </a:pPr>
            <a:r>
              <a:rPr lang="en-US" sz="3520" dirty="0"/>
              <a:t>A capability-maturity model for online mentoring</a:t>
            </a:r>
          </a:p>
        </p:txBody>
      </p:sp>
      <p:sp>
        <p:nvSpPr>
          <p:cNvPr id="10" name="Rounded Rectangle 9">
            <a:extLst>
              <a:ext uri="{FF2B5EF4-FFF2-40B4-BE49-F238E27FC236}">
                <a16:creationId xmlns:a16="http://schemas.microsoft.com/office/drawing/2014/main" id="{355E98E1-5EB4-DE4B-99C3-B0F7B6E27B07}"/>
              </a:ext>
            </a:extLst>
          </p:cNvPr>
          <p:cNvSpPr/>
          <p:nvPr/>
        </p:nvSpPr>
        <p:spPr>
          <a:xfrm>
            <a:off x="1306548" y="7257758"/>
            <a:ext cx="2120865" cy="951305"/>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Initial </a:t>
            </a:r>
          </a:p>
          <a:p>
            <a:pPr algn="ctr" defTabSz="1341150"/>
            <a:r>
              <a:rPr lang="en-US" sz="2640" dirty="0">
                <a:solidFill>
                  <a:prstClr val="black"/>
                </a:solidFill>
                <a:latin typeface="Calibri" panose="020F0502020204030204"/>
              </a:rPr>
              <a:t>Formative</a:t>
            </a:r>
          </a:p>
        </p:txBody>
      </p:sp>
      <p:sp>
        <p:nvSpPr>
          <p:cNvPr id="11" name="Rounded Rectangle 10">
            <a:extLst>
              <a:ext uri="{FF2B5EF4-FFF2-40B4-BE49-F238E27FC236}">
                <a16:creationId xmlns:a16="http://schemas.microsoft.com/office/drawing/2014/main" id="{5E9FF1CD-6C5A-A741-B77A-78C7601F47AA}"/>
              </a:ext>
            </a:extLst>
          </p:cNvPr>
          <p:cNvSpPr/>
          <p:nvPr/>
        </p:nvSpPr>
        <p:spPr>
          <a:xfrm>
            <a:off x="5604471" y="5354174"/>
            <a:ext cx="2570377" cy="95130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Defined</a:t>
            </a:r>
          </a:p>
          <a:p>
            <a:pPr algn="ctr" defTabSz="1341150"/>
            <a:r>
              <a:rPr lang="en-US" sz="2640" dirty="0">
                <a:solidFill>
                  <a:prstClr val="black"/>
                </a:solidFill>
                <a:latin typeface="Calibri" panose="020F0502020204030204"/>
              </a:rPr>
              <a:t>Concept-Driven</a:t>
            </a:r>
          </a:p>
        </p:txBody>
      </p:sp>
      <p:sp>
        <p:nvSpPr>
          <p:cNvPr id="12" name="Rounded Rectangle 11">
            <a:extLst>
              <a:ext uri="{FF2B5EF4-FFF2-40B4-BE49-F238E27FC236}">
                <a16:creationId xmlns:a16="http://schemas.microsoft.com/office/drawing/2014/main" id="{72638313-CF74-B048-AB2B-F20EACC09099}"/>
              </a:ext>
            </a:extLst>
          </p:cNvPr>
          <p:cNvSpPr/>
          <p:nvPr/>
        </p:nvSpPr>
        <p:spPr>
          <a:xfrm>
            <a:off x="3427412" y="6306453"/>
            <a:ext cx="2120865" cy="951305"/>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Managed</a:t>
            </a:r>
          </a:p>
          <a:p>
            <a:pPr algn="ctr" defTabSz="1341150"/>
            <a:r>
              <a:rPr lang="en-US" sz="2640" dirty="0">
                <a:solidFill>
                  <a:prstClr val="black"/>
                </a:solidFill>
                <a:latin typeface="Calibri" panose="020F0502020204030204"/>
              </a:rPr>
              <a:t>Coordinated</a:t>
            </a:r>
          </a:p>
        </p:txBody>
      </p:sp>
      <p:sp>
        <p:nvSpPr>
          <p:cNvPr id="13" name="Bent Arrow 12">
            <a:extLst>
              <a:ext uri="{FF2B5EF4-FFF2-40B4-BE49-F238E27FC236}">
                <a16:creationId xmlns:a16="http://schemas.microsoft.com/office/drawing/2014/main" id="{C0BB9DC2-9DB7-6347-B243-94CF414708FF}"/>
              </a:ext>
            </a:extLst>
          </p:cNvPr>
          <p:cNvSpPr/>
          <p:nvPr/>
        </p:nvSpPr>
        <p:spPr>
          <a:xfrm>
            <a:off x="2235200" y="6565241"/>
            <a:ext cx="1192212"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5" name="Rounded Rectangle 14">
            <a:extLst>
              <a:ext uri="{FF2B5EF4-FFF2-40B4-BE49-F238E27FC236}">
                <a16:creationId xmlns:a16="http://schemas.microsoft.com/office/drawing/2014/main" id="{07FF9DEF-65D0-794A-993D-7AEECAB41B55}"/>
              </a:ext>
            </a:extLst>
          </p:cNvPr>
          <p:cNvSpPr/>
          <p:nvPr/>
        </p:nvSpPr>
        <p:spPr>
          <a:xfrm>
            <a:off x="8232280" y="4402870"/>
            <a:ext cx="3265087" cy="95130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prstClr val="black"/>
                </a:solidFill>
                <a:latin typeface="Calibri" panose="020F0502020204030204"/>
              </a:rPr>
              <a:t>Predictable</a:t>
            </a:r>
          </a:p>
          <a:p>
            <a:pPr algn="ctr" defTabSz="1341150"/>
            <a:r>
              <a:rPr lang="en-US" sz="2347" dirty="0">
                <a:solidFill>
                  <a:prstClr val="black"/>
                </a:solidFill>
                <a:latin typeface="Calibri" panose="020F0502020204030204"/>
              </a:rPr>
              <a:t>Recommendation-Driven</a:t>
            </a:r>
          </a:p>
        </p:txBody>
      </p:sp>
      <p:sp>
        <p:nvSpPr>
          <p:cNvPr id="16" name="Rounded Rectangle 15">
            <a:extLst>
              <a:ext uri="{FF2B5EF4-FFF2-40B4-BE49-F238E27FC236}">
                <a16:creationId xmlns:a16="http://schemas.microsoft.com/office/drawing/2014/main" id="{C41A0E3C-86A6-2444-944D-50FE7491B334}"/>
              </a:ext>
            </a:extLst>
          </p:cNvPr>
          <p:cNvSpPr/>
          <p:nvPr/>
        </p:nvSpPr>
        <p:spPr>
          <a:xfrm>
            <a:off x="11497367" y="3450591"/>
            <a:ext cx="1767899" cy="95130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Optimized</a:t>
            </a:r>
          </a:p>
          <a:p>
            <a:pPr algn="ctr" defTabSz="1341150"/>
            <a:r>
              <a:rPr lang="en-US" sz="2640" dirty="0">
                <a:solidFill>
                  <a:prstClr val="black"/>
                </a:solidFill>
                <a:latin typeface="Calibri" panose="020F0502020204030204"/>
              </a:rPr>
              <a:t>AI-Agent</a:t>
            </a:r>
          </a:p>
        </p:txBody>
      </p:sp>
      <p:sp>
        <p:nvSpPr>
          <p:cNvPr id="18" name="Bent Arrow 17">
            <a:extLst>
              <a:ext uri="{FF2B5EF4-FFF2-40B4-BE49-F238E27FC236}">
                <a16:creationId xmlns:a16="http://schemas.microsoft.com/office/drawing/2014/main" id="{6D03BB06-0B3C-B14F-8707-B1A5BF78FFE2}"/>
              </a:ext>
            </a:extLst>
          </p:cNvPr>
          <p:cNvSpPr/>
          <p:nvPr/>
        </p:nvSpPr>
        <p:spPr>
          <a:xfrm>
            <a:off x="10193799" y="3696338"/>
            <a:ext cx="1303569"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19" name="Rounded Rectangle 18">
            <a:extLst>
              <a:ext uri="{FF2B5EF4-FFF2-40B4-BE49-F238E27FC236}">
                <a16:creationId xmlns:a16="http://schemas.microsoft.com/office/drawing/2014/main" id="{C7894000-84DA-0F4E-BF75-AC3016591BEC}"/>
              </a:ext>
            </a:extLst>
          </p:cNvPr>
          <p:cNvSpPr/>
          <p:nvPr/>
        </p:nvSpPr>
        <p:spPr>
          <a:xfrm>
            <a:off x="13265267" y="2428898"/>
            <a:ext cx="2208084" cy="951305"/>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Autonomous </a:t>
            </a:r>
          </a:p>
          <a:p>
            <a:pPr algn="ctr" defTabSz="1341150"/>
            <a:r>
              <a:rPr lang="en-US" sz="2640" dirty="0">
                <a:solidFill>
                  <a:prstClr val="white"/>
                </a:solidFill>
                <a:latin typeface="Calibri" panose="020F0502020204030204"/>
              </a:rPr>
              <a:t>AI-Learning</a:t>
            </a:r>
          </a:p>
        </p:txBody>
      </p:sp>
      <p:sp>
        <p:nvSpPr>
          <p:cNvPr id="20" name="Bent Arrow 19">
            <a:extLst>
              <a:ext uri="{FF2B5EF4-FFF2-40B4-BE49-F238E27FC236}">
                <a16:creationId xmlns:a16="http://schemas.microsoft.com/office/drawing/2014/main" id="{AF637A31-24C4-004C-9C47-ACF940B2F01A}"/>
              </a:ext>
            </a:extLst>
          </p:cNvPr>
          <p:cNvSpPr/>
          <p:nvPr/>
        </p:nvSpPr>
        <p:spPr>
          <a:xfrm>
            <a:off x="12243914" y="2722879"/>
            <a:ext cx="965964" cy="692517"/>
          </a:xfrm>
          <a:prstGeom prst="ben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black"/>
              </a:solidFill>
              <a:latin typeface="Calibri" panose="020F0502020204030204"/>
            </a:endParaRPr>
          </a:p>
        </p:txBody>
      </p:sp>
      <p:sp>
        <p:nvSpPr>
          <p:cNvPr id="4" name="TextBox 3">
            <a:extLst>
              <a:ext uri="{FF2B5EF4-FFF2-40B4-BE49-F238E27FC236}">
                <a16:creationId xmlns:a16="http://schemas.microsoft.com/office/drawing/2014/main" id="{BDF4AA4A-45DA-2344-8798-5F0334876735}"/>
              </a:ext>
            </a:extLst>
          </p:cNvPr>
          <p:cNvSpPr txBox="1"/>
          <p:nvPr/>
        </p:nvSpPr>
        <p:spPr>
          <a:xfrm>
            <a:off x="3641932" y="8825558"/>
            <a:ext cx="13606225" cy="498598"/>
          </a:xfrm>
          <a:prstGeom prst="rect">
            <a:avLst/>
          </a:prstGeom>
          <a:noFill/>
        </p:spPr>
        <p:txBody>
          <a:bodyPr wrap="none" rtlCol="0">
            <a:spAutoFit/>
          </a:bodyPr>
          <a:lstStyle/>
          <a:p>
            <a:pPr defTabSz="1341150"/>
            <a:r>
              <a:rPr lang="en-US" sz="2640" dirty="0">
                <a:solidFill>
                  <a:prstClr val="black"/>
                </a:solidFill>
                <a:latin typeface="Calibri" panose="020F0502020204030204"/>
                <a:hlinkClick r:id="rId3"/>
              </a:rPr>
              <a:t>https://medium.com/@dmccreary/how-online-coding-clubs-will-transform-education-550faccff1f</a:t>
            </a:r>
            <a:endParaRPr lang="en-US" sz="2640" dirty="0">
              <a:solidFill>
                <a:prstClr val="black"/>
              </a:solidFill>
              <a:latin typeface="Calibri" panose="020F0502020204030204"/>
            </a:endParaRPr>
          </a:p>
        </p:txBody>
      </p:sp>
    </p:spTree>
    <p:extLst>
      <p:ext uri="{BB962C8B-B14F-4D97-AF65-F5344CB8AC3E}">
        <p14:creationId xmlns:p14="http://schemas.microsoft.com/office/powerpoint/2010/main" val="3714807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C2E4-7440-1947-98F2-5E485396354C}"/>
              </a:ext>
            </a:extLst>
          </p:cNvPr>
          <p:cNvSpPr>
            <a:spLocks noGrp="1"/>
          </p:cNvSpPr>
          <p:nvPr>
            <p:ph type="title"/>
          </p:nvPr>
        </p:nvSpPr>
        <p:spPr/>
        <p:txBody>
          <a:bodyPr>
            <a:noAutofit/>
          </a:bodyPr>
          <a:lstStyle/>
          <a:p>
            <a:r>
              <a:rPr lang="en-US" sz="5280" dirty="0"/>
              <a:t>Level 1: Initial Formative Online Learning</a:t>
            </a:r>
          </a:p>
        </p:txBody>
      </p:sp>
      <p:sp>
        <p:nvSpPr>
          <p:cNvPr id="3" name="Content Placeholder 2">
            <a:extLst>
              <a:ext uri="{FF2B5EF4-FFF2-40B4-BE49-F238E27FC236}">
                <a16:creationId xmlns:a16="http://schemas.microsoft.com/office/drawing/2014/main" id="{6B9FCEE5-A49B-3046-85B9-B95E3F3E9208}"/>
              </a:ext>
            </a:extLst>
          </p:cNvPr>
          <p:cNvSpPr>
            <a:spLocks noGrp="1"/>
          </p:cNvSpPr>
          <p:nvPr>
            <p:ph idx="1"/>
          </p:nvPr>
        </p:nvSpPr>
        <p:spPr>
          <a:xfrm>
            <a:off x="3890498" y="6171207"/>
            <a:ext cx="11318591" cy="3398771"/>
          </a:xfrm>
        </p:spPr>
        <p:txBody>
          <a:bodyPr>
            <a:normAutofit/>
          </a:bodyPr>
          <a:lstStyle/>
          <a:p>
            <a:r>
              <a:rPr lang="en-US" sz="3200" dirty="0"/>
              <a:t>Online training with mentors</a:t>
            </a:r>
          </a:p>
          <a:p>
            <a:r>
              <a:rPr lang="en-US" sz="3200" dirty="0"/>
              <a:t>Use Zoom to work with students</a:t>
            </a:r>
          </a:p>
          <a:p>
            <a:r>
              <a:rPr lang="en-US" sz="3200" dirty="0"/>
              <a:t>Manual matching of a student’s preferences with a mentor’s background</a:t>
            </a:r>
          </a:p>
          <a:p>
            <a:r>
              <a:rPr lang="en-US" sz="3200" dirty="0"/>
              <a:t>Assignments given and reviewed by mentors</a:t>
            </a:r>
          </a:p>
        </p:txBody>
      </p:sp>
      <p:sp>
        <p:nvSpPr>
          <p:cNvPr id="4" name="Slide Number Placeholder 3">
            <a:extLst>
              <a:ext uri="{FF2B5EF4-FFF2-40B4-BE49-F238E27FC236}">
                <a16:creationId xmlns:a16="http://schemas.microsoft.com/office/drawing/2014/main" id="{FE1D8EC0-A7F7-BD49-A2DA-E3D281A9278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53</a:t>
            </a:fld>
            <a:endParaRPr lang="en-US">
              <a:solidFill>
                <a:prstClr val="black">
                  <a:tint val="75000"/>
                </a:prstClr>
              </a:solidFill>
              <a:latin typeface="Calibri" panose="020F0502020204030204"/>
            </a:endParaRPr>
          </a:p>
        </p:txBody>
      </p:sp>
      <p:grpSp>
        <p:nvGrpSpPr>
          <p:cNvPr id="16" name="Group 15">
            <a:extLst>
              <a:ext uri="{FF2B5EF4-FFF2-40B4-BE49-F238E27FC236}">
                <a16:creationId xmlns:a16="http://schemas.microsoft.com/office/drawing/2014/main" id="{6FAD6498-B781-D548-B1E7-18F331F37A61}"/>
              </a:ext>
            </a:extLst>
          </p:cNvPr>
          <p:cNvGrpSpPr/>
          <p:nvPr/>
        </p:nvGrpSpPr>
        <p:grpSpPr>
          <a:xfrm>
            <a:off x="1229361" y="2194229"/>
            <a:ext cx="2294883" cy="6531891"/>
            <a:chOff x="1010341" y="1448527"/>
            <a:chExt cx="1755473" cy="4453562"/>
          </a:xfrm>
        </p:grpSpPr>
        <p:sp>
          <p:nvSpPr>
            <p:cNvPr id="7" name="Rounded Rectangle 6">
              <a:extLst>
                <a:ext uri="{FF2B5EF4-FFF2-40B4-BE49-F238E27FC236}">
                  <a16:creationId xmlns:a16="http://schemas.microsoft.com/office/drawing/2014/main" id="{6A50D788-0AB5-F74E-A03E-580E4A8A727A}"/>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Initial </a:t>
              </a:r>
            </a:p>
            <a:p>
              <a:pPr algn="ctr" defTabSz="1341150"/>
              <a:r>
                <a:rPr lang="en-US" sz="2347" b="1" dirty="0">
                  <a:solidFill>
                    <a:prstClr val="black"/>
                  </a:solidFill>
                  <a:latin typeface="Calibri" panose="020F0502020204030204"/>
                </a:rPr>
                <a:t>Formative</a:t>
              </a:r>
            </a:p>
          </p:txBody>
        </p:sp>
        <p:sp>
          <p:nvSpPr>
            <p:cNvPr id="8" name="Rounded Rectangle 7">
              <a:extLst>
                <a:ext uri="{FF2B5EF4-FFF2-40B4-BE49-F238E27FC236}">
                  <a16:creationId xmlns:a16="http://schemas.microsoft.com/office/drawing/2014/main" id="{D629D27A-2892-CC4B-9BB2-C890B9C34F16}"/>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9" name="Rounded Rectangle 8">
              <a:extLst>
                <a:ext uri="{FF2B5EF4-FFF2-40B4-BE49-F238E27FC236}">
                  <a16:creationId xmlns:a16="http://schemas.microsoft.com/office/drawing/2014/main" id="{6992C5CF-928F-FF41-BBCE-464FE8B3181C}"/>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11" name="Rounded Rectangle 10">
              <a:extLst>
                <a:ext uri="{FF2B5EF4-FFF2-40B4-BE49-F238E27FC236}">
                  <a16:creationId xmlns:a16="http://schemas.microsoft.com/office/drawing/2014/main" id="{E83F3114-3074-CF48-B51B-1A2AEAEAD843}"/>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2" name="Rounded Rectangle 11">
              <a:extLst>
                <a:ext uri="{FF2B5EF4-FFF2-40B4-BE49-F238E27FC236}">
                  <a16:creationId xmlns:a16="http://schemas.microsoft.com/office/drawing/2014/main" id="{29C04F92-070A-3A49-833A-01A0DBF06D78}"/>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4" name="Rounded Rectangle 13">
              <a:extLst>
                <a:ext uri="{FF2B5EF4-FFF2-40B4-BE49-F238E27FC236}">
                  <a16:creationId xmlns:a16="http://schemas.microsoft.com/office/drawing/2014/main" id="{EF5B1434-B2BE-DC4A-AE0A-64A90C8E9063}"/>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pic>
        <p:nvPicPr>
          <p:cNvPr id="3074" name="Picture 2" descr="Image for post">
            <a:extLst>
              <a:ext uri="{FF2B5EF4-FFF2-40B4-BE49-F238E27FC236}">
                <a16:creationId xmlns:a16="http://schemas.microsoft.com/office/drawing/2014/main" id="{60439ECF-DB66-D045-9B4D-946F938548B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12718" y="1951094"/>
            <a:ext cx="5359310" cy="333524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121C83C-AF1A-4B45-9414-C53659535988}"/>
              </a:ext>
            </a:extLst>
          </p:cNvPr>
          <p:cNvSpPr txBox="1"/>
          <p:nvPr/>
        </p:nvSpPr>
        <p:spPr>
          <a:xfrm>
            <a:off x="4647139" y="2265292"/>
            <a:ext cx="2299027" cy="1717393"/>
          </a:xfrm>
          <a:prstGeom prst="rect">
            <a:avLst/>
          </a:prstGeom>
          <a:noFill/>
        </p:spPr>
        <p:txBody>
          <a:bodyPr wrap="none" rtlCol="0">
            <a:spAutoFit/>
          </a:bodyPr>
          <a:lstStyle/>
          <a:p>
            <a:pPr defTabSz="1341150"/>
            <a:r>
              <a:rPr lang="en-US" sz="2640" dirty="0">
                <a:solidFill>
                  <a:prstClr val="black"/>
                </a:solidFill>
                <a:latin typeface="Calibri" panose="020F0502020204030204"/>
              </a:rPr>
              <a:t>Learning Goals:</a:t>
            </a:r>
          </a:p>
          <a:p>
            <a:pPr marL="502931" indent="-502931" defTabSz="1341150">
              <a:buFont typeface="+mj-lt"/>
              <a:buAutoNum type="arabicPeriod"/>
            </a:pPr>
            <a:r>
              <a:rPr lang="en-US" sz="2640" dirty="0">
                <a:solidFill>
                  <a:prstClr val="black"/>
                </a:solidFill>
                <a:latin typeface="Calibri" panose="020F0502020204030204"/>
              </a:rPr>
              <a:t>Scratch</a:t>
            </a:r>
          </a:p>
          <a:p>
            <a:pPr marL="502931" indent="-502931" defTabSz="1341150">
              <a:buFont typeface="+mj-lt"/>
              <a:buAutoNum type="arabicPeriod"/>
            </a:pPr>
            <a:r>
              <a:rPr lang="en-US" sz="2640" b="1" dirty="0">
                <a:solidFill>
                  <a:prstClr val="black"/>
                </a:solidFill>
                <a:latin typeface="Calibri" panose="020F0502020204030204"/>
              </a:rPr>
              <a:t>Python</a:t>
            </a:r>
          </a:p>
          <a:p>
            <a:pPr marL="502931" indent="-502931" defTabSz="1341150">
              <a:buFont typeface="+mj-lt"/>
              <a:buAutoNum type="arabicPeriod"/>
            </a:pPr>
            <a:r>
              <a:rPr lang="en-US" sz="2640" dirty="0">
                <a:solidFill>
                  <a:prstClr val="black"/>
                </a:solidFill>
                <a:latin typeface="Calibri" panose="020F0502020204030204"/>
              </a:rPr>
              <a:t>Robots</a:t>
            </a:r>
          </a:p>
        </p:txBody>
      </p:sp>
      <p:sp>
        <p:nvSpPr>
          <p:cNvPr id="19" name="TextBox 18">
            <a:extLst>
              <a:ext uri="{FF2B5EF4-FFF2-40B4-BE49-F238E27FC236}">
                <a16:creationId xmlns:a16="http://schemas.microsoft.com/office/drawing/2014/main" id="{66DD7318-CD7F-EE4E-84E6-07F7C457B0E4}"/>
              </a:ext>
            </a:extLst>
          </p:cNvPr>
          <p:cNvSpPr txBox="1"/>
          <p:nvPr/>
        </p:nvSpPr>
        <p:spPr>
          <a:xfrm>
            <a:off x="11798906" y="4535345"/>
            <a:ext cx="3316870" cy="1717393"/>
          </a:xfrm>
          <a:prstGeom prst="rect">
            <a:avLst/>
          </a:prstGeom>
          <a:noFill/>
        </p:spPr>
        <p:txBody>
          <a:bodyPr wrap="none" rtlCol="0">
            <a:spAutoFit/>
          </a:bodyPr>
          <a:lstStyle/>
          <a:p>
            <a:pPr defTabSz="1341150"/>
            <a:r>
              <a:rPr lang="en-US" sz="2640" dirty="0">
                <a:solidFill>
                  <a:prstClr val="black"/>
                </a:solidFill>
                <a:latin typeface="Calibri" panose="020F0502020204030204"/>
              </a:rPr>
              <a:t>Mentoring Experience:</a:t>
            </a:r>
          </a:p>
          <a:p>
            <a:pPr marL="502931" indent="-502931" defTabSz="1341150">
              <a:buFont typeface="+mj-lt"/>
              <a:buAutoNum type="arabicPeriod"/>
            </a:pPr>
            <a:r>
              <a:rPr lang="en-US" sz="2640" dirty="0">
                <a:solidFill>
                  <a:prstClr val="black"/>
                </a:solidFill>
                <a:latin typeface="Calibri" panose="020F0502020204030204"/>
              </a:rPr>
              <a:t>Java</a:t>
            </a:r>
          </a:p>
          <a:p>
            <a:pPr marL="502931" indent="-502931" defTabSz="1341150">
              <a:buFont typeface="+mj-lt"/>
              <a:buAutoNum type="arabicPeriod"/>
            </a:pPr>
            <a:r>
              <a:rPr lang="en-US" sz="2640" b="1" dirty="0">
                <a:solidFill>
                  <a:prstClr val="black"/>
                </a:solidFill>
                <a:latin typeface="Calibri" panose="020F0502020204030204"/>
              </a:rPr>
              <a:t>Python</a:t>
            </a:r>
          </a:p>
          <a:p>
            <a:pPr marL="502931" indent="-502931" defTabSz="1341150">
              <a:buFont typeface="+mj-lt"/>
              <a:buAutoNum type="arabicPeriod"/>
            </a:pPr>
            <a:r>
              <a:rPr lang="en-US" sz="2640" dirty="0">
                <a:solidFill>
                  <a:prstClr val="black"/>
                </a:solidFill>
                <a:latin typeface="Calibri" panose="020F0502020204030204"/>
              </a:rPr>
              <a:t>Web</a:t>
            </a:r>
          </a:p>
        </p:txBody>
      </p:sp>
      <p:cxnSp>
        <p:nvCxnSpPr>
          <p:cNvPr id="20" name="Curved Connector 19">
            <a:extLst>
              <a:ext uri="{FF2B5EF4-FFF2-40B4-BE49-F238E27FC236}">
                <a16:creationId xmlns:a16="http://schemas.microsoft.com/office/drawing/2014/main" id="{4CE8D408-5ADB-F045-84D7-817E27AE95CB}"/>
              </a:ext>
            </a:extLst>
          </p:cNvPr>
          <p:cNvCxnSpPr>
            <a:cxnSpLocks/>
          </p:cNvCxnSpPr>
          <p:nvPr/>
        </p:nvCxnSpPr>
        <p:spPr>
          <a:xfrm>
            <a:off x="6315739" y="3446366"/>
            <a:ext cx="5575437" cy="2192499"/>
          </a:xfrm>
          <a:prstGeom prst="curvedConnector3">
            <a:avLst>
              <a:gd name="adj1" fmla="val 50000"/>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492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7BD3-3A43-EF45-A70A-E786F35A7E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5511B7-08C0-2647-9037-6427BBCDD9AC}"/>
              </a:ext>
            </a:extLst>
          </p:cNvPr>
          <p:cNvSpPr>
            <a:spLocks noGrp="1"/>
          </p:cNvSpPr>
          <p:nvPr>
            <p:ph idx="1"/>
          </p:nvPr>
        </p:nvSpPr>
        <p:spPr>
          <a:xfrm>
            <a:off x="1229360" y="8694156"/>
            <a:ext cx="15422880" cy="365389"/>
          </a:xfrm>
        </p:spPr>
        <p:txBody>
          <a:bodyPr>
            <a:normAutofit fontScale="55000" lnSpcReduction="20000"/>
          </a:bodyPr>
          <a:lstStyle/>
          <a:p>
            <a:endParaRPr lang="en-US" dirty="0"/>
          </a:p>
        </p:txBody>
      </p:sp>
      <p:sp>
        <p:nvSpPr>
          <p:cNvPr id="4" name="Slide Number Placeholder 3">
            <a:extLst>
              <a:ext uri="{FF2B5EF4-FFF2-40B4-BE49-F238E27FC236}">
                <a16:creationId xmlns:a16="http://schemas.microsoft.com/office/drawing/2014/main" id="{327DF4A5-434F-0F48-AD08-041003A58886}"/>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54</a:t>
            </a:fld>
            <a:endParaRPr lang="en-US">
              <a:solidFill>
                <a:prstClr val="black">
                  <a:tint val="75000"/>
                </a:prstClr>
              </a:solidFill>
              <a:latin typeface="Calibri" panose="020F0502020204030204"/>
            </a:endParaRPr>
          </a:p>
        </p:txBody>
      </p:sp>
      <p:pic>
        <p:nvPicPr>
          <p:cNvPr id="1026" name="Picture 2" descr="Beginning Python Journey Map">
            <a:extLst>
              <a:ext uri="{FF2B5EF4-FFF2-40B4-BE49-F238E27FC236}">
                <a16:creationId xmlns:a16="http://schemas.microsoft.com/office/drawing/2014/main" id="{D23D8A63-38F9-F647-B0CB-826A6CD1C0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1643"/>
            <a:ext cx="17881600" cy="1003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09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5E5F0B99-C491-5042-BBEC-F610333AE7F7}"/>
              </a:ext>
            </a:extLst>
          </p:cNvPr>
          <p:cNvSpPr/>
          <p:nvPr/>
        </p:nvSpPr>
        <p:spPr>
          <a:xfrm>
            <a:off x="9125074" y="4409185"/>
            <a:ext cx="2943516" cy="2101541"/>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2" name="Oval 21">
            <a:extLst>
              <a:ext uri="{FF2B5EF4-FFF2-40B4-BE49-F238E27FC236}">
                <a16:creationId xmlns:a16="http://schemas.microsoft.com/office/drawing/2014/main" id="{46741851-BB06-4348-B96F-F0EB60E19CD5}"/>
              </a:ext>
            </a:extLst>
          </p:cNvPr>
          <p:cNvSpPr/>
          <p:nvPr/>
        </p:nvSpPr>
        <p:spPr>
          <a:xfrm>
            <a:off x="12507573" y="2361984"/>
            <a:ext cx="2943516" cy="21975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1" name="Oval 20">
            <a:extLst>
              <a:ext uri="{FF2B5EF4-FFF2-40B4-BE49-F238E27FC236}">
                <a16:creationId xmlns:a16="http://schemas.microsoft.com/office/drawing/2014/main" id="{2706020E-A5FA-B148-9ACF-83C3B2CFB1EB}"/>
              </a:ext>
            </a:extLst>
          </p:cNvPr>
          <p:cNvSpPr/>
          <p:nvPr/>
        </p:nvSpPr>
        <p:spPr>
          <a:xfrm>
            <a:off x="5676368" y="2327395"/>
            <a:ext cx="3009723" cy="2197532"/>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 name="Title 1">
            <a:extLst>
              <a:ext uri="{FF2B5EF4-FFF2-40B4-BE49-F238E27FC236}">
                <a16:creationId xmlns:a16="http://schemas.microsoft.com/office/drawing/2014/main" id="{04DC64BB-B2BC-F241-B688-A711B27E3B9E}"/>
              </a:ext>
            </a:extLst>
          </p:cNvPr>
          <p:cNvSpPr>
            <a:spLocks noGrp="1"/>
          </p:cNvSpPr>
          <p:nvPr>
            <p:ph type="title"/>
          </p:nvPr>
        </p:nvSpPr>
        <p:spPr/>
        <p:txBody>
          <a:bodyPr>
            <a:normAutofit/>
          </a:bodyPr>
          <a:lstStyle/>
          <a:p>
            <a:r>
              <a:rPr lang="en-US" dirty="0"/>
              <a:t>Level 2: Managed Coordinated</a:t>
            </a:r>
          </a:p>
        </p:txBody>
      </p:sp>
      <p:sp>
        <p:nvSpPr>
          <p:cNvPr id="3" name="Content Placeholder 2">
            <a:extLst>
              <a:ext uri="{FF2B5EF4-FFF2-40B4-BE49-F238E27FC236}">
                <a16:creationId xmlns:a16="http://schemas.microsoft.com/office/drawing/2014/main" id="{8E8C0AE8-769A-DE44-9B08-AAC21AF9C552}"/>
              </a:ext>
            </a:extLst>
          </p:cNvPr>
          <p:cNvSpPr>
            <a:spLocks noGrp="1"/>
          </p:cNvSpPr>
          <p:nvPr>
            <p:ph idx="1"/>
          </p:nvPr>
        </p:nvSpPr>
        <p:spPr>
          <a:xfrm>
            <a:off x="4070144" y="7241705"/>
            <a:ext cx="12582095" cy="1817839"/>
          </a:xfrm>
        </p:spPr>
        <p:txBody>
          <a:bodyPr>
            <a:normAutofit fontScale="92500"/>
          </a:bodyPr>
          <a:lstStyle/>
          <a:p>
            <a:r>
              <a:rPr lang="en-US" sz="2933" dirty="0"/>
              <a:t>Many student interests, many mentors, many topics</a:t>
            </a:r>
          </a:p>
          <a:p>
            <a:r>
              <a:rPr lang="en-US" sz="2933" dirty="0"/>
              <a:t>Sophisticated matching process based on constraint optimization algorithm</a:t>
            </a:r>
          </a:p>
          <a:p>
            <a:r>
              <a:rPr lang="en-US" sz="2933" dirty="0"/>
              <a:t>Successful outcomes tracked and used for future student-mentor matching</a:t>
            </a:r>
          </a:p>
        </p:txBody>
      </p:sp>
      <p:sp>
        <p:nvSpPr>
          <p:cNvPr id="4" name="Slide Number Placeholder 3">
            <a:extLst>
              <a:ext uri="{FF2B5EF4-FFF2-40B4-BE49-F238E27FC236}">
                <a16:creationId xmlns:a16="http://schemas.microsoft.com/office/drawing/2014/main" id="{DF4F0A2B-B331-A24A-BC58-69CFE82C4F1F}"/>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55</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B37C6892-2ADE-134D-A4D9-8EA9987E79C6}"/>
              </a:ext>
            </a:extLst>
          </p:cNvPr>
          <p:cNvGrpSpPr/>
          <p:nvPr/>
        </p:nvGrpSpPr>
        <p:grpSpPr>
          <a:xfrm>
            <a:off x="1283070" y="2194229"/>
            <a:ext cx="2294883" cy="6531891"/>
            <a:chOff x="1010341" y="1448527"/>
            <a:chExt cx="1755473" cy="4453562"/>
          </a:xfrm>
        </p:grpSpPr>
        <p:sp>
          <p:nvSpPr>
            <p:cNvPr id="6" name="Rounded Rectangle 5">
              <a:extLst>
                <a:ext uri="{FF2B5EF4-FFF2-40B4-BE49-F238E27FC236}">
                  <a16:creationId xmlns:a16="http://schemas.microsoft.com/office/drawing/2014/main" id="{379C70A4-23A4-5C4F-8F6A-4ED672C1D925}"/>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74484B3A-D960-3D47-B412-D32D66E98B30}"/>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44D6F908-9CEA-6248-ADF9-8EF2022D1B32}"/>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Managed</a:t>
              </a:r>
            </a:p>
            <a:p>
              <a:pPr algn="ctr" defTabSz="1341150"/>
              <a:r>
                <a:rPr lang="en-US" sz="2347" b="1" dirty="0">
                  <a:solidFill>
                    <a:prstClr val="black"/>
                  </a:solidFill>
                  <a:latin typeface="Calibri" panose="020F0502020204030204"/>
                </a:rPr>
                <a:t>Coordinated</a:t>
              </a:r>
            </a:p>
          </p:txBody>
        </p:sp>
        <p:sp>
          <p:nvSpPr>
            <p:cNvPr id="9" name="Rounded Rectangle 8">
              <a:extLst>
                <a:ext uri="{FF2B5EF4-FFF2-40B4-BE49-F238E27FC236}">
                  <a16:creationId xmlns:a16="http://schemas.microsoft.com/office/drawing/2014/main" id="{C9C74886-CC1F-FF40-934D-44C662FE1FDC}"/>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4756E33D-FB93-EC47-8824-9F484FE9D4A8}"/>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48A6DC5E-800B-5A4D-AAF9-CBC1ED9723B8}"/>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2" name="Oval 11">
            <a:extLst>
              <a:ext uri="{FF2B5EF4-FFF2-40B4-BE49-F238E27FC236}">
                <a16:creationId xmlns:a16="http://schemas.microsoft.com/office/drawing/2014/main" id="{72C7CFE2-6C60-6243-BF22-32A5EB1D4404}"/>
              </a:ext>
            </a:extLst>
          </p:cNvPr>
          <p:cNvSpPr/>
          <p:nvPr/>
        </p:nvSpPr>
        <p:spPr>
          <a:xfrm>
            <a:off x="6970705" y="2635457"/>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3" name="Oval 12">
            <a:extLst>
              <a:ext uri="{FF2B5EF4-FFF2-40B4-BE49-F238E27FC236}">
                <a16:creationId xmlns:a16="http://schemas.microsoft.com/office/drawing/2014/main" id="{74A9A4B3-A60B-5D45-9D0F-63978DD78277}"/>
              </a:ext>
            </a:extLst>
          </p:cNvPr>
          <p:cNvSpPr/>
          <p:nvPr/>
        </p:nvSpPr>
        <p:spPr>
          <a:xfrm>
            <a:off x="6173799" y="3101829"/>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4" name="Oval 13">
            <a:extLst>
              <a:ext uri="{FF2B5EF4-FFF2-40B4-BE49-F238E27FC236}">
                <a16:creationId xmlns:a16="http://schemas.microsoft.com/office/drawing/2014/main" id="{9A69C0C5-3EDE-7842-96DC-43260ECD6B48}"/>
              </a:ext>
            </a:extLst>
          </p:cNvPr>
          <p:cNvSpPr/>
          <p:nvPr/>
        </p:nvSpPr>
        <p:spPr>
          <a:xfrm>
            <a:off x="6993302" y="3460750"/>
            <a:ext cx="842100" cy="6419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S</a:t>
            </a:r>
          </a:p>
        </p:txBody>
      </p:sp>
      <p:sp>
        <p:nvSpPr>
          <p:cNvPr id="15" name="Oval 14">
            <a:extLst>
              <a:ext uri="{FF2B5EF4-FFF2-40B4-BE49-F238E27FC236}">
                <a16:creationId xmlns:a16="http://schemas.microsoft.com/office/drawing/2014/main" id="{715D475F-EDDA-8945-B581-EABE174566DB}"/>
              </a:ext>
            </a:extLst>
          </p:cNvPr>
          <p:cNvSpPr/>
          <p:nvPr/>
        </p:nvSpPr>
        <p:spPr>
          <a:xfrm>
            <a:off x="13755948" y="2604336"/>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6" name="Oval 15">
            <a:extLst>
              <a:ext uri="{FF2B5EF4-FFF2-40B4-BE49-F238E27FC236}">
                <a16:creationId xmlns:a16="http://schemas.microsoft.com/office/drawing/2014/main" id="{82C07E81-6296-3A4D-B830-0314F5A3E1B8}"/>
              </a:ext>
            </a:extLst>
          </p:cNvPr>
          <p:cNvSpPr/>
          <p:nvPr/>
        </p:nvSpPr>
        <p:spPr>
          <a:xfrm>
            <a:off x="12913848" y="3040860"/>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7" name="Oval 16">
            <a:extLst>
              <a:ext uri="{FF2B5EF4-FFF2-40B4-BE49-F238E27FC236}">
                <a16:creationId xmlns:a16="http://schemas.microsoft.com/office/drawing/2014/main" id="{0EFDE55E-ED2A-AF44-92D4-0B8A562E1583}"/>
              </a:ext>
            </a:extLst>
          </p:cNvPr>
          <p:cNvSpPr/>
          <p:nvPr/>
        </p:nvSpPr>
        <p:spPr>
          <a:xfrm>
            <a:off x="13755948" y="3460750"/>
            <a:ext cx="842100" cy="6419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black"/>
                </a:solidFill>
                <a:latin typeface="Calibri" panose="020F0502020204030204"/>
              </a:rPr>
              <a:t>M</a:t>
            </a:r>
          </a:p>
        </p:txBody>
      </p:sp>
      <p:sp>
        <p:nvSpPr>
          <p:cNvPr id="18" name="Oval 17">
            <a:extLst>
              <a:ext uri="{FF2B5EF4-FFF2-40B4-BE49-F238E27FC236}">
                <a16:creationId xmlns:a16="http://schemas.microsoft.com/office/drawing/2014/main" id="{8E66A958-686B-E849-8E83-72549E3B58DF}"/>
              </a:ext>
            </a:extLst>
          </p:cNvPr>
          <p:cNvSpPr/>
          <p:nvPr/>
        </p:nvSpPr>
        <p:spPr>
          <a:xfrm>
            <a:off x="9678593" y="4970213"/>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19" name="Oval 18">
            <a:extLst>
              <a:ext uri="{FF2B5EF4-FFF2-40B4-BE49-F238E27FC236}">
                <a16:creationId xmlns:a16="http://schemas.microsoft.com/office/drawing/2014/main" id="{98E84C1D-93BB-5C4B-A57C-9D8626574E8B}"/>
              </a:ext>
            </a:extLst>
          </p:cNvPr>
          <p:cNvSpPr/>
          <p:nvPr/>
        </p:nvSpPr>
        <p:spPr>
          <a:xfrm>
            <a:off x="10759806" y="4970212"/>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20" name="Oval 19">
            <a:extLst>
              <a:ext uri="{FF2B5EF4-FFF2-40B4-BE49-F238E27FC236}">
                <a16:creationId xmlns:a16="http://schemas.microsoft.com/office/drawing/2014/main" id="{B0A835A7-118E-FA45-8FEC-C31F00796463}"/>
              </a:ext>
            </a:extLst>
          </p:cNvPr>
          <p:cNvSpPr/>
          <p:nvPr/>
        </p:nvSpPr>
        <p:spPr>
          <a:xfrm>
            <a:off x="10175784" y="5705066"/>
            <a:ext cx="842100" cy="641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a:t>
            </a:r>
          </a:p>
        </p:txBody>
      </p:sp>
      <p:sp>
        <p:nvSpPr>
          <p:cNvPr id="24" name="TextBox 23">
            <a:extLst>
              <a:ext uri="{FF2B5EF4-FFF2-40B4-BE49-F238E27FC236}">
                <a16:creationId xmlns:a16="http://schemas.microsoft.com/office/drawing/2014/main" id="{D8CC0696-24F3-384B-A4C0-97769B1E4C13}"/>
              </a:ext>
            </a:extLst>
          </p:cNvPr>
          <p:cNvSpPr txBox="1"/>
          <p:nvPr/>
        </p:nvSpPr>
        <p:spPr>
          <a:xfrm>
            <a:off x="6081893" y="4511729"/>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Students</a:t>
            </a:r>
          </a:p>
        </p:txBody>
      </p:sp>
      <p:sp>
        <p:nvSpPr>
          <p:cNvPr id="25" name="TextBox 24">
            <a:extLst>
              <a:ext uri="{FF2B5EF4-FFF2-40B4-BE49-F238E27FC236}">
                <a16:creationId xmlns:a16="http://schemas.microsoft.com/office/drawing/2014/main" id="{7C615B10-EC8B-7744-9F55-0BC89FC900CE}"/>
              </a:ext>
            </a:extLst>
          </p:cNvPr>
          <p:cNvSpPr txBox="1"/>
          <p:nvPr/>
        </p:nvSpPr>
        <p:spPr>
          <a:xfrm>
            <a:off x="12787139" y="4559515"/>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Mentors</a:t>
            </a:r>
          </a:p>
        </p:txBody>
      </p:sp>
      <p:sp>
        <p:nvSpPr>
          <p:cNvPr id="26" name="TextBox 25">
            <a:extLst>
              <a:ext uri="{FF2B5EF4-FFF2-40B4-BE49-F238E27FC236}">
                <a16:creationId xmlns:a16="http://schemas.microsoft.com/office/drawing/2014/main" id="{40281018-7103-A443-88E7-E57B003D6771}"/>
              </a:ext>
            </a:extLst>
          </p:cNvPr>
          <p:cNvSpPr txBox="1"/>
          <p:nvPr/>
        </p:nvSpPr>
        <p:spPr>
          <a:xfrm>
            <a:off x="9510902" y="6473962"/>
            <a:ext cx="22438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Topics</a:t>
            </a:r>
          </a:p>
        </p:txBody>
      </p:sp>
      <p:grpSp>
        <p:nvGrpSpPr>
          <p:cNvPr id="33" name="Group 32">
            <a:extLst>
              <a:ext uri="{FF2B5EF4-FFF2-40B4-BE49-F238E27FC236}">
                <a16:creationId xmlns:a16="http://schemas.microsoft.com/office/drawing/2014/main" id="{03EBDF6D-0E17-BE45-A96F-778A034F7A28}"/>
              </a:ext>
            </a:extLst>
          </p:cNvPr>
          <p:cNvGrpSpPr/>
          <p:nvPr/>
        </p:nvGrpSpPr>
        <p:grpSpPr>
          <a:xfrm>
            <a:off x="7812804" y="2167164"/>
            <a:ext cx="5101043" cy="2897056"/>
            <a:chOff x="5326912" y="1477612"/>
            <a:chExt cx="3477984" cy="1975266"/>
          </a:xfrm>
        </p:grpSpPr>
        <p:cxnSp>
          <p:nvCxnSpPr>
            <p:cNvPr id="28" name="Straight Connector 27">
              <a:extLst>
                <a:ext uri="{FF2B5EF4-FFF2-40B4-BE49-F238E27FC236}">
                  <a16:creationId xmlns:a16="http://schemas.microsoft.com/office/drawing/2014/main" id="{905B88FF-E3C3-2149-9FC0-72716EEFDCF7}"/>
                </a:ext>
              </a:extLst>
            </p:cNvPr>
            <p:cNvCxnSpPr>
              <a:stCxn id="12" idx="6"/>
              <a:endCxn id="18" idx="1"/>
            </p:cNvCxnSpPr>
            <p:nvPr/>
          </p:nvCxnSpPr>
          <p:spPr>
            <a:xfrm>
              <a:off x="5326912" y="2015742"/>
              <a:ext cx="1356212" cy="1437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CE1125C-6A03-EA41-9A35-8D13D490BD87}"/>
                </a:ext>
              </a:extLst>
            </p:cNvPr>
            <p:cNvCxnSpPr>
              <a:cxnSpLocks/>
              <a:stCxn id="16" idx="2"/>
              <a:endCxn id="18" idx="7"/>
            </p:cNvCxnSpPr>
            <p:nvPr/>
          </p:nvCxnSpPr>
          <p:spPr>
            <a:xfrm flipH="1">
              <a:off x="7089115" y="2292153"/>
              <a:ext cx="1715781" cy="1160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0E85205-D3F3-6A46-BCC4-BBEBA7F05D43}"/>
                </a:ext>
              </a:extLst>
            </p:cNvPr>
            <p:cNvSpPr txBox="1"/>
            <p:nvPr/>
          </p:nvSpPr>
          <p:spPr>
            <a:xfrm>
              <a:off x="6096000" y="1477612"/>
              <a:ext cx="2324986" cy="1170950"/>
            </a:xfrm>
            <a:prstGeom prst="rect">
              <a:avLst/>
            </a:prstGeom>
            <a:noFill/>
          </p:spPr>
          <p:txBody>
            <a:bodyPr wrap="square" rtlCol="0">
              <a:spAutoFit/>
            </a:bodyPr>
            <a:lstStyle/>
            <a:p>
              <a:pPr defTabSz="1341150"/>
              <a:r>
                <a:rPr lang="en-US" sz="2640" i="1" dirty="0">
                  <a:solidFill>
                    <a:prstClr val="black"/>
                  </a:solidFill>
                  <a:latin typeface="Calibri" panose="020F0502020204030204"/>
                </a:rPr>
                <a:t>We recommend that </a:t>
              </a:r>
              <a:r>
                <a:rPr lang="en-US" sz="2640" b="1" i="1" dirty="0">
                  <a:solidFill>
                    <a:prstClr val="black"/>
                  </a:solidFill>
                  <a:latin typeface="Calibri" panose="020F0502020204030204"/>
                </a:rPr>
                <a:t>Alice</a:t>
              </a:r>
              <a:r>
                <a:rPr lang="en-US" sz="2640" i="1" dirty="0">
                  <a:solidFill>
                    <a:prstClr val="black"/>
                  </a:solidFill>
                  <a:latin typeface="Calibri" panose="020F0502020204030204"/>
                </a:rPr>
                <a:t> has a mentoring session with </a:t>
              </a:r>
              <a:r>
                <a:rPr lang="en-US" sz="2640" b="1" i="1" dirty="0">
                  <a:solidFill>
                    <a:prstClr val="black"/>
                  </a:solidFill>
                  <a:latin typeface="Calibri" panose="020F0502020204030204"/>
                </a:rPr>
                <a:t>Lisa</a:t>
              </a:r>
              <a:r>
                <a:rPr lang="en-US" sz="2640" i="1" dirty="0">
                  <a:solidFill>
                    <a:prstClr val="black"/>
                  </a:solidFill>
                  <a:latin typeface="Calibri" panose="020F0502020204030204"/>
                </a:rPr>
                <a:t> on </a:t>
              </a:r>
              <a:r>
                <a:rPr lang="en-US" sz="2640" b="1" i="1" dirty="0">
                  <a:solidFill>
                    <a:prstClr val="black"/>
                  </a:solidFill>
                  <a:latin typeface="Calibri" panose="020F0502020204030204"/>
                </a:rPr>
                <a:t>Robots</a:t>
              </a:r>
              <a:r>
                <a:rPr lang="en-US" sz="2640" i="1" dirty="0">
                  <a:solidFill>
                    <a:prstClr val="black"/>
                  </a:solidFill>
                  <a:latin typeface="Calibri" panose="020F0502020204030204"/>
                </a:rPr>
                <a:t>.</a:t>
              </a:r>
            </a:p>
          </p:txBody>
        </p:sp>
      </p:grpSp>
    </p:spTree>
    <p:extLst>
      <p:ext uri="{BB962C8B-B14F-4D97-AF65-F5344CB8AC3E}">
        <p14:creationId xmlns:p14="http://schemas.microsoft.com/office/powerpoint/2010/main" val="254456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4868-1836-8F4F-840A-76B1906CF13E}"/>
              </a:ext>
            </a:extLst>
          </p:cNvPr>
          <p:cNvSpPr>
            <a:spLocks noGrp="1"/>
          </p:cNvSpPr>
          <p:nvPr>
            <p:ph type="title"/>
          </p:nvPr>
        </p:nvSpPr>
        <p:spPr/>
        <p:txBody>
          <a:bodyPr>
            <a:normAutofit fontScale="90000"/>
          </a:bodyPr>
          <a:lstStyle/>
          <a:p>
            <a:r>
              <a:rPr lang="en-US" dirty="0"/>
              <a:t>Level 3: Defined Concept Driven Learning</a:t>
            </a:r>
          </a:p>
        </p:txBody>
      </p:sp>
      <p:sp>
        <p:nvSpPr>
          <p:cNvPr id="3" name="Content Placeholder 2">
            <a:extLst>
              <a:ext uri="{FF2B5EF4-FFF2-40B4-BE49-F238E27FC236}">
                <a16:creationId xmlns:a16="http://schemas.microsoft.com/office/drawing/2014/main" id="{F47BAE69-FCFA-D942-BF23-FF930AC8CCAB}"/>
              </a:ext>
            </a:extLst>
          </p:cNvPr>
          <p:cNvSpPr>
            <a:spLocks noGrp="1"/>
          </p:cNvSpPr>
          <p:nvPr>
            <p:ph idx="1"/>
          </p:nvPr>
        </p:nvSpPr>
        <p:spPr>
          <a:xfrm>
            <a:off x="4214171" y="6475517"/>
            <a:ext cx="12351407" cy="2755971"/>
          </a:xfrm>
        </p:spPr>
        <p:txBody>
          <a:bodyPr>
            <a:normAutofit fontScale="92500" lnSpcReduction="20000"/>
          </a:bodyPr>
          <a:lstStyle/>
          <a:p>
            <a:r>
              <a:rPr lang="en-US" sz="3520" dirty="0"/>
              <a:t>Concept graphs created for both students and mentors</a:t>
            </a:r>
          </a:p>
          <a:p>
            <a:r>
              <a:rPr lang="en-US" sz="3520" dirty="0"/>
              <a:t>Students express their learning goal concepts - the concepts they want master, and we track what contents they need to learn to </a:t>
            </a:r>
          </a:p>
          <a:p>
            <a:r>
              <a:rPr lang="en-US" sz="3520" dirty="0"/>
              <a:t>Manual processes and simple deterministic rules match content with mentors</a:t>
            </a:r>
          </a:p>
        </p:txBody>
      </p:sp>
      <p:sp>
        <p:nvSpPr>
          <p:cNvPr id="4" name="Slide Number Placeholder 3">
            <a:extLst>
              <a:ext uri="{FF2B5EF4-FFF2-40B4-BE49-F238E27FC236}">
                <a16:creationId xmlns:a16="http://schemas.microsoft.com/office/drawing/2014/main" id="{AC00B4EE-BE08-A346-AB8A-E196DD6389C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56</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AA79196B-D465-654D-99B9-5AF985C8E3C4}"/>
              </a:ext>
            </a:extLst>
          </p:cNvPr>
          <p:cNvGrpSpPr/>
          <p:nvPr/>
        </p:nvGrpSpPr>
        <p:grpSpPr>
          <a:xfrm>
            <a:off x="1229361" y="2194229"/>
            <a:ext cx="2294883" cy="6531891"/>
            <a:chOff x="1010341" y="1448527"/>
            <a:chExt cx="1755473" cy="4453562"/>
          </a:xfrm>
        </p:grpSpPr>
        <p:sp>
          <p:nvSpPr>
            <p:cNvPr id="6" name="Rounded Rectangle 5">
              <a:extLst>
                <a:ext uri="{FF2B5EF4-FFF2-40B4-BE49-F238E27FC236}">
                  <a16:creationId xmlns:a16="http://schemas.microsoft.com/office/drawing/2014/main" id="{8CD38BEE-5452-5943-8C7C-F1B7D1C2EE6E}"/>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5BEB91DF-54DE-404C-AF2E-9ED149114120}"/>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053" b="1" dirty="0">
                  <a:solidFill>
                    <a:prstClr val="black"/>
                  </a:solidFill>
                  <a:latin typeface="Calibri" panose="020F0502020204030204"/>
                </a:rPr>
                <a:t>Defined</a:t>
              </a:r>
            </a:p>
            <a:p>
              <a:pPr algn="ctr" defTabSz="1341150"/>
              <a:r>
                <a:rPr lang="en-US" sz="2053" b="1" dirty="0">
                  <a:solidFill>
                    <a:prstClr val="black"/>
                  </a:solidFill>
                  <a:latin typeface="Calibri" panose="020F0502020204030204"/>
                </a:rPr>
                <a:t>Concept-Driven</a:t>
              </a:r>
            </a:p>
          </p:txBody>
        </p:sp>
        <p:sp>
          <p:nvSpPr>
            <p:cNvPr id="8" name="Rounded Rectangle 7">
              <a:extLst>
                <a:ext uri="{FF2B5EF4-FFF2-40B4-BE49-F238E27FC236}">
                  <a16:creationId xmlns:a16="http://schemas.microsoft.com/office/drawing/2014/main" id="{4567E703-71E8-D848-AB7A-8735DA72D6DE}"/>
                </a:ext>
              </a:extLst>
            </p:cNvPr>
            <p:cNvSpPr/>
            <p:nvPr/>
          </p:nvSpPr>
          <p:spPr>
            <a:xfrm>
              <a:off x="1037644" y="4511209"/>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898A54E1-7EB9-424E-9658-EC79C4F1526F}"/>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59BE6CBA-555B-FE45-96F6-B740EFF4BE43}"/>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9F0AF11D-93A8-CE40-BA96-EE29CD79066E}"/>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2" name="Oval 11">
            <a:extLst>
              <a:ext uri="{FF2B5EF4-FFF2-40B4-BE49-F238E27FC236}">
                <a16:creationId xmlns:a16="http://schemas.microsoft.com/office/drawing/2014/main" id="{F3DE45B5-F936-E74F-96EF-4CCE7DF6BDB9}"/>
              </a:ext>
            </a:extLst>
          </p:cNvPr>
          <p:cNvSpPr/>
          <p:nvPr/>
        </p:nvSpPr>
        <p:spPr>
          <a:xfrm>
            <a:off x="6726391" y="2912185"/>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3" name="Oval 12">
            <a:extLst>
              <a:ext uri="{FF2B5EF4-FFF2-40B4-BE49-F238E27FC236}">
                <a16:creationId xmlns:a16="http://schemas.microsoft.com/office/drawing/2014/main" id="{F8E19CCC-1EB8-1C40-A217-D8FCA81E6290}"/>
              </a:ext>
            </a:extLst>
          </p:cNvPr>
          <p:cNvSpPr/>
          <p:nvPr/>
        </p:nvSpPr>
        <p:spPr>
          <a:xfrm>
            <a:off x="7464526" y="3295060"/>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4" name="Oval 13">
            <a:extLst>
              <a:ext uri="{FF2B5EF4-FFF2-40B4-BE49-F238E27FC236}">
                <a16:creationId xmlns:a16="http://schemas.microsoft.com/office/drawing/2014/main" id="{AEA14378-28C6-BE48-A8D4-E75517B57D89}"/>
              </a:ext>
            </a:extLst>
          </p:cNvPr>
          <p:cNvSpPr/>
          <p:nvPr/>
        </p:nvSpPr>
        <p:spPr>
          <a:xfrm>
            <a:off x="6726391" y="3611217"/>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5" name="Oval 14">
            <a:extLst>
              <a:ext uri="{FF2B5EF4-FFF2-40B4-BE49-F238E27FC236}">
                <a16:creationId xmlns:a16="http://schemas.microsoft.com/office/drawing/2014/main" id="{2A164904-DECA-F741-8943-A31D15DB0E53}"/>
              </a:ext>
            </a:extLst>
          </p:cNvPr>
          <p:cNvSpPr/>
          <p:nvPr/>
        </p:nvSpPr>
        <p:spPr>
          <a:xfrm>
            <a:off x="7464526" y="3985483"/>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6" name="Oval 15">
            <a:extLst>
              <a:ext uri="{FF2B5EF4-FFF2-40B4-BE49-F238E27FC236}">
                <a16:creationId xmlns:a16="http://schemas.microsoft.com/office/drawing/2014/main" id="{E0595CBC-4D4E-6F4D-84DC-805BA815BE4A}"/>
              </a:ext>
            </a:extLst>
          </p:cNvPr>
          <p:cNvSpPr/>
          <p:nvPr/>
        </p:nvSpPr>
        <p:spPr>
          <a:xfrm>
            <a:off x="6726391" y="4305178"/>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7" name="Oval 16">
            <a:extLst>
              <a:ext uri="{FF2B5EF4-FFF2-40B4-BE49-F238E27FC236}">
                <a16:creationId xmlns:a16="http://schemas.microsoft.com/office/drawing/2014/main" id="{CDD52F77-B80B-784E-AB79-94623EEB7CFE}"/>
              </a:ext>
            </a:extLst>
          </p:cNvPr>
          <p:cNvSpPr/>
          <p:nvPr/>
        </p:nvSpPr>
        <p:spPr>
          <a:xfrm>
            <a:off x="8161076" y="3692044"/>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8" name="TextBox 17">
            <a:extLst>
              <a:ext uri="{FF2B5EF4-FFF2-40B4-BE49-F238E27FC236}">
                <a16:creationId xmlns:a16="http://schemas.microsoft.com/office/drawing/2014/main" id="{CD6992AC-8BE9-0C47-96D8-E8CAD4FE46BA}"/>
              </a:ext>
            </a:extLst>
          </p:cNvPr>
          <p:cNvSpPr txBox="1"/>
          <p:nvPr/>
        </p:nvSpPr>
        <p:spPr>
          <a:xfrm>
            <a:off x="5085471" y="2237756"/>
            <a:ext cx="348275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Known Concepts Graph</a:t>
            </a:r>
          </a:p>
        </p:txBody>
      </p:sp>
      <p:cxnSp>
        <p:nvCxnSpPr>
          <p:cNvPr id="20" name="Straight Arrow Connector 19">
            <a:extLst>
              <a:ext uri="{FF2B5EF4-FFF2-40B4-BE49-F238E27FC236}">
                <a16:creationId xmlns:a16="http://schemas.microsoft.com/office/drawing/2014/main" id="{882AF3A7-AFB6-B24F-BBE6-F81ADD949733}"/>
              </a:ext>
            </a:extLst>
          </p:cNvPr>
          <p:cNvCxnSpPr>
            <a:stCxn id="12" idx="5"/>
            <a:endCxn id="13" idx="2"/>
          </p:cNvCxnSpPr>
          <p:nvPr/>
        </p:nvCxnSpPr>
        <p:spPr>
          <a:xfrm>
            <a:off x="7152334" y="3298195"/>
            <a:ext cx="312193" cy="222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9C32B4C-AAFD-1041-9D07-37E352568768}"/>
              </a:ext>
            </a:extLst>
          </p:cNvPr>
          <p:cNvCxnSpPr>
            <a:cxnSpLocks/>
            <a:endCxn id="15" idx="1"/>
          </p:cNvCxnSpPr>
          <p:nvPr/>
        </p:nvCxnSpPr>
        <p:spPr>
          <a:xfrm>
            <a:off x="7214711" y="3818294"/>
            <a:ext cx="322895" cy="23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0C0501-090E-104A-AC0F-A9E71EE99EA1}"/>
              </a:ext>
            </a:extLst>
          </p:cNvPr>
          <p:cNvCxnSpPr>
            <a:cxnSpLocks/>
            <a:stCxn id="16" idx="6"/>
            <a:endCxn id="15" idx="3"/>
          </p:cNvCxnSpPr>
          <p:nvPr/>
        </p:nvCxnSpPr>
        <p:spPr>
          <a:xfrm flipV="1">
            <a:off x="7225414" y="4371492"/>
            <a:ext cx="312193" cy="159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29AAD6-B59F-A64A-95B0-A158CE3E4379}"/>
              </a:ext>
            </a:extLst>
          </p:cNvPr>
          <p:cNvCxnSpPr>
            <a:cxnSpLocks/>
            <a:stCxn id="13" idx="6"/>
            <a:endCxn id="17" idx="1"/>
          </p:cNvCxnSpPr>
          <p:nvPr/>
        </p:nvCxnSpPr>
        <p:spPr>
          <a:xfrm>
            <a:off x="7963549" y="3521179"/>
            <a:ext cx="270607" cy="23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484AA5-1FD7-BA40-A112-D3D9D2A5AF69}"/>
              </a:ext>
            </a:extLst>
          </p:cNvPr>
          <p:cNvCxnSpPr>
            <a:cxnSpLocks/>
            <a:stCxn id="15" idx="6"/>
            <a:endCxn id="17" idx="3"/>
          </p:cNvCxnSpPr>
          <p:nvPr/>
        </p:nvCxnSpPr>
        <p:spPr>
          <a:xfrm flipV="1">
            <a:off x="7963549" y="4078053"/>
            <a:ext cx="270607" cy="13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560D806-CE60-4441-B586-CA9B88887A82}"/>
              </a:ext>
            </a:extLst>
          </p:cNvPr>
          <p:cNvSpPr/>
          <p:nvPr/>
        </p:nvSpPr>
        <p:spPr>
          <a:xfrm>
            <a:off x="9890852" y="2912185"/>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39" name="Oval 38">
            <a:extLst>
              <a:ext uri="{FF2B5EF4-FFF2-40B4-BE49-F238E27FC236}">
                <a16:creationId xmlns:a16="http://schemas.microsoft.com/office/drawing/2014/main" id="{7CF37C26-5860-0E4F-A7B1-B91EF224F2F8}"/>
              </a:ext>
            </a:extLst>
          </p:cNvPr>
          <p:cNvSpPr/>
          <p:nvPr/>
        </p:nvSpPr>
        <p:spPr>
          <a:xfrm>
            <a:off x="9890852" y="3611217"/>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41" name="Oval 40">
            <a:extLst>
              <a:ext uri="{FF2B5EF4-FFF2-40B4-BE49-F238E27FC236}">
                <a16:creationId xmlns:a16="http://schemas.microsoft.com/office/drawing/2014/main" id="{8233DB15-45C6-CF40-88FC-1939062914DD}"/>
              </a:ext>
            </a:extLst>
          </p:cNvPr>
          <p:cNvSpPr/>
          <p:nvPr/>
        </p:nvSpPr>
        <p:spPr>
          <a:xfrm>
            <a:off x="9890852" y="4305178"/>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43" name="Straight Arrow Connector 42">
            <a:extLst>
              <a:ext uri="{FF2B5EF4-FFF2-40B4-BE49-F238E27FC236}">
                <a16:creationId xmlns:a16="http://schemas.microsoft.com/office/drawing/2014/main" id="{281E0AF5-2B52-764E-853E-3E02FC49A81E}"/>
              </a:ext>
            </a:extLst>
          </p:cNvPr>
          <p:cNvCxnSpPr>
            <a:cxnSpLocks/>
            <a:stCxn id="13" idx="6"/>
            <a:endCxn id="37" idx="2"/>
          </p:cNvCxnSpPr>
          <p:nvPr/>
        </p:nvCxnSpPr>
        <p:spPr>
          <a:xfrm flipV="1">
            <a:off x="7963549" y="3138305"/>
            <a:ext cx="1927304" cy="38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40E834-0C99-CA46-AE82-33FC09AA5203}"/>
              </a:ext>
            </a:extLst>
          </p:cNvPr>
          <p:cNvCxnSpPr>
            <a:cxnSpLocks/>
            <a:stCxn id="17" idx="6"/>
            <a:endCxn id="39" idx="2"/>
          </p:cNvCxnSpPr>
          <p:nvPr/>
        </p:nvCxnSpPr>
        <p:spPr>
          <a:xfrm flipV="1">
            <a:off x="8660098" y="3837337"/>
            <a:ext cx="1230755" cy="80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06F711F-635C-F542-9F43-79FFC8BC56A1}"/>
              </a:ext>
            </a:extLst>
          </p:cNvPr>
          <p:cNvCxnSpPr>
            <a:cxnSpLocks/>
            <a:stCxn id="16" idx="6"/>
            <a:endCxn id="41" idx="2"/>
          </p:cNvCxnSpPr>
          <p:nvPr/>
        </p:nvCxnSpPr>
        <p:spPr>
          <a:xfrm>
            <a:off x="7225414" y="4531297"/>
            <a:ext cx="26654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456D301-80C6-F740-91F4-54F6316534D0}"/>
              </a:ext>
            </a:extLst>
          </p:cNvPr>
          <p:cNvSpPr txBox="1"/>
          <p:nvPr/>
        </p:nvSpPr>
        <p:spPr>
          <a:xfrm>
            <a:off x="8861621" y="1910434"/>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Ready to Learn Concepts</a:t>
            </a:r>
          </a:p>
        </p:txBody>
      </p:sp>
      <p:sp>
        <p:nvSpPr>
          <p:cNvPr id="58" name="Oval 57">
            <a:extLst>
              <a:ext uri="{FF2B5EF4-FFF2-40B4-BE49-F238E27FC236}">
                <a16:creationId xmlns:a16="http://schemas.microsoft.com/office/drawing/2014/main" id="{FBF18815-0E5A-AF4E-AD9F-AF854C4E2371}"/>
              </a:ext>
            </a:extLst>
          </p:cNvPr>
          <p:cNvSpPr/>
          <p:nvPr/>
        </p:nvSpPr>
        <p:spPr>
          <a:xfrm>
            <a:off x="12805802" y="2919414"/>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59" name="Oval 58">
            <a:extLst>
              <a:ext uri="{FF2B5EF4-FFF2-40B4-BE49-F238E27FC236}">
                <a16:creationId xmlns:a16="http://schemas.microsoft.com/office/drawing/2014/main" id="{C1E52126-098E-6545-9A67-998ABB77E066}"/>
              </a:ext>
            </a:extLst>
          </p:cNvPr>
          <p:cNvSpPr/>
          <p:nvPr/>
        </p:nvSpPr>
        <p:spPr>
          <a:xfrm>
            <a:off x="12808588" y="3747299"/>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61" name="TextBox 60">
            <a:extLst>
              <a:ext uri="{FF2B5EF4-FFF2-40B4-BE49-F238E27FC236}">
                <a16:creationId xmlns:a16="http://schemas.microsoft.com/office/drawing/2014/main" id="{6CB76B8F-4F63-C943-9242-34A00B776F5F}"/>
              </a:ext>
            </a:extLst>
          </p:cNvPr>
          <p:cNvSpPr txBox="1"/>
          <p:nvPr/>
        </p:nvSpPr>
        <p:spPr>
          <a:xfrm>
            <a:off x="11776571" y="1862015"/>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Student</a:t>
            </a:r>
          </a:p>
          <a:p>
            <a:pPr algn="ctr" defTabSz="1341150"/>
            <a:r>
              <a:rPr lang="en-US" sz="2640" dirty="0">
                <a:solidFill>
                  <a:prstClr val="black"/>
                </a:solidFill>
                <a:latin typeface="Calibri" panose="020F0502020204030204"/>
              </a:rPr>
              <a:t>Learning Goals</a:t>
            </a:r>
          </a:p>
        </p:txBody>
      </p:sp>
      <p:cxnSp>
        <p:nvCxnSpPr>
          <p:cNvPr id="62" name="Straight Arrow Connector 61">
            <a:extLst>
              <a:ext uri="{FF2B5EF4-FFF2-40B4-BE49-F238E27FC236}">
                <a16:creationId xmlns:a16="http://schemas.microsoft.com/office/drawing/2014/main" id="{187775D0-073A-004D-83F4-B9212B99DAB7}"/>
              </a:ext>
            </a:extLst>
          </p:cNvPr>
          <p:cNvCxnSpPr>
            <a:cxnSpLocks/>
            <a:stCxn id="37" idx="6"/>
            <a:endCxn id="58" idx="2"/>
          </p:cNvCxnSpPr>
          <p:nvPr/>
        </p:nvCxnSpPr>
        <p:spPr>
          <a:xfrm>
            <a:off x="10389874" y="3138305"/>
            <a:ext cx="2415929" cy="7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E06B42A-20DB-3241-ABA4-492BCFB752BA}"/>
              </a:ext>
            </a:extLst>
          </p:cNvPr>
          <p:cNvCxnSpPr>
            <a:cxnSpLocks/>
            <a:stCxn id="39" idx="6"/>
          </p:cNvCxnSpPr>
          <p:nvPr/>
        </p:nvCxnSpPr>
        <p:spPr>
          <a:xfrm flipV="1">
            <a:off x="10389875" y="3305154"/>
            <a:ext cx="2504898" cy="532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937C363-AEC4-B24C-8FE0-A8E60772BA64}"/>
              </a:ext>
            </a:extLst>
          </p:cNvPr>
          <p:cNvCxnSpPr>
            <a:cxnSpLocks/>
            <a:stCxn id="41" idx="6"/>
            <a:endCxn id="59" idx="2"/>
          </p:cNvCxnSpPr>
          <p:nvPr/>
        </p:nvCxnSpPr>
        <p:spPr>
          <a:xfrm flipV="1">
            <a:off x="10389875" y="3973419"/>
            <a:ext cx="2418714" cy="557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CD3C8AE-8F77-B54D-B995-7D182359007A}"/>
              </a:ext>
            </a:extLst>
          </p:cNvPr>
          <p:cNvSpPr txBox="1"/>
          <p:nvPr/>
        </p:nvSpPr>
        <p:spPr>
          <a:xfrm>
            <a:off x="12514558" y="5527213"/>
            <a:ext cx="17114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a:t>
            </a:r>
          </a:p>
        </p:txBody>
      </p:sp>
      <p:grpSp>
        <p:nvGrpSpPr>
          <p:cNvPr id="80" name="Group 79">
            <a:extLst>
              <a:ext uri="{FF2B5EF4-FFF2-40B4-BE49-F238E27FC236}">
                <a16:creationId xmlns:a16="http://schemas.microsoft.com/office/drawing/2014/main" id="{B2129710-0F44-814A-9195-79992BD65338}"/>
              </a:ext>
            </a:extLst>
          </p:cNvPr>
          <p:cNvGrpSpPr/>
          <p:nvPr/>
        </p:nvGrpSpPr>
        <p:grpSpPr>
          <a:xfrm>
            <a:off x="7935786" y="4430817"/>
            <a:ext cx="6167332" cy="1583129"/>
            <a:chOff x="5410763" y="3021010"/>
            <a:chExt cx="4204999" cy="1079406"/>
          </a:xfrm>
        </p:grpSpPr>
        <p:sp>
          <p:nvSpPr>
            <p:cNvPr id="71" name="Snip Single Corner Rectangle 70">
              <a:extLst>
                <a:ext uri="{FF2B5EF4-FFF2-40B4-BE49-F238E27FC236}">
                  <a16:creationId xmlns:a16="http://schemas.microsoft.com/office/drawing/2014/main" id="{9D17C4F8-1812-4F47-8E13-7022B05CA432}"/>
                </a:ext>
              </a:extLst>
            </p:cNvPr>
            <p:cNvSpPr/>
            <p:nvPr/>
          </p:nvSpPr>
          <p:spPr>
            <a:xfrm>
              <a:off x="6913883" y="3545862"/>
              <a:ext cx="1166911" cy="52099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Lesson</a:t>
              </a:r>
            </a:p>
          </p:txBody>
        </p:sp>
        <p:cxnSp>
          <p:nvCxnSpPr>
            <p:cNvPr id="72" name="Straight Arrow Connector 71">
              <a:extLst>
                <a:ext uri="{FF2B5EF4-FFF2-40B4-BE49-F238E27FC236}">
                  <a16:creationId xmlns:a16="http://schemas.microsoft.com/office/drawing/2014/main" id="{DF2E55D3-0A61-0046-8648-6451178221C8}"/>
                </a:ext>
              </a:extLst>
            </p:cNvPr>
            <p:cNvCxnSpPr>
              <a:cxnSpLocks/>
              <a:stCxn id="41" idx="4"/>
              <a:endCxn id="71" idx="3"/>
            </p:cNvCxnSpPr>
            <p:nvPr/>
          </p:nvCxnSpPr>
          <p:spPr>
            <a:xfrm>
              <a:off x="6913884" y="3243693"/>
              <a:ext cx="583455" cy="3021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Image result for person icon">
              <a:extLst>
                <a:ext uri="{FF2B5EF4-FFF2-40B4-BE49-F238E27FC236}">
                  <a16:creationId xmlns:a16="http://schemas.microsoft.com/office/drawing/2014/main" id="{4931B1DD-B0ED-8D40-89DB-35DE7EC68E3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39685" y="3021010"/>
              <a:ext cx="776077" cy="82825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6D0304E5-B32D-CB45-8105-9DB172948EDF}"/>
                </a:ext>
              </a:extLst>
            </p:cNvPr>
            <p:cNvCxnSpPr>
              <a:cxnSpLocks/>
              <a:stCxn id="71" idx="0"/>
            </p:cNvCxnSpPr>
            <p:nvPr/>
          </p:nvCxnSpPr>
          <p:spPr>
            <a:xfrm flipV="1">
              <a:off x="8080794" y="3502410"/>
              <a:ext cx="903718" cy="3039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ECE2219-6C71-D849-A376-0F060A2FE401}"/>
                </a:ext>
              </a:extLst>
            </p:cNvPr>
            <p:cNvSpPr txBox="1"/>
            <p:nvPr/>
          </p:nvSpPr>
          <p:spPr>
            <a:xfrm>
              <a:off x="5410763" y="3483464"/>
              <a:ext cx="1743739" cy="616952"/>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Learning</a:t>
              </a:r>
            </a:p>
            <a:p>
              <a:pPr algn="ctr" defTabSz="1341150"/>
              <a:r>
                <a:rPr lang="en-US" sz="2640" dirty="0">
                  <a:solidFill>
                    <a:prstClr val="black"/>
                  </a:solidFill>
                  <a:latin typeface="Calibri" panose="020F0502020204030204"/>
                </a:rPr>
                <a:t>Content</a:t>
              </a:r>
            </a:p>
          </p:txBody>
        </p:sp>
      </p:grpSp>
    </p:spTree>
    <p:extLst>
      <p:ext uri="{BB962C8B-B14F-4D97-AF65-F5344CB8AC3E}">
        <p14:creationId xmlns:p14="http://schemas.microsoft.com/office/powerpoint/2010/main" val="413050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0C18-A8AE-C04F-BFF6-60651DE7D24D}"/>
              </a:ext>
            </a:extLst>
          </p:cNvPr>
          <p:cNvSpPr>
            <a:spLocks noGrp="1"/>
          </p:cNvSpPr>
          <p:nvPr>
            <p:ph type="title"/>
          </p:nvPr>
        </p:nvSpPr>
        <p:spPr/>
        <p:txBody>
          <a:bodyPr>
            <a:noAutofit/>
          </a:bodyPr>
          <a:lstStyle/>
          <a:p>
            <a:r>
              <a:rPr lang="en-US" sz="5280" dirty="0"/>
              <a:t>Level 4: Predictable Recommendation Driven</a:t>
            </a:r>
          </a:p>
        </p:txBody>
      </p:sp>
      <p:sp>
        <p:nvSpPr>
          <p:cNvPr id="3" name="Content Placeholder 2">
            <a:extLst>
              <a:ext uri="{FF2B5EF4-FFF2-40B4-BE49-F238E27FC236}">
                <a16:creationId xmlns:a16="http://schemas.microsoft.com/office/drawing/2014/main" id="{BA20ECA7-1B12-1E45-8494-E44C87C26E37}"/>
              </a:ext>
            </a:extLst>
          </p:cNvPr>
          <p:cNvSpPr>
            <a:spLocks noGrp="1"/>
          </p:cNvSpPr>
          <p:nvPr>
            <p:ph idx="1"/>
          </p:nvPr>
        </p:nvSpPr>
        <p:spPr>
          <a:xfrm>
            <a:off x="4007945" y="6708747"/>
            <a:ext cx="12644295" cy="2350797"/>
          </a:xfrm>
        </p:spPr>
        <p:txBody>
          <a:bodyPr>
            <a:normAutofit/>
          </a:bodyPr>
          <a:lstStyle/>
          <a:p>
            <a:r>
              <a:rPr lang="en-US" sz="3520" dirty="0"/>
              <a:t>We have a large a stable graph database of our concept, their dependencies, our students, their goals, and their existing knowledge</a:t>
            </a:r>
          </a:p>
          <a:p>
            <a:r>
              <a:rPr lang="en-US" sz="3520" dirty="0"/>
              <a:t>We use machine learning to match content and mentors </a:t>
            </a:r>
          </a:p>
        </p:txBody>
      </p:sp>
      <p:sp>
        <p:nvSpPr>
          <p:cNvPr id="4" name="Slide Number Placeholder 3">
            <a:extLst>
              <a:ext uri="{FF2B5EF4-FFF2-40B4-BE49-F238E27FC236}">
                <a16:creationId xmlns:a16="http://schemas.microsoft.com/office/drawing/2014/main" id="{C74B82C3-897D-3944-9CF0-A91B892D3FAB}"/>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57</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4ED82563-27EC-D34E-8410-2B4CE6776076}"/>
              </a:ext>
            </a:extLst>
          </p:cNvPr>
          <p:cNvGrpSpPr/>
          <p:nvPr/>
        </p:nvGrpSpPr>
        <p:grpSpPr>
          <a:xfrm>
            <a:off x="1229361" y="2218072"/>
            <a:ext cx="2294883" cy="6531891"/>
            <a:chOff x="1010341" y="1448527"/>
            <a:chExt cx="1755473" cy="4453562"/>
          </a:xfrm>
        </p:grpSpPr>
        <p:sp>
          <p:nvSpPr>
            <p:cNvPr id="6" name="Rounded Rectangle 5">
              <a:extLst>
                <a:ext uri="{FF2B5EF4-FFF2-40B4-BE49-F238E27FC236}">
                  <a16:creationId xmlns:a16="http://schemas.microsoft.com/office/drawing/2014/main" id="{79C654AE-0CC4-3741-8112-B6470833F513}"/>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03A65E68-43E8-634D-B252-1DECDE1014DB}"/>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C8F7F92B-E912-5B4F-B472-F150A4C3F9A5}"/>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2C52B679-BB47-734A-A527-565779B8C86D}"/>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053" b="1" dirty="0">
                  <a:solidFill>
                    <a:prstClr val="black"/>
                  </a:solidFill>
                  <a:latin typeface="Calibri" panose="020F0502020204030204"/>
                </a:rPr>
                <a:t>Predictable</a:t>
              </a:r>
            </a:p>
            <a:p>
              <a:pPr algn="ctr" defTabSz="1341150"/>
              <a:r>
                <a:rPr lang="en-US" sz="2053" b="1" dirty="0">
                  <a:solidFill>
                    <a:prstClr val="black"/>
                  </a:solidFill>
                  <a:latin typeface="Calibri" panose="020F0502020204030204"/>
                </a:rPr>
                <a:t>Recommendation</a:t>
              </a:r>
            </a:p>
            <a:p>
              <a:pPr algn="ctr" defTabSz="1341150"/>
              <a:r>
                <a:rPr lang="en-US" sz="2053" b="1" dirty="0">
                  <a:solidFill>
                    <a:prstClr val="black"/>
                  </a:solidFill>
                  <a:latin typeface="Calibri" panose="020F0502020204030204"/>
                </a:rPr>
                <a:t>Driven</a:t>
              </a:r>
              <a:endParaRPr lang="en-US" sz="2347" b="1" dirty="0">
                <a:solidFill>
                  <a:prstClr val="black"/>
                </a:solidFill>
                <a:latin typeface="Calibri" panose="020F0502020204030204"/>
              </a:endParaRPr>
            </a:p>
          </p:txBody>
        </p:sp>
        <p:sp>
          <p:nvSpPr>
            <p:cNvPr id="10" name="Rounded Rectangle 9">
              <a:extLst>
                <a:ext uri="{FF2B5EF4-FFF2-40B4-BE49-F238E27FC236}">
                  <a16:creationId xmlns:a16="http://schemas.microsoft.com/office/drawing/2014/main" id="{33F2368E-8044-C64B-8408-624D0DFDF3AD}"/>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61BE9A0B-4028-594B-826C-2981E4BF4F90}"/>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sp>
        <p:nvSpPr>
          <p:cNvPr id="13" name="Oval 12">
            <a:extLst>
              <a:ext uri="{FF2B5EF4-FFF2-40B4-BE49-F238E27FC236}">
                <a16:creationId xmlns:a16="http://schemas.microsoft.com/office/drawing/2014/main" id="{83D67A1E-F72B-594E-933F-7CD231FF706A}"/>
              </a:ext>
            </a:extLst>
          </p:cNvPr>
          <p:cNvSpPr/>
          <p:nvPr/>
        </p:nvSpPr>
        <p:spPr>
          <a:xfrm>
            <a:off x="6726391" y="2912185"/>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4" name="Oval 13">
            <a:extLst>
              <a:ext uri="{FF2B5EF4-FFF2-40B4-BE49-F238E27FC236}">
                <a16:creationId xmlns:a16="http://schemas.microsoft.com/office/drawing/2014/main" id="{61177185-4001-AD49-AD7C-78336C8E2B25}"/>
              </a:ext>
            </a:extLst>
          </p:cNvPr>
          <p:cNvSpPr/>
          <p:nvPr/>
        </p:nvSpPr>
        <p:spPr>
          <a:xfrm>
            <a:off x="7464526" y="3295060"/>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5" name="Oval 14">
            <a:extLst>
              <a:ext uri="{FF2B5EF4-FFF2-40B4-BE49-F238E27FC236}">
                <a16:creationId xmlns:a16="http://schemas.microsoft.com/office/drawing/2014/main" id="{B5835788-C00F-0842-B6A6-1543084FD5E0}"/>
              </a:ext>
            </a:extLst>
          </p:cNvPr>
          <p:cNvSpPr/>
          <p:nvPr/>
        </p:nvSpPr>
        <p:spPr>
          <a:xfrm>
            <a:off x="6726391" y="3611217"/>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6" name="Oval 15">
            <a:extLst>
              <a:ext uri="{FF2B5EF4-FFF2-40B4-BE49-F238E27FC236}">
                <a16:creationId xmlns:a16="http://schemas.microsoft.com/office/drawing/2014/main" id="{6C38C541-FE91-EB4D-9519-5D2B1E1841AB}"/>
              </a:ext>
            </a:extLst>
          </p:cNvPr>
          <p:cNvSpPr/>
          <p:nvPr/>
        </p:nvSpPr>
        <p:spPr>
          <a:xfrm>
            <a:off x="7464526" y="3985483"/>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7" name="Oval 16">
            <a:extLst>
              <a:ext uri="{FF2B5EF4-FFF2-40B4-BE49-F238E27FC236}">
                <a16:creationId xmlns:a16="http://schemas.microsoft.com/office/drawing/2014/main" id="{082D9FF9-29B5-134F-8465-C8073B1E1182}"/>
              </a:ext>
            </a:extLst>
          </p:cNvPr>
          <p:cNvSpPr/>
          <p:nvPr/>
        </p:nvSpPr>
        <p:spPr>
          <a:xfrm>
            <a:off x="6726391" y="4305178"/>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8" name="Oval 17">
            <a:extLst>
              <a:ext uri="{FF2B5EF4-FFF2-40B4-BE49-F238E27FC236}">
                <a16:creationId xmlns:a16="http://schemas.microsoft.com/office/drawing/2014/main" id="{C9946D8F-D35A-014C-B06B-93BAE61244F8}"/>
              </a:ext>
            </a:extLst>
          </p:cNvPr>
          <p:cNvSpPr/>
          <p:nvPr/>
        </p:nvSpPr>
        <p:spPr>
          <a:xfrm>
            <a:off x="8161076" y="3692044"/>
            <a:ext cx="499022" cy="45223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19" name="TextBox 18">
            <a:extLst>
              <a:ext uri="{FF2B5EF4-FFF2-40B4-BE49-F238E27FC236}">
                <a16:creationId xmlns:a16="http://schemas.microsoft.com/office/drawing/2014/main" id="{DD37A55D-933F-5B4C-8271-BCF5BD308714}"/>
              </a:ext>
            </a:extLst>
          </p:cNvPr>
          <p:cNvSpPr txBox="1"/>
          <p:nvPr/>
        </p:nvSpPr>
        <p:spPr>
          <a:xfrm>
            <a:off x="5085472" y="2237756"/>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Known Concepts</a:t>
            </a:r>
          </a:p>
        </p:txBody>
      </p:sp>
      <p:cxnSp>
        <p:nvCxnSpPr>
          <p:cNvPr id="20" name="Straight Arrow Connector 19">
            <a:extLst>
              <a:ext uri="{FF2B5EF4-FFF2-40B4-BE49-F238E27FC236}">
                <a16:creationId xmlns:a16="http://schemas.microsoft.com/office/drawing/2014/main" id="{AC8A5247-BA5D-444B-9D28-20A24A5176EE}"/>
              </a:ext>
            </a:extLst>
          </p:cNvPr>
          <p:cNvCxnSpPr>
            <a:stCxn id="13" idx="5"/>
            <a:endCxn id="14" idx="2"/>
          </p:cNvCxnSpPr>
          <p:nvPr/>
        </p:nvCxnSpPr>
        <p:spPr>
          <a:xfrm>
            <a:off x="7152334" y="3298195"/>
            <a:ext cx="312193" cy="222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A27404-AA43-2E4C-8538-9065B83FC3EC}"/>
              </a:ext>
            </a:extLst>
          </p:cNvPr>
          <p:cNvCxnSpPr>
            <a:cxnSpLocks/>
            <a:endCxn id="16" idx="1"/>
          </p:cNvCxnSpPr>
          <p:nvPr/>
        </p:nvCxnSpPr>
        <p:spPr>
          <a:xfrm>
            <a:off x="7214711" y="3818294"/>
            <a:ext cx="322895" cy="233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68B286-448F-624C-AE70-8ABE489EA3A7}"/>
              </a:ext>
            </a:extLst>
          </p:cNvPr>
          <p:cNvCxnSpPr>
            <a:cxnSpLocks/>
            <a:stCxn id="17" idx="6"/>
            <a:endCxn id="16" idx="3"/>
          </p:cNvCxnSpPr>
          <p:nvPr/>
        </p:nvCxnSpPr>
        <p:spPr>
          <a:xfrm flipV="1">
            <a:off x="7225414" y="4371492"/>
            <a:ext cx="312193" cy="1598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7EEBC9B-E81E-4344-87BC-45524E922F2D}"/>
              </a:ext>
            </a:extLst>
          </p:cNvPr>
          <p:cNvCxnSpPr>
            <a:cxnSpLocks/>
            <a:stCxn id="14" idx="6"/>
            <a:endCxn id="18" idx="1"/>
          </p:cNvCxnSpPr>
          <p:nvPr/>
        </p:nvCxnSpPr>
        <p:spPr>
          <a:xfrm>
            <a:off x="7963549" y="3521179"/>
            <a:ext cx="270607" cy="23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F33DC5-49EB-324F-AF15-73CD751E3D98}"/>
              </a:ext>
            </a:extLst>
          </p:cNvPr>
          <p:cNvCxnSpPr>
            <a:cxnSpLocks/>
            <a:stCxn id="16" idx="6"/>
            <a:endCxn id="18" idx="3"/>
          </p:cNvCxnSpPr>
          <p:nvPr/>
        </p:nvCxnSpPr>
        <p:spPr>
          <a:xfrm flipV="1">
            <a:off x="7963549" y="4078053"/>
            <a:ext cx="270607" cy="133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D27066A-2B16-2647-81D9-1C60D75DB591}"/>
              </a:ext>
            </a:extLst>
          </p:cNvPr>
          <p:cNvSpPr/>
          <p:nvPr/>
        </p:nvSpPr>
        <p:spPr>
          <a:xfrm>
            <a:off x="9890852" y="2912185"/>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6" name="Oval 25">
            <a:extLst>
              <a:ext uri="{FF2B5EF4-FFF2-40B4-BE49-F238E27FC236}">
                <a16:creationId xmlns:a16="http://schemas.microsoft.com/office/drawing/2014/main" id="{0EC4847D-135A-D145-BE49-F22401834C18}"/>
              </a:ext>
            </a:extLst>
          </p:cNvPr>
          <p:cNvSpPr/>
          <p:nvPr/>
        </p:nvSpPr>
        <p:spPr>
          <a:xfrm>
            <a:off x="9890852" y="3611217"/>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27" name="Oval 26">
            <a:extLst>
              <a:ext uri="{FF2B5EF4-FFF2-40B4-BE49-F238E27FC236}">
                <a16:creationId xmlns:a16="http://schemas.microsoft.com/office/drawing/2014/main" id="{B0D67B90-1692-8643-91D3-5A3C70E2D787}"/>
              </a:ext>
            </a:extLst>
          </p:cNvPr>
          <p:cNvSpPr/>
          <p:nvPr/>
        </p:nvSpPr>
        <p:spPr>
          <a:xfrm>
            <a:off x="9890852" y="4305178"/>
            <a:ext cx="499022" cy="45223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28" name="Straight Arrow Connector 27">
            <a:extLst>
              <a:ext uri="{FF2B5EF4-FFF2-40B4-BE49-F238E27FC236}">
                <a16:creationId xmlns:a16="http://schemas.microsoft.com/office/drawing/2014/main" id="{F5ECD8B9-CD85-E243-AF3B-CE5C0AC67D49}"/>
              </a:ext>
            </a:extLst>
          </p:cNvPr>
          <p:cNvCxnSpPr>
            <a:cxnSpLocks/>
            <a:stCxn id="14" idx="6"/>
            <a:endCxn id="25" idx="2"/>
          </p:cNvCxnSpPr>
          <p:nvPr/>
        </p:nvCxnSpPr>
        <p:spPr>
          <a:xfrm flipV="1">
            <a:off x="7963549" y="3138305"/>
            <a:ext cx="1927304" cy="382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755737-03AB-AA48-A409-D94ACFE3527D}"/>
              </a:ext>
            </a:extLst>
          </p:cNvPr>
          <p:cNvCxnSpPr>
            <a:cxnSpLocks/>
            <a:stCxn id="18" idx="6"/>
            <a:endCxn id="26" idx="2"/>
          </p:cNvCxnSpPr>
          <p:nvPr/>
        </p:nvCxnSpPr>
        <p:spPr>
          <a:xfrm flipV="1">
            <a:off x="8660098" y="3837337"/>
            <a:ext cx="1230755" cy="80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088FA3-6D40-8349-BF66-A92525BC6452}"/>
              </a:ext>
            </a:extLst>
          </p:cNvPr>
          <p:cNvCxnSpPr>
            <a:cxnSpLocks/>
            <a:stCxn id="17" idx="6"/>
            <a:endCxn id="27" idx="2"/>
          </p:cNvCxnSpPr>
          <p:nvPr/>
        </p:nvCxnSpPr>
        <p:spPr>
          <a:xfrm>
            <a:off x="7225414" y="4531297"/>
            <a:ext cx="26654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9BA691C-94FB-CD42-BA8C-22BDD4224FA4}"/>
              </a:ext>
            </a:extLst>
          </p:cNvPr>
          <p:cNvSpPr/>
          <p:nvPr/>
        </p:nvSpPr>
        <p:spPr>
          <a:xfrm>
            <a:off x="11885017" y="2765075"/>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32" name="Oval 31">
            <a:extLst>
              <a:ext uri="{FF2B5EF4-FFF2-40B4-BE49-F238E27FC236}">
                <a16:creationId xmlns:a16="http://schemas.microsoft.com/office/drawing/2014/main" id="{9F9F86B8-8F7C-2742-8A89-86F1A297EBF3}"/>
              </a:ext>
            </a:extLst>
          </p:cNvPr>
          <p:cNvSpPr/>
          <p:nvPr/>
        </p:nvSpPr>
        <p:spPr>
          <a:xfrm>
            <a:off x="11824711" y="3388268"/>
            <a:ext cx="499022" cy="45223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33" name="Straight Arrow Connector 32">
            <a:extLst>
              <a:ext uri="{FF2B5EF4-FFF2-40B4-BE49-F238E27FC236}">
                <a16:creationId xmlns:a16="http://schemas.microsoft.com/office/drawing/2014/main" id="{55E4CF2F-1DC9-364D-BB72-309F4B0EF7C6}"/>
              </a:ext>
            </a:extLst>
          </p:cNvPr>
          <p:cNvCxnSpPr>
            <a:cxnSpLocks/>
            <a:stCxn id="25" idx="6"/>
            <a:endCxn id="31" idx="2"/>
          </p:cNvCxnSpPr>
          <p:nvPr/>
        </p:nvCxnSpPr>
        <p:spPr>
          <a:xfrm flipV="1">
            <a:off x="10389874" y="2991195"/>
            <a:ext cx="1495143" cy="147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26D257B-77D1-BC4D-8C06-D9BC607C18A0}"/>
              </a:ext>
            </a:extLst>
          </p:cNvPr>
          <p:cNvCxnSpPr>
            <a:cxnSpLocks/>
            <a:stCxn id="26" idx="6"/>
            <a:endCxn id="32" idx="2"/>
          </p:cNvCxnSpPr>
          <p:nvPr/>
        </p:nvCxnSpPr>
        <p:spPr>
          <a:xfrm flipV="1">
            <a:off x="10389874" y="3614388"/>
            <a:ext cx="1434837" cy="222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0367CF-BF90-D848-BFA3-3BAE3AEEE294}"/>
              </a:ext>
            </a:extLst>
          </p:cNvPr>
          <p:cNvCxnSpPr>
            <a:cxnSpLocks/>
            <a:stCxn id="27" idx="6"/>
            <a:endCxn id="32" idx="3"/>
          </p:cNvCxnSpPr>
          <p:nvPr/>
        </p:nvCxnSpPr>
        <p:spPr>
          <a:xfrm flipV="1">
            <a:off x="10389875" y="3774277"/>
            <a:ext cx="1507917" cy="757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Snip Single Corner Rectangle 35">
            <a:extLst>
              <a:ext uri="{FF2B5EF4-FFF2-40B4-BE49-F238E27FC236}">
                <a16:creationId xmlns:a16="http://schemas.microsoft.com/office/drawing/2014/main" id="{F472EBFC-9809-CE4B-9D6F-95CC3D8395DB}"/>
              </a:ext>
            </a:extLst>
          </p:cNvPr>
          <p:cNvSpPr/>
          <p:nvPr/>
        </p:nvSpPr>
        <p:spPr>
          <a:xfrm>
            <a:off x="10140363" y="5200598"/>
            <a:ext cx="1711469" cy="76412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Lesson</a:t>
            </a:r>
          </a:p>
        </p:txBody>
      </p:sp>
      <p:cxnSp>
        <p:nvCxnSpPr>
          <p:cNvPr id="37" name="Straight Arrow Connector 36">
            <a:extLst>
              <a:ext uri="{FF2B5EF4-FFF2-40B4-BE49-F238E27FC236}">
                <a16:creationId xmlns:a16="http://schemas.microsoft.com/office/drawing/2014/main" id="{6F50E5FA-07E2-6244-B622-6D7A2F7DC8B9}"/>
              </a:ext>
            </a:extLst>
          </p:cNvPr>
          <p:cNvCxnSpPr>
            <a:cxnSpLocks/>
            <a:stCxn id="27" idx="4"/>
            <a:endCxn id="36" idx="3"/>
          </p:cNvCxnSpPr>
          <p:nvPr/>
        </p:nvCxnSpPr>
        <p:spPr>
          <a:xfrm>
            <a:off x="10140364" y="4757417"/>
            <a:ext cx="855734" cy="443181"/>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2" descr="Image result for person icon">
            <a:extLst>
              <a:ext uri="{FF2B5EF4-FFF2-40B4-BE49-F238E27FC236}">
                <a16:creationId xmlns:a16="http://schemas.microsoft.com/office/drawing/2014/main" id="{CA1C9C33-DB44-EA43-AF4F-A63AC491B17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008798" y="4711215"/>
            <a:ext cx="1515966" cy="161787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56C0E177-84F1-FD4F-952B-875D54464468}"/>
              </a:ext>
            </a:extLst>
          </p:cNvPr>
          <p:cNvCxnSpPr>
            <a:cxnSpLocks/>
            <a:stCxn id="36" idx="0"/>
          </p:cNvCxnSpPr>
          <p:nvPr/>
        </p:nvCxnSpPr>
        <p:spPr>
          <a:xfrm flipV="1">
            <a:off x="11851832" y="5510187"/>
            <a:ext cx="2526223" cy="72475"/>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F27BDCF-369E-384F-AF1F-EAF792B3923F}"/>
              </a:ext>
            </a:extLst>
          </p:cNvPr>
          <p:cNvSpPr txBox="1"/>
          <p:nvPr/>
        </p:nvSpPr>
        <p:spPr>
          <a:xfrm>
            <a:off x="13868065" y="6118207"/>
            <a:ext cx="1711471"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Mentor</a:t>
            </a:r>
          </a:p>
        </p:txBody>
      </p:sp>
      <p:sp>
        <p:nvSpPr>
          <p:cNvPr id="41" name="TextBox 40">
            <a:extLst>
              <a:ext uri="{FF2B5EF4-FFF2-40B4-BE49-F238E27FC236}">
                <a16:creationId xmlns:a16="http://schemas.microsoft.com/office/drawing/2014/main" id="{02AFBB53-52BC-274C-8059-20DC2FAE4BC8}"/>
              </a:ext>
            </a:extLst>
          </p:cNvPr>
          <p:cNvSpPr txBox="1"/>
          <p:nvPr/>
        </p:nvSpPr>
        <p:spPr>
          <a:xfrm>
            <a:off x="7935786" y="5109081"/>
            <a:ext cx="2557484" cy="904863"/>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Learning</a:t>
            </a:r>
          </a:p>
          <a:p>
            <a:pPr algn="ctr" defTabSz="1341150"/>
            <a:r>
              <a:rPr lang="en-US" sz="2640" dirty="0">
                <a:solidFill>
                  <a:prstClr val="black"/>
                </a:solidFill>
                <a:latin typeface="Calibri" panose="020F0502020204030204"/>
              </a:rPr>
              <a:t>Content</a:t>
            </a:r>
          </a:p>
        </p:txBody>
      </p:sp>
      <p:sp>
        <p:nvSpPr>
          <p:cNvPr id="42" name="TextBox 41">
            <a:extLst>
              <a:ext uri="{FF2B5EF4-FFF2-40B4-BE49-F238E27FC236}">
                <a16:creationId xmlns:a16="http://schemas.microsoft.com/office/drawing/2014/main" id="{F88202F3-1134-DA44-A416-51FDBDBE1313}"/>
              </a:ext>
            </a:extLst>
          </p:cNvPr>
          <p:cNvSpPr txBox="1"/>
          <p:nvPr/>
        </p:nvSpPr>
        <p:spPr>
          <a:xfrm>
            <a:off x="10853935" y="2202125"/>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Goal Concepts</a:t>
            </a:r>
          </a:p>
        </p:txBody>
      </p:sp>
      <p:sp>
        <p:nvSpPr>
          <p:cNvPr id="43" name="TextBox 42">
            <a:extLst>
              <a:ext uri="{FF2B5EF4-FFF2-40B4-BE49-F238E27FC236}">
                <a16:creationId xmlns:a16="http://schemas.microsoft.com/office/drawing/2014/main" id="{B2B41F68-90FE-974E-90A1-922B7D29E83D}"/>
              </a:ext>
            </a:extLst>
          </p:cNvPr>
          <p:cNvSpPr txBox="1"/>
          <p:nvPr/>
        </p:nvSpPr>
        <p:spPr>
          <a:xfrm>
            <a:off x="8371202" y="2220987"/>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Ready to Learn</a:t>
            </a:r>
          </a:p>
        </p:txBody>
      </p:sp>
      <p:pic>
        <p:nvPicPr>
          <p:cNvPr id="44" name="Picture 43">
            <a:extLst>
              <a:ext uri="{FF2B5EF4-FFF2-40B4-BE49-F238E27FC236}">
                <a16:creationId xmlns:a16="http://schemas.microsoft.com/office/drawing/2014/main" id="{925EBFF3-B990-9741-AC3D-48A185BED231}"/>
              </a:ext>
            </a:extLst>
          </p:cNvPr>
          <p:cNvPicPr>
            <a:picLocks noChangeAspect="1"/>
          </p:cNvPicPr>
          <p:nvPr/>
        </p:nvPicPr>
        <p:blipFill>
          <a:blip r:embed="rId3"/>
          <a:stretch>
            <a:fillRect/>
          </a:stretch>
        </p:blipFill>
        <p:spPr>
          <a:xfrm>
            <a:off x="15049479" y="2745982"/>
            <a:ext cx="1271068" cy="1465619"/>
          </a:xfrm>
          <a:prstGeom prst="rect">
            <a:avLst/>
          </a:prstGeom>
        </p:spPr>
      </p:pic>
      <p:cxnSp>
        <p:nvCxnSpPr>
          <p:cNvPr id="46" name="Curved Connector 45">
            <a:extLst>
              <a:ext uri="{FF2B5EF4-FFF2-40B4-BE49-F238E27FC236}">
                <a16:creationId xmlns:a16="http://schemas.microsoft.com/office/drawing/2014/main" id="{F12746C1-764A-C84F-9DF0-CD271A6710C5}"/>
              </a:ext>
            </a:extLst>
          </p:cNvPr>
          <p:cNvCxnSpPr>
            <a:cxnSpLocks/>
            <a:stCxn id="44" idx="1"/>
          </p:cNvCxnSpPr>
          <p:nvPr/>
        </p:nvCxnSpPr>
        <p:spPr>
          <a:xfrm rot="10800000" flipV="1">
            <a:off x="10587407" y="3478791"/>
            <a:ext cx="4462074" cy="1460903"/>
          </a:xfrm>
          <a:prstGeom prst="curvedConnector3">
            <a:avLst>
              <a:gd name="adj1" fmla="val 6328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9782958-0F2B-184C-88D3-39658E637A3C}"/>
              </a:ext>
            </a:extLst>
          </p:cNvPr>
          <p:cNvCxnSpPr>
            <a:cxnSpLocks/>
          </p:cNvCxnSpPr>
          <p:nvPr/>
        </p:nvCxnSpPr>
        <p:spPr>
          <a:xfrm rot="5400000">
            <a:off x="13349392" y="3817731"/>
            <a:ext cx="1793047" cy="1646983"/>
          </a:xfrm>
          <a:prstGeom prst="curvedConnector3">
            <a:avLst>
              <a:gd name="adj1" fmla="val 5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76C3497-8301-F647-A8C3-0EE0DC3D9A5D}"/>
              </a:ext>
            </a:extLst>
          </p:cNvPr>
          <p:cNvSpPr txBox="1"/>
          <p:nvPr/>
        </p:nvSpPr>
        <p:spPr>
          <a:xfrm rot="20619043">
            <a:off x="11572306" y="4212097"/>
            <a:ext cx="3400354"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Predicted best matches</a:t>
            </a:r>
          </a:p>
        </p:txBody>
      </p:sp>
      <p:sp>
        <p:nvSpPr>
          <p:cNvPr id="65" name="TextBox 64">
            <a:extLst>
              <a:ext uri="{FF2B5EF4-FFF2-40B4-BE49-F238E27FC236}">
                <a16:creationId xmlns:a16="http://schemas.microsoft.com/office/drawing/2014/main" id="{5E3CDBDD-7533-2744-B7FC-F48707B2E0E1}"/>
              </a:ext>
            </a:extLst>
          </p:cNvPr>
          <p:cNvSpPr txBox="1"/>
          <p:nvPr/>
        </p:nvSpPr>
        <p:spPr>
          <a:xfrm>
            <a:off x="14566772" y="4113403"/>
            <a:ext cx="2727334" cy="498598"/>
          </a:xfrm>
          <a:prstGeom prst="rect">
            <a:avLst/>
          </a:prstGeom>
          <a:noFill/>
        </p:spPr>
        <p:txBody>
          <a:bodyPr wrap="square" rtlCol="0">
            <a:spAutoFit/>
          </a:bodyPr>
          <a:lstStyle/>
          <a:p>
            <a:pPr algn="ctr" defTabSz="1341150"/>
            <a:r>
              <a:rPr lang="en-US" sz="2640" dirty="0">
                <a:solidFill>
                  <a:prstClr val="black"/>
                </a:solidFill>
                <a:latin typeface="Calibri" panose="020F0502020204030204"/>
              </a:rPr>
              <a:t>AI Agent</a:t>
            </a:r>
          </a:p>
        </p:txBody>
      </p:sp>
    </p:spTree>
    <p:extLst>
      <p:ext uri="{BB962C8B-B14F-4D97-AF65-F5344CB8AC3E}">
        <p14:creationId xmlns:p14="http://schemas.microsoft.com/office/powerpoint/2010/main" val="892591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EAC0-6AFC-9742-BF7E-A5648B889D6F}"/>
              </a:ext>
            </a:extLst>
          </p:cNvPr>
          <p:cNvSpPr>
            <a:spLocks noGrp="1"/>
          </p:cNvSpPr>
          <p:nvPr>
            <p:ph type="title"/>
          </p:nvPr>
        </p:nvSpPr>
        <p:spPr/>
        <p:txBody>
          <a:bodyPr>
            <a:normAutofit/>
          </a:bodyPr>
          <a:lstStyle/>
          <a:p>
            <a:r>
              <a:rPr lang="en-US" dirty="0"/>
              <a:t>Level 5: Optimized AI-Agent Driven</a:t>
            </a:r>
          </a:p>
        </p:txBody>
      </p:sp>
      <p:sp>
        <p:nvSpPr>
          <p:cNvPr id="3" name="Content Placeholder 2">
            <a:extLst>
              <a:ext uri="{FF2B5EF4-FFF2-40B4-BE49-F238E27FC236}">
                <a16:creationId xmlns:a16="http://schemas.microsoft.com/office/drawing/2014/main" id="{6D2BE77B-D6BC-0C4B-9452-C1657665FC1A}"/>
              </a:ext>
            </a:extLst>
          </p:cNvPr>
          <p:cNvSpPr>
            <a:spLocks noGrp="1"/>
          </p:cNvSpPr>
          <p:nvPr>
            <p:ph idx="1"/>
          </p:nvPr>
        </p:nvSpPr>
        <p:spPr>
          <a:xfrm>
            <a:off x="4069605" y="6923921"/>
            <a:ext cx="12582635" cy="2135624"/>
          </a:xfrm>
        </p:spPr>
        <p:txBody>
          <a:bodyPr>
            <a:normAutofit fontScale="62500" lnSpcReduction="20000"/>
          </a:bodyPr>
          <a:lstStyle/>
          <a:p>
            <a:r>
              <a:rPr lang="en-US" dirty="0"/>
              <a:t>Introduction of AI-backed chatbots for narrow domain problems</a:t>
            </a:r>
          </a:p>
          <a:p>
            <a:r>
              <a:rPr lang="en-US" dirty="0"/>
              <a:t>Trained on learning management clickstream data and question/answer pairs of millions of learning sessions</a:t>
            </a:r>
          </a:p>
          <a:p>
            <a:r>
              <a:rPr lang="en-US" dirty="0"/>
              <a:t>Human mentors added when needed</a:t>
            </a:r>
          </a:p>
          <a:p>
            <a:r>
              <a:rPr lang="en-US" dirty="0"/>
              <a:t>See: Open AI’s GPT-3</a:t>
            </a:r>
          </a:p>
        </p:txBody>
      </p:sp>
      <p:sp>
        <p:nvSpPr>
          <p:cNvPr id="4" name="Slide Number Placeholder 3">
            <a:extLst>
              <a:ext uri="{FF2B5EF4-FFF2-40B4-BE49-F238E27FC236}">
                <a16:creationId xmlns:a16="http://schemas.microsoft.com/office/drawing/2014/main" id="{518C21AD-1619-D144-B31E-DEF4C0A9ECBA}"/>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58</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50EF97CF-4BC8-8642-9DA3-52473C4A2F67}"/>
              </a:ext>
            </a:extLst>
          </p:cNvPr>
          <p:cNvGrpSpPr/>
          <p:nvPr/>
        </p:nvGrpSpPr>
        <p:grpSpPr>
          <a:xfrm>
            <a:off x="1210294" y="2165643"/>
            <a:ext cx="2294883" cy="6531891"/>
            <a:chOff x="1010341" y="1448527"/>
            <a:chExt cx="1755473" cy="4453562"/>
          </a:xfrm>
        </p:grpSpPr>
        <p:sp>
          <p:nvSpPr>
            <p:cNvPr id="6" name="Rounded Rectangle 5">
              <a:extLst>
                <a:ext uri="{FF2B5EF4-FFF2-40B4-BE49-F238E27FC236}">
                  <a16:creationId xmlns:a16="http://schemas.microsoft.com/office/drawing/2014/main" id="{3728629C-2CBD-0F4E-A187-C4EAC2FB6C22}"/>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459CFD9A-1067-B847-8ADE-EDD5FE62D996}"/>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7CEF5B12-BCEE-4444-ABC5-2DBD3A05ACA5}"/>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BD95F3CE-68CD-C949-AD15-E5DCE2CB8F78}"/>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CA52DEA9-03B8-4647-A158-3B779321F73C}"/>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Optimized</a:t>
              </a:r>
            </a:p>
            <a:p>
              <a:pPr algn="ctr" defTabSz="1341150"/>
              <a:r>
                <a:rPr lang="en-US" sz="2347" b="1" dirty="0">
                  <a:solidFill>
                    <a:prstClr val="black"/>
                  </a:solidFill>
                  <a:latin typeface="Calibri" panose="020F0502020204030204"/>
                </a:rPr>
                <a:t>AI-Agent</a:t>
              </a:r>
            </a:p>
          </p:txBody>
        </p:sp>
        <p:sp>
          <p:nvSpPr>
            <p:cNvPr id="11" name="Rounded Rectangle 10">
              <a:extLst>
                <a:ext uri="{FF2B5EF4-FFF2-40B4-BE49-F238E27FC236}">
                  <a16:creationId xmlns:a16="http://schemas.microsoft.com/office/drawing/2014/main" id="{1F49E9B7-5C61-6240-A4E6-8A5D3C92BEA0}"/>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Autonomous </a:t>
              </a:r>
            </a:p>
            <a:p>
              <a:pPr algn="ctr" defTabSz="1341150"/>
              <a:r>
                <a:rPr lang="en-US" sz="2347" dirty="0">
                  <a:solidFill>
                    <a:srgbClr val="E7E6E6">
                      <a:lumMod val="50000"/>
                    </a:srgbClr>
                  </a:solidFill>
                  <a:latin typeface="Calibri" panose="020F0502020204030204"/>
                </a:rPr>
                <a:t>AI-Learning</a:t>
              </a:r>
            </a:p>
          </p:txBody>
        </p:sp>
      </p:grpSp>
      <p:pic>
        <p:nvPicPr>
          <p:cNvPr id="13" name="Picture 12">
            <a:extLst>
              <a:ext uri="{FF2B5EF4-FFF2-40B4-BE49-F238E27FC236}">
                <a16:creationId xmlns:a16="http://schemas.microsoft.com/office/drawing/2014/main" id="{BFAD77F1-555B-8743-A519-C64490983A30}"/>
              </a:ext>
            </a:extLst>
          </p:cNvPr>
          <p:cNvPicPr>
            <a:picLocks noChangeAspect="1"/>
          </p:cNvPicPr>
          <p:nvPr/>
        </p:nvPicPr>
        <p:blipFill>
          <a:blip r:embed="rId2"/>
          <a:stretch>
            <a:fillRect/>
          </a:stretch>
        </p:blipFill>
        <p:spPr>
          <a:xfrm>
            <a:off x="10360921" y="4637347"/>
            <a:ext cx="1271068" cy="1465619"/>
          </a:xfrm>
          <a:prstGeom prst="rect">
            <a:avLst/>
          </a:prstGeom>
        </p:spPr>
      </p:pic>
      <p:sp>
        <p:nvSpPr>
          <p:cNvPr id="14" name="Rounded Rectangular Callout 13">
            <a:extLst>
              <a:ext uri="{FF2B5EF4-FFF2-40B4-BE49-F238E27FC236}">
                <a16:creationId xmlns:a16="http://schemas.microsoft.com/office/drawing/2014/main" id="{2FAAC1CA-39C8-F544-A098-AF59459E9ACC}"/>
              </a:ext>
            </a:extLst>
          </p:cNvPr>
          <p:cNvSpPr/>
          <p:nvPr/>
        </p:nvSpPr>
        <p:spPr>
          <a:xfrm>
            <a:off x="9688256" y="2165644"/>
            <a:ext cx="2799063" cy="1937671"/>
          </a:xfrm>
          <a:prstGeom prst="wedgeRoundRectCallout">
            <a:avLst>
              <a:gd name="adj1" fmla="val 22890"/>
              <a:gd name="adj2" fmla="val 1137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Try using the debugger and look at the index value on line 25</a:t>
            </a:r>
          </a:p>
        </p:txBody>
      </p:sp>
      <p:pic>
        <p:nvPicPr>
          <p:cNvPr id="6146" name="Picture 2" descr="Image result for student icon">
            <a:extLst>
              <a:ext uri="{FF2B5EF4-FFF2-40B4-BE49-F238E27FC236}">
                <a16:creationId xmlns:a16="http://schemas.microsoft.com/office/drawing/2014/main" id="{6AF70B9F-A3BE-0742-90B3-7129BCCDE1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00856" y="2870889"/>
            <a:ext cx="2872525" cy="287252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83BC05C5-08DC-5843-8078-8668E46BBC6F}"/>
              </a:ext>
            </a:extLst>
          </p:cNvPr>
          <p:cNvSpPr/>
          <p:nvPr/>
        </p:nvSpPr>
        <p:spPr>
          <a:xfrm>
            <a:off x="6879957" y="2165644"/>
            <a:ext cx="2243871" cy="1423202"/>
          </a:xfrm>
          <a:prstGeom prst="wedgeRoundRectCallout">
            <a:avLst>
              <a:gd name="adj1" fmla="val -68679"/>
              <a:gd name="adj2" fmla="val 105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I can’t figure out this problem!</a:t>
            </a:r>
          </a:p>
        </p:txBody>
      </p:sp>
      <p:pic>
        <p:nvPicPr>
          <p:cNvPr id="17" name="Picture 2" descr="Image result for person icon">
            <a:extLst>
              <a:ext uri="{FF2B5EF4-FFF2-40B4-BE49-F238E27FC236}">
                <a16:creationId xmlns:a16="http://schemas.microsoft.com/office/drawing/2014/main" id="{A5E17459-D811-8E40-84E6-0C6FCD9E39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184711" y="4783068"/>
            <a:ext cx="1138246" cy="1214767"/>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ular Callout 17">
            <a:extLst>
              <a:ext uri="{FF2B5EF4-FFF2-40B4-BE49-F238E27FC236}">
                <a16:creationId xmlns:a16="http://schemas.microsoft.com/office/drawing/2014/main" id="{508C5521-8D32-D74C-A8CB-2B07506FF991}"/>
              </a:ext>
            </a:extLst>
          </p:cNvPr>
          <p:cNvSpPr/>
          <p:nvPr/>
        </p:nvSpPr>
        <p:spPr>
          <a:xfrm>
            <a:off x="13051746" y="2527617"/>
            <a:ext cx="2799063" cy="1272435"/>
          </a:xfrm>
          <a:prstGeom prst="wedgeRoundRectCallout">
            <a:avLst>
              <a:gd name="adj1" fmla="val 27904"/>
              <a:gd name="adj2" fmla="val 1370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I am here if you need me</a:t>
            </a:r>
          </a:p>
        </p:txBody>
      </p:sp>
      <p:sp>
        <p:nvSpPr>
          <p:cNvPr id="15" name="TextBox 14">
            <a:extLst>
              <a:ext uri="{FF2B5EF4-FFF2-40B4-BE49-F238E27FC236}">
                <a16:creationId xmlns:a16="http://schemas.microsoft.com/office/drawing/2014/main" id="{E5A4869D-16BB-E64D-ABAF-5F672BD012AC}"/>
              </a:ext>
            </a:extLst>
          </p:cNvPr>
          <p:cNvSpPr txBox="1"/>
          <p:nvPr/>
        </p:nvSpPr>
        <p:spPr>
          <a:xfrm>
            <a:off x="5273389" y="5577852"/>
            <a:ext cx="1266757"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Student</a:t>
            </a:r>
          </a:p>
        </p:txBody>
      </p:sp>
      <p:sp>
        <p:nvSpPr>
          <p:cNvPr id="20" name="TextBox 19">
            <a:extLst>
              <a:ext uri="{FF2B5EF4-FFF2-40B4-BE49-F238E27FC236}">
                <a16:creationId xmlns:a16="http://schemas.microsoft.com/office/drawing/2014/main" id="{34C898D8-1C44-E94F-A8B3-35E99B78E83C}"/>
              </a:ext>
            </a:extLst>
          </p:cNvPr>
          <p:cNvSpPr txBox="1"/>
          <p:nvPr/>
        </p:nvSpPr>
        <p:spPr>
          <a:xfrm>
            <a:off x="10404777" y="6008999"/>
            <a:ext cx="993028"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Agent</a:t>
            </a:r>
          </a:p>
        </p:txBody>
      </p:sp>
      <p:sp>
        <p:nvSpPr>
          <p:cNvPr id="21" name="TextBox 20">
            <a:extLst>
              <a:ext uri="{FF2B5EF4-FFF2-40B4-BE49-F238E27FC236}">
                <a16:creationId xmlns:a16="http://schemas.microsoft.com/office/drawing/2014/main" id="{CD86B32F-98BA-7E4B-A671-10C78871FB04}"/>
              </a:ext>
            </a:extLst>
          </p:cNvPr>
          <p:cNvSpPr txBox="1"/>
          <p:nvPr/>
        </p:nvSpPr>
        <p:spPr>
          <a:xfrm>
            <a:off x="14141360" y="5915706"/>
            <a:ext cx="1224951" cy="498598"/>
          </a:xfrm>
          <a:prstGeom prst="rect">
            <a:avLst/>
          </a:prstGeom>
          <a:noFill/>
        </p:spPr>
        <p:txBody>
          <a:bodyPr wrap="none" rtlCol="0">
            <a:spAutoFit/>
          </a:bodyPr>
          <a:lstStyle/>
          <a:p>
            <a:pPr algn="ctr" defTabSz="1341150"/>
            <a:r>
              <a:rPr lang="en-US" sz="2640" dirty="0">
                <a:solidFill>
                  <a:prstClr val="black"/>
                </a:solidFill>
                <a:latin typeface="Calibri" panose="020F0502020204030204"/>
              </a:rPr>
              <a:t>Mentor</a:t>
            </a:r>
          </a:p>
        </p:txBody>
      </p:sp>
    </p:spTree>
    <p:extLst>
      <p:ext uri="{BB962C8B-B14F-4D97-AF65-F5344CB8AC3E}">
        <p14:creationId xmlns:p14="http://schemas.microsoft.com/office/powerpoint/2010/main" val="2421647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534F-78CF-A940-9CED-340188217C21}"/>
              </a:ext>
            </a:extLst>
          </p:cNvPr>
          <p:cNvSpPr>
            <a:spLocks noGrp="1"/>
          </p:cNvSpPr>
          <p:nvPr>
            <p:ph type="title"/>
          </p:nvPr>
        </p:nvSpPr>
        <p:spPr/>
        <p:txBody>
          <a:bodyPr>
            <a:noAutofit/>
          </a:bodyPr>
          <a:lstStyle/>
          <a:p>
            <a:r>
              <a:rPr lang="en-US" sz="4693" dirty="0"/>
              <a:t>Level 6: Fully Autonomous AI-Learning Agent Clubs</a:t>
            </a:r>
          </a:p>
        </p:txBody>
      </p:sp>
      <p:sp>
        <p:nvSpPr>
          <p:cNvPr id="3" name="Content Placeholder 2">
            <a:extLst>
              <a:ext uri="{FF2B5EF4-FFF2-40B4-BE49-F238E27FC236}">
                <a16:creationId xmlns:a16="http://schemas.microsoft.com/office/drawing/2014/main" id="{8103EAFF-E898-654C-A1B3-6C0C4E0DFFD8}"/>
              </a:ext>
            </a:extLst>
          </p:cNvPr>
          <p:cNvSpPr>
            <a:spLocks noGrp="1"/>
          </p:cNvSpPr>
          <p:nvPr>
            <p:ph idx="1"/>
          </p:nvPr>
        </p:nvSpPr>
        <p:spPr>
          <a:xfrm>
            <a:off x="4161798" y="6092787"/>
            <a:ext cx="11966027" cy="3540231"/>
          </a:xfrm>
        </p:spPr>
        <p:txBody>
          <a:bodyPr>
            <a:normAutofit lnSpcReduction="10000"/>
          </a:bodyPr>
          <a:lstStyle/>
          <a:p>
            <a:r>
              <a:rPr lang="en-US" sz="2347" dirty="0"/>
              <a:t>An extensive and well-connected knowledge graph that is used to train an online learning agent</a:t>
            </a:r>
          </a:p>
          <a:p>
            <a:r>
              <a:rPr lang="en-US" sz="2347" dirty="0"/>
              <a:t>Learning agent has access to all concept graphs, content, and access to billions of chats between students and mentors</a:t>
            </a:r>
          </a:p>
          <a:p>
            <a:r>
              <a:rPr lang="en-US" sz="2347" dirty="0"/>
              <a:t>Strong general AI capabilities</a:t>
            </a:r>
          </a:p>
          <a:p>
            <a:r>
              <a:rPr lang="en-US" sz="2347" dirty="0"/>
              <a:t>The agents will understand common sense and are responsive to the individual needs of students down to recommending specific slides in a presentation, particular fragments of code, and even suggest particular discussion topics with mentors or other students (with mutual consent)</a:t>
            </a:r>
          </a:p>
        </p:txBody>
      </p:sp>
      <p:sp>
        <p:nvSpPr>
          <p:cNvPr id="4" name="Slide Number Placeholder 3">
            <a:extLst>
              <a:ext uri="{FF2B5EF4-FFF2-40B4-BE49-F238E27FC236}">
                <a16:creationId xmlns:a16="http://schemas.microsoft.com/office/drawing/2014/main" id="{198EAF0F-5E10-8E47-94A8-6E0CAA68FDC5}"/>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59</a:t>
            </a:fld>
            <a:endParaRPr lang="en-US">
              <a:solidFill>
                <a:prstClr val="black">
                  <a:tint val="75000"/>
                </a:prstClr>
              </a:solidFill>
              <a:latin typeface="Calibri" panose="020F0502020204030204"/>
            </a:endParaRPr>
          </a:p>
        </p:txBody>
      </p:sp>
      <p:grpSp>
        <p:nvGrpSpPr>
          <p:cNvPr id="5" name="Group 4">
            <a:extLst>
              <a:ext uri="{FF2B5EF4-FFF2-40B4-BE49-F238E27FC236}">
                <a16:creationId xmlns:a16="http://schemas.microsoft.com/office/drawing/2014/main" id="{369ECFFD-1E52-6D45-926C-D752B2748E44}"/>
              </a:ext>
            </a:extLst>
          </p:cNvPr>
          <p:cNvGrpSpPr/>
          <p:nvPr/>
        </p:nvGrpSpPr>
        <p:grpSpPr>
          <a:xfrm>
            <a:off x="1481834" y="2124506"/>
            <a:ext cx="2294883" cy="6531891"/>
            <a:chOff x="1010341" y="1448527"/>
            <a:chExt cx="1755473" cy="4453562"/>
          </a:xfrm>
        </p:grpSpPr>
        <p:sp>
          <p:nvSpPr>
            <p:cNvPr id="6" name="Rounded Rectangle 5">
              <a:extLst>
                <a:ext uri="{FF2B5EF4-FFF2-40B4-BE49-F238E27FC236}">
                  <a16:creationId xmlns:a16="http://schemas.microsoft.com/office/drawing/2014/main" id="{5E30C3BC-4CFD-D546-B1A3-FEC4EEACF292}"/>
                </a:ext>
              </a:extLst>
            </p:cNvPr>
            <p:cNvSpPr/>
            <p:nvPr/>
          </p:nvSpPr>
          <p:spPr>
            <a:xfrm>
              <a:off x="1010341" y="5253472"/>
              <a:ext cx="1678252" cy="648617"/>
            </a:xfrm>
            <a:prstGeom prst="roundRect">
              <a:avLst/>
            </a:prstGeom>
            <a:solidFill>
              <a:srgbClr val="D897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Initial </a:t>
              </a:r>
            </a:p>
            <a:p>
              <a:pPr algn="ctr" defTabSz="1341150"/>
              <a:r>
                <a:rPr lang="en-US" sz="2347" dirty="0">
                  <a:solidFill>
                    <a:srgbClr val="E7E6E6">
                      <a:lumMod val="50000"/>
                    </a:srgbClr>
                  </a:solidFill>
                  <a:latin typeface="Calibri" panose="020F0502020204030204"/>
                </a:rPr>
                <a:t>Formative</a:t>
              </a:r>
            </a:p>
          </p:txBody>
        </p:sp>
        <p:sp>
          <p:nvSpPr>
            <p:cNvPr id="7" name="Rounded Rectangle 6">
              <a:extLst>
                <a:ext uri="{FF2B5EF4-FFF2-40B4-BE49-F238E27FC236}">
                  <a16:creationId xmlns:a16="http://schemas.microsoft.com/office/drawing/2014/main" id="{686F587E-8057-9F42-B303-69898A723F99}"/>
                </a:ext>
              </a:extLst>
            </p:cNvPr>
            <p:cNvSpPr/>
            <p:nvPr/>
          </p:nvSpPr>
          <p:spPr>
            <a:xfrm>
              <a:off x="1018545" y="3768954"/>
              <a:ext cx="1716451" cy="64861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Defined</a:t>
              </a:r>
            </a:p>
            <a:p>
              <a:pPr algn="ctr" defTabSz="1341150"/>
              <a:r>
                <a:rPr lang="en-US" sz="2347" dirty="0">
                  <a:solidFill>
                    <a:srgbClr val="E7E6E6">
                      <a:lumMod val="50000"/>
                    </a:srgbClr>
                  </a:solidFill>
                  <a:latin typeface="Calibri" panose="020F0502020204030204"/>
                </a:rPr>
                <a:t>Concept-Driven</a:t>
              </a:r>
            </a:p>
          </p:txBody>
        </p:sp>
        <p:sp>
          <p:nvSpPr>
            <p:cNvPr id="8" name="Rounded Rectangle 7">
              <a:extLst>
                <a:ext uri="{FF2B5EF4-FFF2-40B4-BE49-F238E27FC236}">
                  <a16:creationId xmlns:a16="http://schemas.microsoft.com/office/drawing/2014/main" id="{50B73D8B-5F59-F649-8F95-92581E05DD13}"/>
                </a:ext>
              </a:extLst>
            </p:cNvPr>
            <p:cNvSpPr/>
            <p:nvPr/>
          </p:nvSpPr>
          <p:spPr>
            <a:xfrm>
              <a:off x="1018545" y="4511213"/>
              <a:ext cx="1678252" cy="648617"/>
            </a:xfrm>
            <a:prstGeom prst="roundRect">
              <a:avLst/>
            </a:prstGeom>
            <a:solidFill>
              <a:srgbClr val="EDC0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Managed</a:t>
              </a:r>
            </a:p>
            <a:p>
              <a:pPr algn="ctr" defTabSz="1341150"/>
              <a:r>
                <a:rPr lang="en-US" sz="2347" dirty="0">
                  <a:solidFill>
                    <a:srgbClr val="E7E6E6">
                      <a:lumMod val="50000"/>
                    </a:srgbClr>
                  </a:solidFill>
                  <a:latin typeface="Calibri" panose="020F0502020204030204"/>
                </a:rPr>
                <a:t>Coordinated</a:t>
              </a:r>
            </a:p>
          </p:txBody>
        </p:sp>
        <p:sp>
          <p:nvSpPr>
            <p:cNvPr id="9" name="Rounded Rectangle 8">
              <a:extLst>
                <a:ext uri="{FF2B5EF4-FFF2-40B4-BE49-F238E27FC236}">
                  <a16:creationId xmlns:a16="http://schemas.microsoft.com/office/drawing/2014/main" id="{8101B036-802A-9847-AE01-2BB2C06D7DEA}"/>
                </a:ext>
              </a:extLst>
            </p:cNvPr>
            <p:cNvSpPr/>
            <p:nvPr/>
          </p:nvSpPr>
          <p:spPr>
            <a:xfrm>
              <a:off x="1018545" y="2933049"/>
              <a:ext cx="1747269" cy="74225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347" dirty="0">
                  <a:solidFill>
                    <a:srgbClr val="E7E6E6">
                      <a:lumMod val="50000"/>
                    </a:srgbClr>
                  </a:solidFill>
                  <a:latin typeface="Calibri" panose="020F0502020204030204"/>
                </a:rPr>
                <a:t>Predictable</a:t>
              </a:r>
            </a:p>
            <a:p>
              <a:pPr algn="ctr" defTabSz="1341150"/>
              <a:r>
                <a:rPr lang="en-US" sz="2347" dirty="0">
                  <a:solidFill>
                    <a:srgbClr val="E7E6E6">
                      <a:lumMod val="50000"/>
                    </a:srgbClr>
                  </a:solidFill>
                  <a:latin typeface="Calibri" panose="020F0502020204030204"/>
                </a:rPr>
                <a:t>Recommendation</a:t>
              </a:r>
            </a:p>
            <a:p>
              <a:pPr algn="ctr" defTabSz="1341150"/>
              <a:r>
                <a:rPr lang="en-US" sz="2347" dirty="0">
                  <a:solidFill>
                    <a:srgbClr val="E7E6E6">
                      <a:lumMod val="50000"/>
                    </a:srgbClr>
                  </a:solidFill>
                  <a:latin typeface="Calibri" panose="020F0502020204030204"/>
                </a:rPr>
                <a:t>Driven</a:t>
              </a:r>
            </a:p>
          </p:txBody>
        </p:sp>
        <p:sp>
          <p:nvSpPr>
            <p:cNvPr id="10" name="Rounded Rectangle 9">
              <a:extLst>
                <a:ext uri="{FF2B5EF4-FFF2-40B4-BE49-F238E27FC236}">
                  <a16:creationId xmlns:a16="http://schemas.microsoft.com/office/drawing/2014/main" id="{A02CB6BD-723E-1546-BCDA-FD2D431F094C}"/>
                </a:ext>
              </a:extLst>
            </p:cNvPr>
            <p:cNvSpPr/>
            <p:nvPr/>
          </p:nvSpPr>
          <p:spPr>
            <a:xfrm>
              <a:off x="1018545" y="2190788"/>
              <a:ext cx="1716451" cy="6486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dirty="0">
                  <a:solidFill>
                    <a:srgbClr val="E7E6E6">
                      <a:lumMod val="50000"/>
                    </a:srgbClr>
                  </a:solidFill>
                  <a:latin typeface="Calibri" panose="020F0502020204030204"/>
                </a:rPr>
                <a:t>Optimized</a:t>
              </a:r>
            </a:p>
            <a:p>
              <a:pPr algn="ctr" defTabSz="1341150"/>
              <a:r>
                <a:rPr lang="en-US" sz="2347" dirty="0">
                  <a:solidFill>
                    <a:srgbClr val="E7E6E6">
                      <a:lumMod val="50000"/>
                    </a:srgbClr>
                  </a:solidFill>
                  <a:latin typeface="Calibri" panose="020F0502020204030204"/>
                </a:rPr>
                <a:t>AI-Agent</a:t>
              </a:r>
            </a:p>
          </p:txBody>
        </p:sp>
        <p:sp>
          <p:nvSpPr>
            <p:cNvPr id="11" name="Rounded Rectangle 10">
              <a:extLst>
                <a:ext uri="{FF2B5EF4-FFF2-40B4-BE49-F238E27FC236}">
                  <a16:creationId xmlns:a16="http://schemas.microsoft.com/office/drawing/2014/main" id="{5C21BF20-F30E-D044-AABC-73EB49226D7C}"/>
                </a:ext>
              </a:extLst>
            </p:cNvPr>
            <p:cNvSpPr/>
            <p:nvPr/>
          </p:nvSpPr>
          <p:spPr>
            <a:xfrm>
              <a:off x="1018545" y="1448527"/>
              <a:ext cx="1716451" cy="648617"/>
            </a:xfrm>
            <a:prstGeom prst="roundRect">
              <a:avLst/>
            </a:prstGeom>
            <a:solidFill>
              <a:srgbClr val="B498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347" b="1" dirty="0">
                  <a:solidFill>
                    <a:prstClr val="black"/>
                  </a:solidFill>
                  <a:latin typeface="Calibri" panose="020F0502020204030204"/>
                </a:rPr>
                <a:t>Autonomous </a:t>
              </a:r>
            </a:p>
            <a:p>
              <a:pPr algn="ctr" defTabSz="1341150"/>
              <a:r>
                <a:rPr lang="en-US" sz="2347" b="1" dirty="0">
                  <a:solidFill>
                    <a:prstClr val="black"/>
                  </a:solidFill>
                  <a:latin typeface="Calibri" panose="020F0502020204030204"/>
                </a:rPr>
                <a:t>AI-Learning</a:t>
              </a:r>
            </a:p>
          </p:txBody>
        </p:sp>
      </p:grpSp>
      <p:pic>
        <p:nvPicPr>
          <p:cNvPr id="12" name="Picture 2" descr="Image result for student icon">
            <a:extLst>
              <a:ext uri="{FF2B5EF4-FFF2-40B4-BE49-F238E27FC236}">
                <a16:creationId xmlns:a16="http://schemas.microsoft.com/office/drawing/2014/main" id="{1E9E5F92-7867-BF4A-8030-6E040434DE6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00661" y="2426086"/>
            <a:ext cx="2101065" cy="2101065"/>
          </a:xfrm>
          <a:prstGeom prst="rect">
            <a:avLst/>
          </a:prstGeom>
          <a:noFill/>
          <a:extLst>
            <a:ext uri="{909E8E84-426E-40DD-AFC4-6F175D3DCCD1}">
              <a14:hiddenFill xmlns:a14="http://schemas.microsoft.com/office/drawing/2010/main">
                <a:solidFill>
                  <a:srgbClr val="FFFFFF"/>
                </a:solidFill>
              </a14:hiddenFill>
            </a:ext>
          </a:extLst>
        </p:spPr>
      </p:pic>
      <p:sp>
        <p:nvSpPr>
          <p:cNvPr id="13" name="Can 12">
            <a:extLst>
              <a:ext uri="{FF2B5EF4-FFF2-40B4-BE49-F238E27FC236}">
                <a16:creationId xmlns:a16="http://schemas.microsoft.com/office/drawing/2014/main" id="{AACAB28C-EFB9-4F42-A4EB-0C3FA986D88A}"/>
              </a:ext>
            </a:extLst>
          </p:cNvPr>
          <p:cNvSpPr/>
          <p:nvPr/>
        </p:nvSpPr>
        <p:spPr>
          <a:xfrm>
            <a:off x="9186132" y="2124506"/>
            <a:ext cx="3232080" cy="2177299"/>
          </a:xfrm>
          <a:prstGeom prst="can">
            <a:avLst>
              <a:gd name="adj" fmla="val 1115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pic>
        <p:nvPicPr>
          <p:cNvPr id="14" name="Picture 13">
            <a:extLst>
              <a:ext uri="{FF2B5EF4-FFF2-40B4-BE49-F238E27FC236}">
                <a16:creationId xmlns:a16="http://schemas.microsoft.com/office/drawing/2014/main" id="{0B544936-7B92-7D46-9DFC-8A4D59631E23}"/>
              </a:ext>
            </a:extLst>
          </p:cNvPr>
          <p:cNvPicPr>
            <a:picLocks noChangeAspect="1"/>
          </p:cNvPicPr>
          <p:nvPr/>
        </p:nvPicPr>
        <p:blipFill>
          <a:blip r:embed="rId3"/>
          <a:stretch>
            <a:fillRect/>
          </a:stretch>
        </p:blipFill>
        <p:spPr>
          <a:xfrm>
            <a:off x="8408810" y="4428945"/>
            <a:ext cx="1271068" cy="1465619"/>
          </a:xfrm>
          <a:prstGeom prst="rect">
            <a:avLst/>
          </a:prstGeom>
        </p:spPr>
      </p:pic>
      <p:pic>
        <p:nvPicPr>
          <p:cNvPr id="15" name="Picture 2" descr="Image result for person icon">
            <a:extLst>
              <a:ext uri="{FF2B5EF4-FFF2-40B4-BE49-F238E27FC236}">
                <a16:creationId xmlns:a16="http://schemas.microsoft.com/office/drawing/2014/main" id="{DCDBC0B9-0623-D943-B50F-161763281D1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916256" y="3145259"/>
            <a:ext cx="569124" cy="60738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242">
            <a:extLst>
              <a:ext uri="{FF2B5EF4-FFF2-40B4-BE49-F238E27FC236}">
                <a16:creationId xmlns:a16="http://schemas.microsoft.com/office/drawing/2014/main" id="{6C3F743F-22EC-9A4E-95D1-2A44FF611F43}"/>
              </a:ext>
            </a:extLst>
          </p:cNvPr>
          <p:cNvGrpSpPr/>
          <p:nvPr/>
        </p:nvGrpSpPr>
        <p:grpSpPr>
          <a:xfrm>
            <a:off x="9690176" y="2483559"/>
            <a:ext cx="2222663" cy="1564529"/>
            <a:chOff x="3505200" y="4267200"/>
            <a:chExt cx="1676400" cy="1600200"/>
          </a:xfrm>
        </p:grpSpPr>
        <p:sp>
          <p:nvSpPr>
            <p:cNvPr id="17" name="Oval 16">
              <a:extLst>
                <a:ext uri="{FF2B5EF4-FFF2-40B4-BE49-F238E27FC236}">
                  <a16:creationId xmlns:a16="http://schemas.microsoft.com/office/drawing/2014/main" id="{7ABBD53C-6ACF-7947-985F-C172D270445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18" name="Oval 17">
              <a:extLst>
                <a:ext uri="{FF2B5EF4-FFF2-40B4-BE49-F238E27FC236}">
                  <a16:creationId xmlns:a16="http://schemas.microsoft.com/office/drawing/2014/main" id="{B53C1C4B-122A-6248-A666-8E2FF9122505}"/>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19" name="Oval 18">
              <a:extLst>
                <a:ext uri="{FF2B5EF4-FFF2-40B4-BE49-F238E27FC236}">
                  <a16:creationId xmlns:a16="http://schemas.microsoft.com/office/drawing/2014/main" id="{031D50BB-5717-094C-8B26-8A8D7FFAEB97}"/>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0" name="Oval 19">
              <a:extLst>
                <a:ext uri="{FF2B5EF4-FFF2-40B4-BE49-F238E27FC236}">
                  <a16:creationId xmlns:a16="http://schemas.microsoft.com/office/drawing/2014/main" id="{6C7BC1EB-FF93-F04C-99E1-BBF3A9D300B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1" name="Oval 20">
              <a:extLst>
                <a:ext uri="{FF2B5EF4-FFF2-40B4-BE49-F238E27FC236}">
                  <a16:creationId xmlns:a16="http://schemas.microsoft.com/office/drawing/2014/main" id="{ED4A6754-3A9E-4749-81F6-191E87DA9822}"/>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2" name="Oval 21">
              <a:extLst>
                <a:ext uri="{FF2B5EF4-FFF2-40B4-BE49-F238E27FC236}">
                  <a16:creationId xmlns:a16="http://schemas.microsoft.com/office/drawing/2014/main" id="{E8F521C0-F15C-1740-AC9E-9FF873F96935}"/>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3" name="Oval 22">
              <a:extLst>
                <a:ext uri="{FF2B5EF4-FFF2-40B4-BE49-F238E27FC236}">
                  <a16:creationId xmlns:a16="http://schemas.microsoft.com/office/drawing/2014/main" id="{3DC3AD5F-FFA0-3241-927D-6E3C3BDFF76E}"/>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4" name="Oval 23">
              <a:extLst>
                <a:ext uri="{FF2B5EF4-FFF2-40B4-BE49-F238E27FC236}">
                  <a16:creationId xmlns:a16="http://schemas.microsoft.com/office/drawing/2014/main" id="{63242C66-125B-9A48-8E57-26A80E041F0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sp>
          <p:nvSpPr>
            <p:cNvPr id="25" name="Oval 24">
              <a:extLst>
                <a:ext uri="{FF2B5EF4-FFF2-40B4-BE49-F238E27FC236}">
                  <a16:creationId xmlns:a16="http://schemas.microsoft.com/office/drawing/2014/main" id="{FE36BB91-3448-B146-94AC-89BB7352162E}"/>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cxnSp>
          <p:nvCxnSpPr>
            <p:cNvPr id="26" name="Straight Arrow Connector 25">
              <a:extLst>
                <a:ext uri="{FF2B5EF4-FFF2-40B4-BE49-F238E27FC236}">
                  <a16:creationId xmlns:a16="http://schemas.microsoft.com/office/drawing/2014/main" id="{D32F0096-50A0-B944-B027-6CF4A08A564A}"/>
                </a:ext>
              </a:extLst>
            </p:cNvPr>
            <p:cNvCxnSpPr>
              <a:stCxn id="24" idx="7"/>
              <a:endCxn id="17"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115D00-8AEE-2E4E-B88B-5F8A814B5DAF}"/>
                </a:ext>
              </a:extLst>
            </p:cNvPr>
            <p:cNvCxnSpPr>
              <a:stCxn id="17" idx="6"/>
              <a:endCxn id="20"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A23DA2-A9EE-FE49-B687-952A16D53955}"/>
                </a:ext>
              </a:extLst>
            </p:cNvPr>
            <p:cNvCxnSpPr>
              <a:stCxn id="20" idx="3"/>
              <a:endCxn id="21"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83DF64-BD7D-B14C-ABAD-5A01DB170FFD}"/>
                </a:ext>
              </a:extLst>
            </p:cNvPr>
            <p:cNvCxnSpPr>
              <a:stCxn id="21" idx="5"/>
              <a:endCxn id="25"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54111AE-F9BA-6D45-81C1-303E147B9FAD}"/>
                </a:ext>
              </a:extLst>
            </p:cNvPr>
            <p:cNvCxnSpPr>
              <a:stCxn id="25" idx="2"/>
              <a:endCxn id="23"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512960-E652-D14C-8A96-9CDE8D0B4F12}"/>
                </a:ext>
              </a:extLst>
            </p:cNvPr>
            <p:cNvCxnSpPr>
              <a:endCxn id="19"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410663D-390E-AC48-AC00-8316AC9E0D30}"/>
                </a:ext>
              </a:extLst>
            </p:cNvPr>
            <p:cNvCxnSpPr>
              <a:stCxn id="19" idx="1"/>
              <a:endCxn id="18"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29001B-67CA-C34C-84D2-A425F50AEFA3}"/>
                </a:ext>
              </a:extLst>
            </p:cNvPr>
            <p:cNvCxnSpPr>
              <a:stCxn id="18" idx="3"/>
              <a:endCxn id="22"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9CB1C7-620A-BC4D-86C6-8536AE4CFE26}"/>
                </a:ext>
              </a:extLst>
            </p:cNvPr>
            <p:cNvCxnSpPr>
              <a:stCxn id="24" idx="4"/>
              <a:endCxn id="22"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302324F-E086-224F-9592-489F9FB1F3E7}"/>
                </a:ext>
              </a:extLst>
            </p:cNvPr>
            <p:cNvCxnSpPr>
              <a:stCxn id="19" idx="7"/>
              <a:endCxn id="17"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524D9C1-30CF-5F49-A2E0-B7341DCA800C}"/>
                </a:ext>
              </a:extLst>
            </p:cNvPr>
            <p:cNvCxnSpPr>
              <a:stCxn id="19" idx="3"/>
              <a:endCxn id="22"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11D78A3-765D-E24E-8D07-B62D1BD8633A}"/>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71037" tIns="85517" rIns="171037" bIns="85517" numCol="1" rtlCol="0" anchor="t" anchorCtr="0" compatLnSpc="1">
              <a:prstTxWarp prst="textNoShape">
                <a:avLst/>
              </a:prstTxWarp>
            </a:bodyPr>
            <a:lstStyle/>
            <a:p>
              <a:pPr algn="ctr" defTabSz="1710218" fontAlgn="base">
                <a:spcBef>
                  <a:spcPct val="0"/>
                </a:spcBef>
                <a:spcAft>
                  <a:spcPct val="0"/>
                </a:spcAft>
              </a:pPr>
              <a:endParaRPr lang="en-US" sz="4490" b="1">
                <a:solidFill>
                  <a:prstClr val="black"/>
                </a:solidFill>
                <a:latin typeface="Arial Narrow" charset="0"/>
              </a:endParaRPr>
            </a:p>
          </p:txBody>
        </p:sp>
        <p:cxnSp>
          <p:nvCxnSpPr>
            <p:cNvPr id="38" name="Straight Arrow Connector 37">
              <a:extLst>
                <a:ext uri="{FF2B5EF4-FFF2-40B4-BE49-F238E27FC236}">
                  <a16:creationId xmlns:a16="http://schemas.microsoft.com/office/drawing/2014/main" id="{6EE885D3-125B-444C-BD63-AA6DAFF583B9}"/>
                </a:ext>
              </a:extLst>
            </p:cNvPr>
            <p:cNvCxnSpPr>
              <a:stCxn id="37" idx="7"/>
              <a:endCxn id="19"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757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7A0F-F30C-4C45-A184-4884381747CB}"/>
              </a:ext>
            </a:extLst>
          </p:cNvPr>
          <p:cNvSpPr>
            <a:spLocks noGrp="1"/>
          </p:cNvSpPr>
          <p:nvPr>
            <p:ph type="title"/>
          </p:nvPr>
        </p:nvSpPr>
        <p:spPr/>
        <p:txBody>
          <a:bodyPr/>
          <a:lstStyle/>
          <a:p>
            <a:r>
              <a:rPr lang="en-US" dirty="0"/>
              <a:t>Questions to Consider for Education Technology? </a:t>
            </a:r>
          </a:p>
        </p:txBody>
      </p:sp>
      <p:sp>
        <p:nvSpPr>
          <p:cNvPr id="3" name="Content Placeholder 2">
            <a:extLst>
              <a:ext uri="{FF2B5EF4-FFF2-40B4-BE49-F238E27FC236}">
                <a16:creationId xmlns:a16="http://schemas.microsoft.com/office/drawing/2014/main" id="{C08CEE60-3376-F34D-B6D1-F0E2BD72CE0A}"/>
              </a:ext>
            </a:extLst>
          </p:cNvPr>
          <p:cNvSpPr>
            <a:spLocks noGrp="1"/>
          </p:cNvSpPr>
          <p:nvPr>
            <p:ph idx="1"/>
          </p:nvPr>
        </p:nvSpPr>
        <p:spPr>
          <a:xfrm>
            <a:off x="900545" y="2052452"/>
            <a:ext cx="13679055" cy="6628674"/>
          </a:xfrm>
        </p:spPr>
        <p:txBody>
          <a:bodyPr/>
          <a:lstStyle/>
          <a:p>
            <a:r>
              <a:rPr lang="en-US" dirty="0"/>
              <a:t>How will AI impact </a:t>
            </a:r>
            <a:r>
              <a:rPr lang="en-US" b="1" dirty="0"/>
              <a:t>education</a:t>
            </a:r>
            <a:r>
              <a:rPr lang="en-US" dirty="0"/>
              <a:t>?</a:t>
            </a:r>
          </a:p>
          <a:p>
            <a:r>
              <a:rPr lang="en-US" dirty="0"/>
              <a:t>When will students </a:t>
            </a:r>
            <a:r>
              <a:rPr lang="en-US" b="1" dirty="0"/>
              <a:t>prefer</a:t>
            </a:r>
            <a:r>
              <a:rPr lang="en-US" dirty="0"/>
              <a:t> to interact with a Chatbot/AI (autonomous learning)?</a:t>
            </a:r>
          </a:p>
          <a:p>
            <a:r>
              <a:rPr lang="en-US" dirty="0"/>
              <a:t>What are the key </a:t>
            </a:r>
            <a:r>
              <a:rPr lang="en-US" b="1" dirty="0"/>
              <a:t>milestones</a:t>
            </a:r>
            <a:r>
              <a:rPr lang="en-US" dirty="0"/>
              <a:t> that will move us in this autonomous learning phase?</a:t>
            </a:r>
          </a:p>
          <a:p>
            <a:r>
              <a:rPr lang="en-US" dirty="0"/>
              <a:t>How will Natural Language Processing (</a:t>
            </a:r>
            <a:r>
              <a:rPr lang="en-US" b="1" dirty="0"/>
              <a:t>NLP</a:t>
            </a:r>
            <a:r>
              <a:rPr lang="en-US" dirty="0"/>
              <a:t>) technologies impact education?</a:t>
            </a:r>
          </a:p>
          <a:p>
            <a:r>
              <a:rPr lang="en-US" dirty="0"/>
              <a:t>What is the role of large language models (BERT and GPT-3)?</a:t>
            </a:r>
          </a:p>
          <a:p>
            <a:r>
              <a:rPr lang="en-US" dirty="0"/>
              <a:t>How do we train chatbots to recommend the appropriate content and services?</a:t>
            </a:r>
          </a:p>
        </p:txBody>
      </p:sp>
    </p:spTree>
    <p:extLst>
      <p:ext uri="{BB962C8B-B14F-4D97-AF65-F5344CB8AC3E}">
        <p14:creationId xmlns:p14="http://schemas.microsoft.com/office/powerpoint/2010/main" val="1680870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B822-2A8E-2549-B75D-6F1AC291CA33}"/>
              </a:ext>
            </a:extLst>
          </p:cNvPr>
          <p:cNvSpPr>
            <a:spLocks noGrp="1"/>
          </p:cNvSpPr>
          <p:nvPr>
            <p:ph type="title"/>
          </p:nvPr>
        </p:nvSpPr>
        <p:spPr/>
        <p:txBody>
          <a:bodyPr/>
          <a:lstStyle/>
          <a:p>
            <a:r>
              <a:rPr lang="en-US" dirty="0"/>
              <a:t>Role of Teacher and Mentor</a:t>
            </a:r>
          </a:p>
        </p:txBody>
      </p:sp>
      <p:sp>
        <p:nvSpPr>
          <p:cNvPr id="3" name="Content Placeholder 2">
            <a:extLst>
              <a:ext uri="{FF2B5EF4-FFF2-40B4-BE49-F238E27FC236}">
                <a16:creationId xmlns:a16="http://schemas.microsoft.com/office/drawing/2014/main" id="{FAE395F6-7A32-894A-8141-EA885CB0A021}"/>
              </a:ext>
            </a:extLst>
          </p:cNvPr>
          <p:cNvSpPr>
            <a:spLocks noGrp="1"/>
          </p:cNvSpPr>
          <p:nvPr>
            <p:ph idx="1"/>
          </p:nvPr>
        </p:nvSpPr>
        <p:spPr>
          <a:xfrm>
            <a:off x="1028962" y="8328691"/>
            <a:ext cx="15422880" cy="849165"/>
          </a:xfrm>
        </p:spPr>
        <p:txBody>
          <a:bodyPr>
            <a:normAutofit fontScale="85000" lnSpcReduction="20000"/>
          </a:bodyPr>
          <a:lstStyle/>
          <a:p>
            <a:pPr marL="0" indent="0">
              <a:buNone/>
            </a:pPr>
            <a:r>
              <a:rPr lang="en-US" dirty="0"/>
              <a:t>The relevance of the teacher and mentor in predicting student success will drop as the automation increases</a:t>
            </a:r>
          </a:p>
        </p:txBody>
      </p:sp>
      <p:sp>
        <p:nvSpPr>
          <p:cNvPr id="4" name="Slide Number Placeholder 3">
            <a:extLst>
              <a:ext uri="{FF2B5EF4-FFF2-40B4-BE49-F238E27FC236}">
                <a16:creationId xmlns:a16="http://schemas.microsoft.com/office/drawing/2014/main" id="{6D79FD75-B1ED-CB44-B549-A46ABD479F60}"/>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60</a:t>
            </a:fld>
            <a:endParaRPr lang="en-US">
              <a:solidFill>
                <a:prstClr val="black">
                  <a:tint val="75000"/>
                </a:prstClr>
              </a:solidFill>
              <a:latin typeface="Calibri" panose="020F0502020204030204"/>
            </a:endParaRPr>
          </a:p>
        </p:txBody>
      </p:sp>
      <p:cxnSp>
        <p:nvCxnSpPr>
          <p:cNvPr id="6" name="Straight Connector 5">
            <a:extLst>
              <a:ext uri="{FF2B5EF4-FFF2-40B4-BE49-F238E27FC236}">
                <a16:creationId xmlns:a16="http://schemas.microsoft.com/office/drawing/2014/main" id="{0ACD85E6-2B9B-F442-A1BD-D905D9D6AF51}"/>
              </a:ext>
            </a:extLst>
          </p:cNvPr>
          <p:cNvCxnSpPr>
            <a:cxnSpLocks/>
          </p:cNvCxnSpPr>
          <p:nvPr/>
        </p:nvCxnSpPr>
        <p:spPr>
          <a:xfrm>
            <a:off x="4246880" y="2718092"/>
            <a:ext cx="9387840" cy="3591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7F6C407-04D4-794A-9BD2-A9ACE8936D7D}"/>
              </a:ext>
            </a:extLst>
          </p:cNvPr>
          <p:cNvCxnSpPr>
            <a:cxnSpLocks/>
          </p:cNvCxnSpPr>
          <p:nvPr/>
        </p:nvCxnSpPr>
        <p:spPr>
          <a:xfrm flipV="1">
            <a:off x="3283433" y="2358779"/>
            <a:ext cx="0" cy="47632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99A454-6E85-7040-8CA1-464C0CD96E5C}"/>
              </a:ext>
            </a:extLst>
          </p:cNvPr>
          <p:cNvSpPr txBox="1"/>
          <p:nvPr/>
        </p:nvSpPr>
        <p:spPr>
          <a:xfrm>
            <a:off x="854124" y="2358778"/>
            <a:ext cx="1705147" cy="1311128"/>
          </a:xfrm>
          <a:prstGeom prst="rect">
            <a:avLst/>
          </a:prstGeom>
          <a:noFill/>
        </p:spPr>
        <p:txBody>
          <a:bodyPr wrap="none" rtlCol="0">
            <a:spAutoFit/>
          </a:bodyPr>
          <a:lstStyle/>
          <a:p>
            <a:pPr defTabSz="1341150"/>
            <a:r>
              <a:rPr lang="en-US" sz="2640" b="1" dirty="0">
                <a:solidFill>
                  <a:prstClr val="black"/>
                </a:solidFill>
                <a:latin typeface="Calibri" panose="020F0502020204030204"/>
              </a:rPr>
              <a:t>Weight on </a:t>
            </a:r>
          </a:p>
          <a:p>
            <a:pPr defTabSz="1341150"/>
            <a:r>
              <a:rPr lang="en-US" sz="2640" b="1" dirty="0">
                <a:solidFill>
                  <a:prstClr val="black"/>
                </a:solidFill>
                <a:latin typeface="Calibri" panose="020F0502020204030204"/>
              </a:rPr>
              <a:t>Student</a:t>
            </a:r>
          </a:p>
          <a:p>
            <a:pPr defTabSz="1341150"/>
            <a:r>
              <a:rPr lang="en-US" sz="2640" b="1" dirty="0">
                <a:solidFill>
                  <a:prstClr val="black"/>
                </a:solidFill>
                <a:latin typeface="Calibri" panose="020F0502020204030204"/>
              </a:rPr>
              <a:t>Success</a:t>
            </a:r>
          </a:p>
        </p:txBody>
      </p:sp>
      <p:cxnSp>
        <p:nvCxnSpPr>
          <p:cNvPr id="14" name="Straight Connector 13">
            <a:extLst>
              <a:ext uri="{FF2B5EF4-FFF2-40B4-BE49-F238E27FC236}">
                <a16:creationId xmlns:a16="http://schemas.microsoft.com/office/drawing/2014/main" id="{BAF1A085-162E-FF41-AEE2-29A90B7C6DBD}"/>
              </a:ext>
            </a:extLst>
          </p:cNvPr>
          <p:cNvCxnSpPr>
            <a:cxnSpLocks/>
          </p:cNvCxnSpPr>
          <p:nvPr/>
        </p:nvCxnSpPr>
        <p:spPr>
          <a:xfrm>
            <a:off x="3291140" y="7104775"/>
            <a:ext cx="11299322" cy="11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905BACE-506C-3443-8EA2-889C0BB45A12}"/>
              </a:ext>
            </a:extLst>
          </p:cNvPr>
          <p:cNvGrpSpPr/>
          <p:nvPr/>
        </p:nvGrpSpPr>
        <p:grpSpPr>
          <a:xfrm>
            <a:off x="3540066" y="7387272"/>
            <a:ext cx="10314029" cy="498598"/>
            <a:chOff x="2413681" y="5036773"/>
            <a:chExt cx="7032293" cy="339953"/>
          </a:xfrm>
        </p:grpSpPr>
        <p:sp>
          <p:nvSpPr>
            <p:cNvPr id="13" name="TextBox 12">
              <a:extLst>
                <a:ext uri="{FF2B5EF4-FFF2-40B4-BE49-F238E27FC236}">
                  <a16:creationId xmlns:a16="http://schemas.microsoft.com/office/drawing/2014/main" id="{32FE09A7-CB84-AB4A-915B-11C97A428EAF}"/>
                </a:ext>
              </a:extLst>
            </p:cNvPr>
            <p:cNvSpPr txBox="1"/>
            <p:nvPr/>
          </p:nvSpPr>
          <p:spPr>
            <a:xfrm>
              <a:off x="241368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0</a:t>
              </a:r>
            </a:p>
          </p:txBody>
        </p:sp>
        <p:sp>
          <p:nvSpPr>
            <p:cNvPr id="17" name="TextBox 16">
              <a:extLst>
                <a:ext uri="{FF2B5EF4-FFF2-40B4-BE49-F238E27FC236}">
                  <a16:creationId xmlns:a16="http://schemas.microsoft.com/office/drawing/2014/main" id="{78E1EB2B-12DC-FA44-ABF7-9BE1DA45354C}"/>
                </a:ext>
              </a:extLst>
            </p:cNvPr>
            <p:cNvSpPr txBox="1"/>
            <p:nvPr/>
          </p:nvSpPr>
          <p:spPr>
            <a:xfrm>
              <a:off x="366514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1</a:t>
              </a:r>
            </a:p>
          </p:txBody>
        </p:sp>
        <p:sp>
          <p:nvSpPr>
            <p:cNvPr id="18" name="TextBox 17">
              <a:extLst>
                <a:ext uri="{FF2B5EF4-FFF2-40B4-BE49-F238E27FC236}">
                  <a16:creationId xmlns:a16="http://schemas.microsoft.com/office/drawing/2014/main" id="{53592062-7586-4442-907D-5AEF2964DF17}"/>
                </a:ext>
              </a:extLst>
            </p:cNvPr>
            <p:cNvSpPr txBox="1"/>
            <p:nvPr/>
          </p:nvSpPr>
          <p:spPr>
            <a:xfrm>
              <a:off x="491660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2</a:t>
              </a:r>
            </a:p>
          </p:txBody>
        </p:sp>
        <p:sp>
          <p:nvSpPr>
            <p:cNvPr id="19" name="TextBox 18">
              <a:extLst>
                <a:ext uri="{FF2B5EF4-FFF2-40B4-BE49-F238E27FC236}">
                  <a16:creationId xmlns:a16="http://schemas.microsoft.com/office/drawing/2014/main" id="{0F34701F-19F6-384B-8464-9F520A8C0F60}"/>
                </a:ext>
              </a:extLst>
            </p:cNvPr>
            <p:cNvSpPr txBox="1"/>
            <p:nvPr/>
          </p:nvSpPr>
          <p:spPr>
            <a:xfrm>
              <a:off x="616806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3</a:t>
              </a:r>
            </a:p>
          </p:txBody>
        </p:sp>
        <p:sp>
          <p:nvSpPr>
            <p:cNvPr id="20" name="TextBox 19">
              <a:extLst>
                <a:ext uri="{FF2B5EF4-FFF2-40B4-BE49-F238E27FC236}">
                  <a16:creationId xmlns:a16="http://schemas.microsoft.com/office/drawing/2014/main" id="{9B2E9A25-6973-2B4E-BD3F-C55D79E0AFFB}"/>
                </a:ext>
              </a:extLst>
            </p:cNvPr>
            <p:cNvSpPr txBox="1"/>
            <p:nvPr/>
          </p:nvSpPr>
          <p:spPr>
            <a:xfrm>
              <a:off x="7419521"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4</a:t>
              </a:r>
            </a:p>
          </p:txBody>
        </p:sp>
        <p:sp>
          <p:nvSpPr>
            <p:cNvPr id="21" name="TextBox 20">
              <a:extLst>
                <a:ext uri="{FF2B5EF4-FFF2-40B4-BE49-F238E27FC236}">
                  <a16:creationId xmlns:a16="http://schemas.microsoft.com/office/drawing/2014/main" id="{9A61A797-042C-EF43-8747-BAF3C7A28001}"/>
                </a:ext>
              </a:extLst>
            </p:cNvPr>
            <p:cNvSpPr txBox="1"/>
            <p:nvPr/>
          </p:nvSpPr>
          <p:spPr>
            <a:xfrm>
              <a:off x="8670980" y="5036773"/>
              <a:ext cx="774994"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Level 5</a:t>
              </a:r>
            </a:p>
          </p:txBody>
        </p:sp>
      </p:grpSp>
    </p:spTree>
    <p:extLst>
      <p:ext uri="{BB962C8B-B14F-4D97-AF65-F5344CB8AC3E}">
        <p14:creationId xmlns:p14="http://schemas.microsoft.com/office/powerpoint/2010/main" val="218152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914B-8223-534D-B6D8-5D238F4170B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D25AF467-3B6E-4D42-BD05-4D02F34F6DDC}"/>
              </a:ext>
            </a:extLst>
          </p:cNvPr>
          <p:cNvSpPr>
            <a:spLocks noGrp="1"/>
          </p:cNvSpPr>
          <p:nvPr>
            <p:ph idx="1"/>
          </p:nvPr>
        </p:nvSpPr>
        <p:spPr/>
        <p:txBody>
          <a:bodyPr>
            <a:normAutofit lnSpcReduction="10000"/>
          </a:bodyPr>
          <a:lstStyle/>
          <a:p>
            <a:r>
              <a:rPr lang="en-US" dirty="0"/>
              <a:t>Putting reusable online content online is hard</a:t>
            </a:r>
          </a:p>
          <a:p>
            <a:pPr lvl="1"/>
            <a:r>
              <a:rPr lang="en-US" dirty="0"/>
              <a:t>GitHub Pages</a:t>
            </a:r>
          </a:p>
          <a:p>
            <a:pPr lvl="1"/>
            <a:r>
              <a:rPr lang="en-US" dirty="0"/>
              <a:t>Markdown</a:t>
            </a:r>
          </a:p>
          <a:p>
            <a:pPr lvl="1"/>
            <a:r>
              <a:rPr lang="en-US" dirty="0"/>
              <a:t>Mkdocs</a:t>
            </a:r>
          </a:p>
          <a:p>
            <a:pPr lvl="1"/>
            <a:r>
              <a:rPr lang="en-US" dirty="0"/>
              <a:t>Material web components</a:t>
            </a:r>
          </a:p>
          <a:p>
            <a:r>
              <a:rPr lang="en-US" dirty="0"/>
              <a:t>Access to private student information</a:t>
            </a:r>
          </a:p>
          <a:p>
            <a:r>
              <a:rPr lang="en-US" dirty="0"/>
              <a:t>Student records privacy and portability between computer systems</a:t>
            </a:r>
          </a:p>
          <a:p>
            <a:r>
              <a:rPr lang="en-US" dirty="0"/>
              <a:t>Who will rate online content?</a:t>
            </a:r>
          </a:p>
          <a:p>
            <a:r>
              <a:rPr lang="en-US" dirty="0"/>
              <a:t>Will learning content ratings be manipulated by pollical processes?</a:t>
            </a:r>
          </a:p>
          <a:p>
            <a:endParaRPr lang="en-US" dirty="0"/>
          </a:p>
        </p:txBody>
      </p:sp>
      <p:sp>
        <p:nvSpPr>
          <p:cNvPr id="4" name="Slide Number Placeholder 3">
            <a:extLst>
              <a:ext uri="{FF2B5EF4-FFF2-40B4-BE49-F238E27FC236}">
                <a16:creationId xmlns:a16="http://schemas.microsoft.com/office/drawing/2014/main" id="{430CC8F8-67DC-7340-B950-10620FDF3C71}"/>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99100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FADAE-5222-8D46-BDBB-5DDE6A473104}"/>
              </a:ext>
            </a:extLst>
          </p:cNvPr>
          <p:cNvSpPr>
            <a:spLocks noGrp="1"/>
          </p:cNvSpPr>
          <p:nvPr>
            <p:ph type="title"/>
          </p:nvPr>
        </p:nvSpPr>
        <p:spPr/>
        <p:txBody>
          <a:bodyPr/>
          <a:lstStyle/>
          <a:p>
            <a:r>
              <a:rPr lang="en-US" dirty="0"/>
              <a:t>Positive Impact for Society</a:t>
            </a:r>
          </a:p>
        </p:txBody>
      </p:sp>
      <p:sp>
        <p:nvSpPr>
          <p:cNvPr id="3" name="Content Placeholder 2">
            <a:extLst>
              <a:ext uri="{FF2B5EF4-FFF2-40B4-BE49-F238E27FC236}">
                <a16:creationId xmlns:a16="http://schemas.microsoft.com/office/drawing/2014/main" id="{0EE5EDB7-A407-5D4F-9048-9FDDAD3F6390}"/>
              </a:ext>
            </a:extLst>
          </p:cNvPr>
          <p:cNvSpPr>
            <a:spLocks noGrp="1"/>
          </p:cNvSpPr>
          <p:nvPr>
            <p:ph idx="1"/>
          </p:nvPr>
        </p:nvSpPr>
        <p:spPr/>
        <p:txBody>
          <a:bodyPr/>
          <a:lstStyle/>
          <a:p>
            <a:r>
              <a:rPr lang="en-US" dirty="0"/>
              <a:t>Wikipedia model: free to everyone</a:t>
            </a:r>
          </a:p>
          <a:p>
            <a:r>
              <a:rPr lang="en-US" dirty="0"/>
              <a:t>Lower cost of education</a:t>
            </a:r>
          </a:p>
          <a:p>
            <a:r>
              <a:rPr lang="en-US" dirty="0"/>
              <a:t>Learning should be offered free – just like public schools and public libraries</a:t>
            </a:r>
          </a:p>
          <a:p>
            <a:r>
              <a:rPr lang="en-US" dirty="0"/>
              <a:t>Everyone will have equal access to high-quality education</a:t>
            </a:r>
          </a:p>
        </p:txBody>
      </p:sp>
      <p:sp>
        <p:nvSpPr>
          <p:cNvPr id="4" name="Slide Number Placeholder 3">
            <a:extLst>
              <a:ext uri="{FF2B5EF4-FFF2-40B4-BE49-F238E27FC236}">
                <a16:creationId xmlns:a16="http://schemas.microsoft.com/office/drawing/2014/main" id="{71827171-CBDB-3D4B-9FDF-B1402B464E60}"/>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2345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F7A6-BE12-BE49-A354-1E42B7946A06}"/>
              </a:ext>
            </a:extLst>
          </p:cNvPr>
          <p:cNvSpPr>
            <a:spLocks noGrp="1"/>
          </p:cNvSpPr>
          <p:nvPr>
            <p:ph type="title"/>
          </p:nvPr>
        </p:nvSpPr>
        <p:spPr/>
        <p:txBody>
          <a:bodyPr/>
          <a:lstStyle/>
          <a:p>
            <a:r>
              <a:rPr lang="en-US" dirty="0"/>
              <a:t>Skills Necessary</a:t>
            </a:r>
          </a:p>
        </p:txBody>
      </p:sp>
      <p:sp>
        <p:nvSpPr>
          <p:cNvPr id="3" name="Content Placeholder 2">
            <a:extLst>
              <a:ext uri="{FF2B5EF4-FFF2-40B4-BE49-F238E27FC236}">
                <a16:creationId xmlns:a16="http://schemas.microsoft.com/office/drawing/2014/main" id="{151B485A-9EE6-344F-9CFC-F6AE2E1D7962}"/>
              </a:ext>
            </a:extLst>
          </p:cNvPr>
          <p:cNvSpPr>
            <a:spLocks noGrp="1"/>
          </p:cNvSpPr>
          <p:nvPr>
            <p:ph idx="1"/>
          </p:nvPr>
        </p:nvSpPr>
        <p:spPr/>
        <p:txBody>
          <a:bodyPr>
            <a:normAutofit/>
          </a:bodyPr>
          <a:lstStyle/>
          <a:p>
            <a:r>
              <a:rPr lang="en-US" b="1" dirty="0"/>
              <a:t>Data Literacy </a:t>
            </a:r>
            <a:r>
              <a:rPr lang="en-US" dirty="0"/>
              <a:t>– how to find and analyze large datasets for training AI models</a:t>
            </a:r>
          </a:p>
          <a:p>
            <a:r>
              <a:rPr lang="en-US" b="1" dirty="0"/>
              <a:t>Data Science </a:t>
            </a:r>
            <a:r>
              <a:rPr lang="en-US" dirty="0"/>
              <a:t>– probability and statistics, linear algebra</a:t>
            </a:r>
          </a:p>
          <a:p>
            <a:r>
              <a:rPr lang="en-US" b="1" dirty="0"/>
              <a:t>Python and Jupyter Notebooks – </a:t>
            </a:r>
            <a:r>
              <a:rPr lang="en-US" dirty="0"/>
              <a:t>modern stack</a:t>
            </a:r>
          </a:p>
          <a:p>
            <a:r>
              <a:rPr lang="en-US" b="1" dirty="0"/>
              <a:t>Machine Learning </a:t>
            </a:r>
            <a:r>
              <a:rPr lang="en-US" dirty="0"/>
              <a:t>– PyTorch and TensorFlow</a:t>
            </a:r>
          </a:p>
          <a:p>
            <a:r>
              <a:rPr lang="en-US" b="1" dirty="0"/>
              <a:t>Data Structures </a:t>
            </a:r>
            <a:r>
              <a:rPr lang="en-US" dirty="0"/>
              <a:t>– graph and distributed graph</a:t>
            </a:r>
          </a:p>
          <a:p>
            <a:r>
              <a:rPr lang="en-US" b="1" dirty="0"/>
              <a:t>Knowledge representation </a:t>
            </a:r>
            <a:r>
              <a:rPr lang="en-US" dirty="0"/>
              <a:t>– Labeled Property Graph</a:t>
            </a:r>
          </a:p>
          <a:p>
            <a:r>
              <a:rPr lang="en-US" b="1" dirty="0"/>
              <a:t>Web and user experience </a:t>
            </a:r>
            <a:r>
              <a:rPr lang="en-US" dirty="0"/>
              <a:t>– changes every 18 months</a:t>
            </a:r>
          </a:p>
          <a:p>
            <a:pPr lvl="1"/>
            <a:r>
              <a:rPr lang="en-US" dirty="0"/>
              <a:t>React and Google Material components</a:t>
            </a:r>
          </a:p>
        </p:txBody>
      </p:sp>
      <p:sp>
        <p:nvSpPr>
          <p:cNvPr id="4" name="Slide Number Placeholder 3">
            <a:extLst>
              <a:ext uri="{FF2B5EF4-FFF2-40B4-BE49-F238E27FC236}">
                <a16:creationId xmlns:a16="http://schemas.microsoft.com/office/drawing/2014/main" id="{0F76DFA1-BD96-1A44-9516-02D05876C9D1}"/>
              </a:ext>
            </a:extLst>
          </p:cNvPr>
          <p:cNvSpPr>
            <a:spLocks noGrp="1"/>
          </p:cNvSpPr>
          <p:nvPr>
            <p:ph type="sldNum" sz="quarter" idx="12"/>
          </p:nvPr>
        </p:nvSpPr>
        <p:spPr/>
        <p:txBody>
          <a:bodyPr/>
          <a:lstStyle/>
          <a:p>
            <a:pPr defTabSz="1341150"/>
            <a:fld id="{F81A1FD2-A257-9B49-BA58-3765B2517CD8}" type="slidenum">
              <a:rPr lang="en-US">
                <a:solidFill>
                  <a:prstClr val="black">
                    <a:tint val="75000"/>
                  </a:prstClr>
                </a:solidFill>
                <a:latin typeface="Calibri" panose="020F0502020204030204"/>
              </a:rPr>
              <a:pPr defTabSz="1341150"/>
              <a:t>63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22255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D3CEC5F-097A-E642-8125-ECC084CD3904}"/>
              </a:ext>
            </a:extLst>
          </p:cNvPr>
          <p:cNvSpPr>
            <a:spLocks noGrp="1"/>
          </p:cNvSpPr>
          <p:nvPr>
            <p:ph type="title"/>
          </p:nvPr>
        </p:nvSpPr>
        <p:spPr/>
        <p:txBody>
          <a:bodyPr>
            <a:noAutofit/>
          </a:bodyPr>
          <a:lstStyle/>
          <a:p>
            <a:r>
              <a:rPr lang="en-US" sz="4800" dirty="0"/>
              <a:t>Content Licensing Information is Creating Commons BY-NC-SA 3.0</a:t>
            </a:r>
          </a:p>
        </p:txBody>
      </p:sp>
      <p:sp>
        <p:nvSpPr>
          <p:cNvPr id="9" name="Content Placeholder 8">
            <a:extLst>
              <a:ext uri="{FF2B5EF4-FFF2-40B4-BE49-F238E27FC236}">
                <a16:creationId xmlns:a16="http://schemas.microsoft.com/office/drawing/2014/main" id="{2A8864ED-90CB-DA4F-9258-B7510469F5CF}"/>
              </a:ext>
            </a:extLst>
          </p:cNvPr>
          <p:cNvSpPr>
            <a:spLocks noGrp="1"/>
          </p:cNvSpPr>
          <p:nvPr>
            <p:ph idx="1"/>
          </p:nvPr>
        </p:nvSpPr>
        <p:spPr>
          <a:xfrm>
            <a:off x="1229360" y="2124508"/>
            <a:ext cx="15422880" cy="4539764"/>
          </a:xfrm>
        </p:spPr>
        <p:txBody>
          <a:bodyPr>
            <a:normAutofit/>
          </a:bodyPr>
          <a:lstStyle/>
          <a:p>
            <a:pPr marL="0" indent="0">
              <a:spcAft>
                <a:spcPts val="1000"/>
              </a:spcAft>
              <a:buNone/>
            </a:pPr>
            <a:r>
              <a:rPr lang="en-US" sz="3200" dirty="0"/>
              <a:t>You are free to use all the materials in this presentation with the following conditions:</a:t>
            </a:r>
          </a:p>
          <a:p>
            <a:pPr>
              <a:spcAft>
                <a:spcPts val="1000"/>
              </a:spcAft>
            </a:pPr>
            <a:r>
              <a:rPr lang="en-US" sz="3200" b="1" dirty="0"/>
              <a:t>Attribution</a:t>
            </a:r>
            <a:r>
              <a:rPr lang="en-US" sz="3200" dirty="0"/>
              <a:t> — You must give appropriate credit, provide a link to the license, and indicate if changes were made. You may do so in any reasonable manner, but not in any way that suggests the licensor endorses you or your use.</a:t>
            </a:r>
          </a:p>
          <a:p>
            <a:pPr>
              <a:spcAft>
                <a:spcPts val="1000"/>
              </a:spcAft>
            </a:pPr>
            <a:r>
              <a:rPr lang="en-US" sz="3200" b="1" dirty="0"/>
              <a:t>NonCommercial</a:t>
            </a:r>
            <a:r>
              <a:rPr lang="en-US" sz="3200" dirty="0"/>
              <a:t> — You may not use the material for commercial purposes.</a:t>
            </a:r>
          </a:p>
          <a:p>
            <a:pPr>
              <a:spcAft>
                <a:spcPts val="1000"/>
              </a:spcAft>
            </a:pPr>
            <a:r>
              <a:rPr lang="en-US" sz="3200" b="1" dirty="0"/>
              <a:t>ShareAlike</a:t>
            </a:r>
            <a:r>
              <a:rPr lang="en-US" sz="3200" dirty="0"/>
              <a:t> — If you remix, transform, or build upon the material, you must distribute your contributions under the same license as the original.</a:t>
            </a:r>
          </a:p>
        </p:txBody>
      </p:sp>
      <p:sp>
        <p:nvSpPr>
          <p:cNvPr id="5" name="Slide Number Placeholder 4">
            <a:extLst>
              <a:ext uri="{FF2B5EF4-FFF2-40B4-BE49-F238E27FC236}">
                <a16:creationId xmlns:a16="http://schemas.microsoft.com/office/drawing/2014/main" id="{109F225A-7660-AF44-A5F8-E7678A2A4DA7}"/>
              </a:ext>
            </a:extLst>
          </p:cNvPr>
          <p:cNvSpPr>
            <a:spLocks noGrp="1"/>
          </p:cNvSpPr>
          <p:nvPr>
            <p:ph type="sldNum" sz="quarter" idx="12"/>
          </p:nvPr>
        </p:nvSpPr>
        <p:spPr/>
        <p:txBody>
          <a:bodyPr/>
          <a:lstStyle/>
          <a:p>
            <a:fld id="{3310D8EA-3107-4873-B9AB-DD7D3E79053A}" type="slidenum">
              <a:rPr lang="en-US" smtClean="0"/>
              <a:t>64</a:t>
            </a:fld>
            <a:endParaRPr lang="en-US"/>
          </a:p>
        </p:txBody>
      </p:sp>
      <p:sp>
        <p:nvSpPr>
          <p:cNvPr id="10" name="TextBox 9">
            <a:extLst>
              <a:ext uri="{FF2B5EF4-FFF2-40B4-BE49-F238E27FC236}">
                <a16:creationId xmlns:a16="http://schemas.microsoft.com/office/drawing/2014/main" id="{F53FC98D-FF21-D245-ADCE-1C3E39DEC585}"/>
              </a:ext>
            </a:extLst>
          </p:cNvPr>
          <p:cNvSpPr txBox="1"/>
          <p:nvPr/>
        </p:nvSpPr>
        <p:spPr>
          <a:xfrm>
            <a:off x="586954" y="8291767"/>
            <a:ext cx="7183377" cy="464614"/>
          </a:xfrm>
          <a:prstGeom prst="rect">
            <a:avLst/>
          </a:prstGeom>
          <a:noFill/>
        </p:spPr>
        <p:txBody>
          <a:bodyPr wrap="none" rtlCol="0">
            <a:spAutoFit/>
          </a:bodyPr>
          <a:lstStyle/>
          <a:p>
            <a:r>
              <a:rPr lang="en-US" dirty="0"/>
              <a:t>https://creativecommons.org/licenses/by-nc-</a:t>
            </a:r>
            <a:r>
              <a:rPr lang="en-US" dirty="0" err="1"/>
              <a:t>sa</a:t>
            </a:r>
            <a:r>
              <a:rPr lang="en-US" dirty="0"/>
              <a:t>/3.0/</a:t>
            </a:r>
          </a:p>
        </p:txBody>
      </p:sp>
      <p:sp>
        <p:nvSpPr>
          <p:cNvPr id="2" name="TextBox 1">
            <a:extLst>
              <a:ext uri="{FF2B5EF4-FFF2-40B4-BE49-F238E27FC236}">
                <a16:creationId xmlns:a16="http://schemas.microsoft.com/office/drawing/2014/main" id="{708C09F7-DD5B-3443-82BF-5CB9EBB0F48A}"/>
              </a:ext>
            </a:extLst>
          </p:cNvPr>
          <p:cNvSpPr txBox="1"/>
          <p:nvPr/>
        </p:nvSpPr>
        <p:spPr>
          <a:xfrm>
            <a:off x="642620" y="7764483"/>
            <a:ext cx="9729138" cy="464614"/>
          </a:xfrm>
          <a:prstGeom prst="rect">
            <a:avLst/>
          </a:prstGeom>
          <a:noFill/>
        </p:spPr>
        <p:txBody>
          <a:bodyPr wrap="none" rtlCol="0">
            <a:spAutoFit/>
          </a:bodyPr>
          <a:lstStyle/>
          <a:p>
            <a:r>
              <a:rPr lang="en-US" b="1" dirty="0"/>
              <a:t>Attribution – NonCommercial - ShareAlike 3.0 (CC BY-NC-SA 3.0)</a:t>
            </a:r>
          </a:p>
        </p:txBody>
      </p:sp>
    </p:spTree>
    <p:extLst>
      <p:ext uri="{BB962C8B-B14F-4D97-AF65-F5344CB8AC3E}">
        <p14:creationId xmlns:p14="http://schemas.microsoft.com/office/powerpoint/2010/main" val="1862967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FFEAE1-D8C7-2842-B2B8-F69C4243ABB8}"/>
              </a:ext>
            </a:extLst>
          </p:cNvPr>
          <p:cNvSpPr>
            <a:spLocks noGrp="1"/>
          </p:cNvSpPr>
          <p:nvPr>
            <p:ph type="body" idx="4294967295"/>
          </p:nvPr>
        </p:nvSpPr>
        <p:spPr>
          <a:xfrm>
            <a:off x="769620" y="4877792"/>
            <a:ext cx="10528058" cy="710794"/>
          </a:xfrm>
        </p:spPr>
        <p:txBody>
          <a:bodyPr/>
          <a:lstStyle/>
          <a:p>
            <a:pPr marL="0" indent="0">
              <a:buNone/>
            </a:pPr>
            <a:r>
              <a:rPr lang="en-US" sz="3600" dirty="0"/>
              <a:t>Dan.McCreary@optum.com</a:t>
            </a:r>
          </a:p>
        </p:txBody>
      </p:sp>
      <p:pic>
        <p:nvPicPr>
          <p:cNvPr id="2" name="Picture 1">
            <a:extLst>
              <a:ext uri="{FF2B5EF4-FFF2-40B4-BE49-F238E27FC236}">
                <a16:creationId xmlns:a16="http://schemas.microsoft.com/office/drawing/2014/main" id="{D4335F7E-A537-F548-B541-86ACCBBFFE79}"/>
              </a:ext>
            </a:extLst>
          </p:cNvPr>
          <p:cNvPicPr>
            <a:picLocks noChangeAspect="1"/>
          </p:cNvPicPr>
          <p:nvPr/>
        </p:nvPicPr>
        <p:blipFill>
          <a:blip r:embed="rId2"/>
          <a:stretch>
            <a:fillRect/>
          </a:stretch>
        </p:blipFill>
        <p:spPr>
          <a:xfrm>
            <a:off x="769620" y="6741793"/>
            <a:ext cx="1897380" cy="556973"/>
          </a:xfrm>
          <a:prstGeom prst="rect">
            <a:avLst/>
          </a:prstGeom>
        </p:spPr>
      </p:pic>
      <p:sp>
        <p:nvSpPr>
          <p:cNvPr id="4" name="Rectangle 3">
            <a:extLst>
              <a:ext uri="{FF2B5EF4-FFF2-40B4-BE49-F238E27FC236}">
                <a16:creationId xmlns:a16="http://schemas.microsoft.com/office/drawing/2014/main" id="{D5614825-294B-0A42-8747-377526AF679F}"/>
              </a:ext>
            </a:extLst>
          </p:cNvPr>
          <p:cNvSpPr/>
          <p:nvPr/>
        </p:nvSpPr>
        <p:spPr>
          <a:xfrm>
            <a:off x="2834969" y="6741793"/>
            <a:ext cx="6780446" cy="523220"/>
          </a:xfrm>
          <a:prstGeom prst="rect">
            <a:avLst/>
          </a:prstGeom>
        </p:spPr>
        <p:txBody>
          <a:bodyPr wrap="none">
            <a:spAutoFit/>
          </a:bodyPr>
          <a:lstStyle/>
          <a:p>
            <a:r>
              <a:rPr lang="en-US" sz="2800" dirty="0"/>
              <a:t>https://www.linkedin.com/in/danmccreary/</a:t>
            </a:r>
          </a:p>
        </p:txBody>
      </p:sp>
      <p:pic>
        <p:nvPicPr>
          <p:cNvPr id="5" name="Picture 4">
            <a:extLst>
              <a:ext uri="{FF2B5EF4-FFF2-40B4-BE49-F238E27FC236}">
                <a16:creationId xmlns:a16="http://schemas.microsoft.com/office/drawing/2014/main" id="{42350C05-C0CC-E948-BDB1-2BC0D0F86595}"/>
              </a:ext>
            </a:extLst>
          </p:cNvPr>
          <p:cNvPicPr>
            <a:picLocks noChangeAspect="1"/>
          </p:cNvPicPr>
          <p:nvPr/>
        </p:nvPicPr>
        <p:blipFill>
          <a:blip r:embed="rId3"/>
          <a:stretch>
            <a:fillRect/>
          </a:stretch>
        </p:blipFill>
        <p:spPr>
          <a:xfrm>
            <a:off x="1870710" y="7657212"/>
            <a:ext cx="882650" cy="781050"/>
          </a:xfrm>
          <a:prstGeom prst="rect">
            <a:avLst/>
          </a:prstGeom>
        </p:spPr>
      </p:pic>
      <p:sp>
        <p:nvSpPr>
          <p:cNvPr id="6" name="TextBox 5">
            <a:extLst>
              <a:ext uri="{FF2B5EF4-FFF2-40B4-BE49-F238E27FC236}">
                <a16:creationId xmlns:a16="http://schemas.microsoft.com/office/drawing/2014/main" id="{1AF16F70-BBFD-8440-A986-B39749EA9B9E}"/>
              </a:ext>
            </a:extLst>
          </p:cNvPr>
          <p:cNvSpPr txBox="1"/>
          <p:nvPr/>
        </p:nvSpPr>
        <p:spPr>
          <a:xfrm>
            <a:off x="2834969" y="7657212"/>
            <a:ext cx="1947969" cy="464614"/>
          </a:xfrm>
          <a:prstGeom prst="rect">
            <a:avLst/>
          </a:prstGeom>
          <a:noFill/>
        </p:spPr>
        <p:txBody>
          <a:bodyPr wrap="none" rtlCol="0">
            <a:spAutoFit/>
          </a:bodyPr>
          <a:lstStyle/>
          <a:p>
            <a:r>
              <a:rPr lang="en-US" dirty="0"/>
              <a:t>@</a:t>
            </a:r>
            <a:r>
              <a:rPr lang="en-US" dirty="0" err="1"/>
              <a:t>dmccreary</a:t>
            </a:r>
            <a:endParaRPr lang="en-US" dirty="0"/>
          </a:p>
        </p:txBody>
      </p:sp>
      <p:pic>
        <p:nvPicPr>
          <p:cNvPr id="8" name="Picture 7">
            <a:extLst>
              <a:ext uri="{FF2B5EF4-FFF2-40B4-BE49-F238E27FC236}">
                <a16:creationId xmlns:a16="http://schemas.microsoft.com/office/drawing/2014/main" id="{745B7BA3-DE47-044D-90E8-C0461DE04F40}"/>
              </a:ext>
            </a:extLst>
          </p:cNvPr>
          <p:cNvPicPr>
            <a:picLocks noChangeAspect="1"/>
          </p:cNvPicPr>
          <p:nvPr/>
        </p:nvPicPr>
        <p:blipFill>
          <a:blip r:embed="rId4"/>
          <a:stretch>
            <a:fillRect/>
          </a:stretch>
        </p:blipFill>
        <p:spPr>
          <a:xfrm>
            <a:off x="1870710" y="5739994"/>
            <a:ext cx="796290" cy="844760"/>
          </a:xfrm>
          <a:prstGeom prst="rect">
            <a:avLst/>
          </a:prstGeom>
        </p:spPr>
      </p:pic>
      <p:sp>
        <p:nvSpPr>
          <p:cNvPr id="9" name="TextBox 8">
            <a:extLst>
              <a:ext uri="{FF2B5EF4-FFF2-40B4-BE49-F238E27FC236}">
                <a16:creationId xmlns:a16="http://schemas.microsoft.com/office/drawing/2014/main" id="{B071017D-3B3B-4D43-B792-FE8DC0D360E1}"/>
              </a:ext>
            </a:extLst>
          </p:cNvPr>
          <p:cNvSpPr txBox="1"/>
          <p:nvPr/>
        </p:nvSpPr>
        <p:spPr>
          <a:xfrm>
            <a:off x="2834970" y="5784685"/>
            <a:ext cx="6780445" cy="584775"/>
          </a:xfrm>
          <a:prstGeom prst="rect">
            <a:avLst/>
          </a:prstGeom>
          <a:noFill/>
        </p:spPr>
        <p:txBody>
          <a:bodyPr wrap="square" rtlCol="0">
            <a:spAutoFit/>
          </a:bodyPr>
          <a:lstStyle/>
          <a:p>
            <a:r>
              <a:rPr lang="en-US" sz="3200" dirty="0"/>
              <a:t>https://medium.com/@dmccreary</a:t>
            </a:r>
          </a:p>
        </p:txBody>
      </p:sp>
    </p:spTree>
    <p:extLst>
      <p:ext uri="{BB962C8B-B14F-4D97-AF65-F5344CB8AC3E}">
        <p14:creationId xmlns:p14="http://schemas.microsoft.com/office/powerpoint/2010/main" val="170649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F401-957B-404B-ACC8-AC5F7E6B9819}"/>
              </a:ext>
            </a:extLst>
          </p:cNvPr>
          <p:cNvSpPr>
            <a:spLocks noGrp="1"/>
          </p:cNvSpPr>
          <p:nvPr>
            <p:ph type="title"/>
          </p:nvPr>
        </p:nvSpPr>
        <p:spPr/>
        <p:txBody>
          <a:bodyPr/>
          <a:lstStyle/>
          <a:p>
            <a:r>
              <a:rPr lang="en-US" dirty="0"/>
              <a:t>Three Circles of Experience</a:t>
            </a:r>
          </a:p>
        </p:txBody>
      </p:sp>
      <p:sp>
        <p:nvSpPr>
          <p:cNvPr id="4" name="Slide Number Placeholder 3">
            <a:extLst>
              <a:ext uri="{FF2B5EF4-FFF2-40B4-BE49-F238E27FC236}">
                <a16:creationId xmlns:a16="http://schemas.microsoft.com/office/drawing/2014/main" id="{398EF6D0-B282-4146-9787-E17F293AFCB4}"/>
              </a:ext>
            </a:extLst>
          </p:cNvPr>
          <p:cNvSpPr>
            <a:spLocks noGrp="1"/>
          </p:cNvSpPr>
          <p:nvPr>
            <p:ph type="sldNum" sz="quarter" idx="12"/>
          </p:nvPr>
        </p:nvSpPr>
        <p:spPr/>
        <p:txBody>
          <a:bodyPr/>
          <a:lstStyle/>
          <a:p>
            <a:fld id="{F81A1FD2-A257-9B49-BA58-3765B2517CD8}" type="slidenum">
              <a:rPr lang="en-US" smtClean="0"/>
              <a:t>7</a:t>
            </a:fld>
            <a:endParaRPr lang="en-US"/>
          </a:p>
        </p:txBody>
      </p:sp>
      <p:sp>
        <p:nvSpPr>
          <p:cNvPr id="5" name="Oval 4">
            <a:extLst>
              <a:ext uri="{FF2B5EF4-FFF2-40B4-BE49-F238E27FC236}">
                <a16:creationId xmlns:a16="http://schemas.microsoft.com/office/drawing/2014/main" id="{C352693B-3FE1-644F-AA09-E485D580FF39}"/>
              </a:ext>
            </a:extLst>
          </p:cNvPr>
          <p:cNvSpPr/>
          <p:nvPr/>
        </p:nvSpPr>
        <p:spPr>
          <a:xfrm>
            <a:off x="3103970" y="2905108"/>
            <a:ext cx="5993535" cy="37281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t>Machine Learning</a:t>
            </a:r>
          </a:p>
        </p:txBody>
      </p:sp>
      <p:sp>
        <p:nvSpPr>
          <p:cNvPr id="6" name="Oval 5">
            <a:extLst>
              <a:ext uri="{FF2B5EF4-FFF2-40B4-BE49-F238E27FC236}">
                <a16:creationId xmlns:a16="http://schemas.microsoft.com/office/drawing/2014/main" id="{F435673D-5610-9A4F-956E-4F3DD69EE5E5}"/>
              </a:ext>
            </a:extLst>
          </p:cNvPr>
          <p:cNvSpPr/>
          <p:nvPr/>
        </p:nvSpPr>
        <p:spPr>
          <a:xfrm>
            <a:off x="7873139" y="2929180"/>
            <a:ext cx="6633273" cy="3728166"/>
          </a:xfrm>
          <a:prstGeom prst="ellipse">
            <a:avLst/>
          </a:prstGeom>
          <a:solidFill>
            <a:srgbClr val="FFC000">
              <a:alpha val="7647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rPr>
              <a:t>Graph</a:t>
            </a:r>
          </a:p>
          <a:p>
            <a:pPr algn="ctr"/>
            <a:r>
              <a:rPr lang="en-US" sz="5400" b="1" dirty="0">
                <a:solidFill>
                  <a:schemeClr val="tx1"/>
                </a:solidFill>
              </a:rPr>
              <a:t>Databases</a:t>
            </a:r>
          </a:p>
        </p:txBody>
      </p:sp>
      <p:sp>
        <p:nvSpPr>
          <p:cNvPr id="7" name="Oval 6">
            <a:extLst>
              <a:ext uri="{FF2B5EF4-FFF2-40B4-BE49-F238E27FC236}">
                <a16:creationId xmlns:a16="http://schemas.microsoft.com/office/drawing/2014/main" id="{6C1FC6E4-F0CC-3F40-AC0F-BD847FF7AFAB}"/>
              </a:ext>
            </a:extLst>
          </p:cNvPr>
          <p:cNvSpPr/>
          <p:nvPr/>
        </p:nvSpPr>
        <p:spPr>
          <a:xfrm>
            <a:off x="5876011" y="5299595"/>
            <a:ext cx="5594887" cy="3177151"/>
          </a:xfrm>
          <a:prstGeom prst="ellipse">
            <a:avLst/>
          </a:prstGeom>
          <a:solidFill>
            <a:srgbClr val="4472C4">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Natural Language Processing</a:t>
            </a:r>
          </a:p>
        </p:txBody>
      </p:sp>
      <p:sp>
        <p:nvSpPr>
          <p:cNvPr id="8" name="Triangle 7">
            <a:extLst>
              <a:ext uri="{FF2B5EF4-FFF2-40B4-BE49-F238E27FC236}">
                <a16:creationId xmlns:a16="http://schemas.microsoft.com/office/drawing/2014/main" id="{5FBE38CB-097D-A547-89E1-9727D94E3052}"/>
              </a:ext>
            </a:extLst>
          </p:cNvPr>
          <p:cNvSpPr/>
          <p:nvPr/>
        </p:nvSpPr>
        <p:spPr>
          <a:xfrm flipV="1">
            <a:off x="8001879" y="5299595"/>
            <a:ext cx="956141" cy="681926"/>
          </a:xfrm>
          <a:prstGeom prst="triangle">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1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a:extLst>
              <a:ext uri="{FF2B5EF4-FFF2-40B4-BE49-F238E27FC236}">
                <a16:creationId xmlns:a16="http://schemas.microsoft.com/office/drawing/2014/main" id="{FAD461D5-5396-8A40-94A0-7D7308516275}"/>
              </a:ext>
            </a:extLst>
          </p:cNvPr>
          <p:cNvCxnSpPr>
            <a:cxnSpLocks/>
            <a:endCxn id="7" idx="1"/>
          </p:cNvCxnSpPr>
          <p:nvPr/>
        </p:nvCxnSpPr>
        <p:spPr>
          <a:xfrm flipV="1">
            <a:off x="1729537" y="3157893"/>
            <a:ext cx="3883249" cy="877806"/>
          </a:xfrm>
          <a:prstGeom prst="bentConnector3">
            <a:avLst>
              <a:gd name="adj1" fmla="val 5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880D6A-7E77-6F4B-9296-88B48243DC6B}"/>
              </a:ext>
            </a:extLst>
          </p:cNvPr>
          <p:cNvCxnSpPr>
            <a:cxnSpLocks/>
            <a:stCxn id="7" idx="3"/>
            <a:endCxn id="38" idx="1"/>
          </p:cNvCxnSpPr>
          <p:nvPr/>
        </p:nvCxnSpPr>
        <p:spPr>
          <a:xfrm>
            <a:off x="7390786" y="3157893"/>
            <a:ext cx="659757" cy="16499"/>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A40420-9FEE-5D46-BF70-1A4C6E32B014}"/>
              </a:ext>
            </a:extLst>
          </p:cNvPr>
          <p:cNvCxnSpPr>
            <a:cxnSpLocks/>
            <a:stCxn id="38" idx="3"/>
            <a:endCxn id="41" idx="1"/>
          </p:cNvCxnSpPr>
          <p:nvPr/>
        </p:nvCxnSpPr>
        <p:spPr>
          <a:xfrm flipV="1">
            <a:off x="9828543" y="3166147"/>
            <a:ext cx="685361" cy="8245"/>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36FCFA48-317C-744C-B242-F13A1B8CC0A4}"/>
              </a:ext>
            </a:extLst>
          </p:cNvPr>
          <p:cNvSpPr>
            <a:spLocks noGrp="1"/>
          </p:cNvSpPr>
          <p:nvPr>
            <p:ph type="title"/>
          </p:nvPr>
        </p:nvSpPr>
        <p:spPr/>
        <p:txBody>
          <a:bodyPr/>
          <a:lstStyle/>
          <a:p>
            <a:r>
              <a:rPr lang="en-US" dirty="0"/>
              <a:t>Typical Chatbot Architecture Today</a:t>
            </a:r>
          </a:p>
        </p:txBody>
      </p:sp>
      <p:sp>
        <p:nvSpPr>
          <p:cNvPr id="5" name="Content Placeholder 4">
            <a:extLst>
              <a:ext uri="{FF2B5EF4-FFF2-40B4-BE49-F238E27FC236}">
                <a16:creationId xmlns:a16="http://schemas.microsoft.com/office/drawing/2014/main" id="{57582A5C-3D67-6549-A982-D528667E2811}"/>
              </a:ext>
            </a:extLst>
          </p:cNvPr>
          <p:cNvSpPr>
            <a:spLocks noGrp="1"/>
          </p:cNvSpPr>
          <p:nvPr>
            <p:ph idx="1"/>
          </p:nvPr>
        </p:nvSpPr>
        <p:spPr>
          <a:xfrm>
            <a:off x="1006994" y="6438531"/>
            <a:ext cx="15514859" cy="2521821"/>
          </a:xfrm>
        </p:spPr>
        <p:txBody>
          <a:bodyPr/>
          <a:lstStyle/>
          <a:p>
            <a:pPr marL="514350" indent="-514350">
              <a:spcBef>
                <a:spcPts val="0"/>
              </a:spcBef>
              <a:buSzPct val="100000"/>
              <a:buFont typeface="+mj-lt"/>
              <a:buAutoNum type="arabicPeriod"/>
            </a:pPr>
            <a:r>
              <a:rPr lang="en-US" sz="2000" dirty="0"/>
              <a:t>Incoming dialog is parsed by Natural Language Processing (NLP) system that pays attention to the key words in the text</a:t>
            </a:r>
          </a:p>
          <a:p>
            <a:pPr marL="514350" indent="-514350">
              <a:spcBef>
                <a:spcPts val="0"/>
              </a:spcBef>
              <a:buSzPct val="100000"/>
              <a:buFont typeface="+mj-lt"/>
              <a:buAutoNum type="arabicPeriod"/>
            </a:pPr>
            <a:r>
              <a:rPr lang="en-US" sz="2000" dirty="0"/>
              <a:t>The text is analyzed and linked to a conversation graph that holds the prior context of the chat and the new text</a:t>
            </a:r>
          </a:p>
          <a:p>
            <a:pPr marL="514350" indent="-514350">
              <a:spcBef>
                <a:spcPts val="0"/>
              </a:spcBef>
              <a:buSzPct val="100000"/>
              <a:buFont typeface="+mj-lt"/>
              <a:buAutoNum type="arabicPeriod"/>
            </a:pPr>
            <a:r>
              <a:rPr lang="en-US" sz="2000" dirty="0"/>
              <a:t>The conversation graph is analyzed, and the intent is predicted using a Deep Neural Network classifier that has been trained on prior chats</a:t>
            </a:r>
          </a:p>
          <a:p>
            <a:pPr marL="514350" indent="-514350">
              <a:spcBef>
                <a:spcPts val="0"/>
              </a:spcBef>
              <a:buSzPct val="100000"/>
              <a:buFont typeface="+mj-lt"/>
              <a:buAutoNum type="arabicPeriod"/>
            </a:pPr>
            <a:r>
              <a:rPr lang="en-US" sz="2000" dirty="0"/>
              <a:t>The key parameters are found in the chat, and the appropriate service (or services) are called</a:t>
            </a:r>
          </a:p>
          <a:p>
            <a:pPr marL="514350" indent="-514350">
              <a:spcBef>
                <a:spcPts val="0"/>
              </a:spcBef>
              <a:buSzPct val="100000"/>
              <a:buFont typeface="+mj-lt"/>
              <a:buAutoNum type="arabicPeriod"/>
            </a:pPr>
            <a:r>
              <a:rPr lang="en-US" sz="2000" dirty="0"/>
              <a:t>The result is converted to natural language text and returned to the user</a:t>
            </a:r>
          </a:p>
        </p:txBody>
      </p:sp>
      <p:sp>
        <p:nvSpPr>
          <p:cNvPr id="3" name="Slide Number Placeholder 2">
            <a:extLst>
              <a:ext uri="{FF2B5EF4-FFF2-40B4-BE49-F238E27FC236}">
                <a16:creationId xmlns:a16="http://schemas.microsoft.com/office/drawing/2014/main" id="{088927D3-DEEA-FC46-B48F-499E00E41966}"/>
              </a:ext>
            </a:extLst>
          </p:cNvPr>
          <p:cNvSpPr>
            <a:spLocks noGrp="1"/>
          </p:cNvSpPr>
          <p:nvPr>
            <p:ph type="sldNum" sz="quarter" idx="12"/>
          </p:nvPr>
        </p:nvSpPr>
        <p:spPr/>
        <p:txBody>
          <a:bodyPr/>
          <a:lstStyle/>
          <a:p>
            <a:fld id="{DF82A683-202F-4395-B5D3-363FBBF425D2}" type="slidenum">
              <a:rPr lang="en-US" smtClean="0"/>
              <a:pPr/>
              <a:t>8</a:t>
            </a:fld>
            <a:endParaRPr lang="en-US"/>
          </a:p>
        </p:txBody>
      </p:sp>
      <p:pic>
        <p:nvPicPr>
          <p:cNvPr id="6" name="Picture 5">
            <a:extLst>
              <a:ext uri="{FF2B5EF4-FFF2-40B4-BE49-F238E27FC236}">
                <a16:creationId xmlns:a16="http://schemas.microsoft.com/office/drawing/2014/main" id="{837B3ADD-F19C-5547-A931-1D4283700387}"/>
              </a:ext>
            </a:extLst>
          </p:cNvPr>
          <p:cNvPicPr>
            <a:picLocks noChangeAspect="1"/>
          </p:cNvPicPr>
          <p:nvPr/>
        </p:nvPicPr>
        <p:blipFill>
          <a:blip r:embed="rId2"/>
          <a:stretch>
            <a:fillRect/>
          </a:stretch>
        </p:blipFill>
        <p:spPr>
          <a:xfrm>
            <a:off x="1006994" y="4035699"/>
            <a:ext cx="4419794" cy="2115542"/>
          </a:xfrm>
          <a:prstGeom prst="rect">
            <a:avLst/>
          </a:prstGeom>
          <a:ln>
            <a:solidFill>
              <a:srgbClr val="000000"/>
            </a:solidFill>
          </a:ln>
        </p:spPr>
      </p:pic>
      <p:sp>
        <p:nvSpPr>
          <p:cNvPr id="7" name="Rectangle 6">
            <a:extLst>
              <a:ext uri="{FF2B5EF4-FFF2-40B4-BE49-F238E27FC236}">
                <a16:creationId xmlns:a16="http://schemas.microsoft.com/office/drawing/2014/main" id="{800D9C5E-B502-554B-AAF5-5D75BC6AFEFF}"/>
              </a:ext>
            </a:extLst>
          </p:cNvPr>
          <p:cNvSpPr/>
          <p:nvPr/>
        </p:nvSpPr>
        <p:spPr>
          <a:xfrm>
            <a:off x="5612786" y="2443518"/>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NLP</a:t>
            </a:r>
          </a:p>
          <a:p>
            <a:pPr algn="ctr"/>
            <a:r>
              <a:rPr lang="en-US" dirty="0"/>
              <a:t>Engine</a:t>
            </a:r>
          </a:p>
        </p:txBody>
      </p:sp>
      <p:grpSp>
        <p:nvGrpSpPr>
          <p:cNvPr id="74" name="Group 73">
            <a:extLst>
              <a:ext uri="{FF2B5EF4-FFF2-40B4-BE49-F238E27FC236}">
                <a16:creationId xmlns:a16="http://schemas.microsoft.com/office/drawing/2014/main" id="{273DB7A1-9CA3-024C-951A-88E51C55B4A9}"/>
              </a:ext>
            </a:extLst>
          </p:cNvPr>
          <p:cNvGrpSpPr/>
          <p:nvPr/>
        </p:nvGrpSpPr>
        <p:grpSpPr>
          <a:xfrm>
            <a:off x="8050543" y="2455889"/>
            <a:ext cx="1778000" cy="1437005"/>
            <a:chOff x="8063346" y="2385898"/>
            <a:chExt cx="1778000" cy="1437005"/>
          </a:xfrm>
        </p:grpSpPr>
        <p:sp>
          <p:nvSpPr>
            <p:cNvPr id="38" name="Rectangle 37">
              <a:extLst>
                <a:ext uri="{FF2B5EF4-FFF2-40B4-BE49-F238E27FC236}">
                  <a16:creationId xmlns:a16="http://schemas.microsoft.com/office/drawing/2014/main" id="{182165AE-4A2F-6C44-8E94-63AD4B3B79E1}"/>
                </a:ext>
              </a:extLst>
            </p:cNvPr>
            <p:cNvSpPr/>
            <p:nvPr/>
          </p:nvSpPr>
          <p:spPr>
            <a:xfrm>
              <a:off x="8063346" y="2385898"/>
              <a:ext cx="1778000" cy="1437005"/>
            </a:xfrm>
            <a:prstGeom prst="rect">
              <a:avLst/>
            </a:prstGeom>
            <a:solidFill>
              <a:schemeClr val="bg1">
                <a:lumMod val="9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8" name="Group 242">
              <a:extLst>
                <a:ext uri="{FF2B5EF4-FFF2-40B4-BE49-F238E27FC236}">
                  <a16:creationId xmlns:a16="http://schemas.microsoft.com/office/drawing/2014/main" id="{6448F84A-B961-8547-BF21-CA9C98BA4172}"/>
                </a:ext>
              </a:extLst>
            </p:cNvPr>
            <p:cNvGrpSpPr/>
            <p:nvPr/>
          </p:nvGrpSpPr>
          <p:grpSpPr>
            <a:xfrm>
              <a:off x="8281346" y="2509476"/>
              <a:ext cx="1378167" cy="1182835"/>
              <a:chOff x="3505200" y="4267200"/>
              <a:chExt cx="1676400" cy="1600200"/>
            </a:xfrm>
          </p:grpSpPr>
          <p:sp>
            <p:nvSpPr>
              <p:cNvPr id="9" name="Oval 8">
                <a:extLst>
                  <a:ext uri="{FF2B5EF4-FFF2-40B4-BE49-F238E27FC236}">
                    <a16:creationId xmlns:a16="http://schemas.microsoft.com/office/drawing/2014/main" id="{DC709ECE-7E05-1C46-B3EA-8065F9B1F9BB}"/>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F638106D-B264-FE41-94E9-33579DB9AC81}"/>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95D34712-5F28-644C-8AF6-5ADF9C7E0A89}"/>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5704D46A-9AEC-A940-AEFC-44606AEFF6D4}"/>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20FB7FBF-7270-BA42-880C-F023C6F9420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6572D5C3-9507-D74A-A611-74EC5D39D958}"/>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416EE616-2D7C-E44C-8265-DDEEB98F80BF}"/>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017BC086-04A7-E044-91D6-12B110019194}"/>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7" name="Oval 16">
                <a:extLst>
                  <a:ext uri="{FF2B5EF4-FFF2-40B4-BE49-F238E27FC236}">
                    <a16:creationId xmlns:a16="http://schemas.microsoft.com/office/drawing/2014/main" id="{B2B1E205-2D57-934D-B07C-71398B66D6B3}"/>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 name="Straight Arrow Connector 17">
                <a:extLst>
                  <a:ext uri="{FF2B5EF4-FFF2-40B4-BE49-F238E27FC236}">
                    <a16:creationId xmlns:a16="http://schemas.microsoft.com/office/drawing/2014/main" id="{32E41A29-7ED7-454D-8530-1D4F776FE56C}"/>
                  </a:ext>
                </a:extLst>
              </p:cNvPr>
              <p:cNvCxnSpPr>
                <a:stCxn id="16" idx="7"/>
                <a:endCxn id="9"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756D3D-338C-EC48-BB7F-8B85DA7C8373}"/>
                  </a:ext>
                </a:extLst>
              </p:cNvPr>
              <p:cNvCxnSpPr>
                <a:stCxn id="9" idx="6"/>
                <a:endCxn id="12"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EE4DA5-40B5-5642-8157-50CE48253000}"/>
                  </a:ext>
                </a:extLst>
              </p:cNvPr>
              <p:cNvCxnSpPr>
                <a:stCxn id="12" idx="3"/>
                <a:endCxn id="13"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936FA4-B6D9-DA44-83F5-F88F59E0D63B}"/>
                  </a:ext>
                </a:extLst>
              </p:cNvPr>
              <p:cNvCxnSpPr>
                <a:stCxn id="13" idx="5"/>
                <a:endCxn id="17"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6D6CEC-4F90-7046-B336-F353C1DBC723}"/>
                  </a:ext>
                </a:extLst>
              </p:cNvPr>
              <p:cNvCxnSpPr>
                <a:stCxn id="17" idx="2"/>
                <a:endCxn id="15"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E902C7-B943-9B44-AFCE-428747E4736C}"/>
                  </a:ext>
                </a:extLst>
              </p:cNvPr>
              <p:cNvCxnSpPr>
                <a:endCxn id="11"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B789ED-B7F3-4C4E-A818-C53E0940A00B}"/>
                  </a:ext>
                </a:extLst>
              </p:cNvPr>
              <p:cNvCxnSpPr>
                <a:stCxn id="11" idx="1"/>
                <a:endCxn id="10"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981DAA-57A8-474C-80AE-D77A3EC02CEB}"/>
                  </a:ext>
                </a:extLst>
              </p:cNvPr>
              <p:cNvCxnSpPr>
                <a:stCxn id="10" idx="3"/>
                <a:endCxn id="14"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73CB49-3481-7146-BA8B-2121DDADD47B}"/>
                  </a:ext>
                </a:extLst>
              </p:cNvPr>
              <p:cNvCxnSpPr>
                <a:stCxn id="16" idx="4"/>
                <a:endCxn id="14"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2852E8-042F-3044-86EF-A84033FAB20F}"/>
                  </a:ext>
                </a:extLst>
              </p:cNvPr>
              <p:cNvCxnSpPr>
                <a:stCxn id="11" idx="7"/>
                <a:endCxn id="9"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5C1B7D-64AA-D444-9843-D5C3B96C78C0}"/>
                  </a:ext>
                </a:extLst>
              </p:cNvPr>
              <p:cNvCxnSpPr>
                <a:stCxn id="11" idx="3"/>
                <a:endCxn id="14"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ED3ABEA-B8CD-474B-B886-270764962CC4}"/>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30" name="Straight Arrow Connector 29">
                <a:extLst>
                  <a:ext uri="{FF2B5EF4-FFF2-40B4-BE49-F238E27FC236}">
                    <a16:creationId xmlns:a16="http://schemas.microsoft.com/office/drawing/2014/main" id="{7016877D-E949-0F49-8DAB-D66E0EB02B80}"/>
                  </a:ext>
                </a:extLst>
              </p:cNvPr>
              <p:cNvCxnSpPr>
                <a:stCxn id="29" idx="7"/>
                <a:endCxn id="11"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69E04ACC-33FB-EC42-804A-AAF0E522ABB5}"/>
              </a:ext>
            </a:extLst>
          </p:cNvPr>
          <p:cNvSpPr txBox="1"/>
          <p:nvPr/>
        </p:nvSpPr>
        <p:spPr>
          <a:xfrm>
            <a:off x="7660215" y="2072307"/>
            <a:ext cx="2526005" cy="338554"/>
          </a:xfrm>
          <a:prstGeom prst="rect">
            <a:avLst/>
          </a:prstGeom>
          <a:noFill/>
        </p:spPr>
        <p:txBody>
          <a:bodyPr wrap="square" rtlCol="0">
            <a:spAutoFit/>
          </a:bodyPr>
          <a:lstStyle/>
          <a:p>
            <a:pPr algn="ctr"/>
            <a:r>
              <a:rPr lang="en-US" sz="1600" b="1" dirty="0"/>
              <a:t>Conversation Graph</a:t>
            </a:r>
          </a:p>
        </p:txBody>
      </p:sp>
      <p:sp>
        <p:nvSpPr>
          <p:cNvPr id="41" name="Rectangle 40">
            <a:extLst>
              <a:ext uri="{FF2B5EF4-FFF2-40B4-BE49-F238E27FC236}">
                <a16:creationId xmlns:a16="http://schemas.microsoft.com/office/drawing/2014/main" id="{1276FBD7-84CF-1144-BA63-5E0AB7AFC1D3}"/>
              </a:ext>
            </a:extLst>
          </p:cNvPr>
          <p:cNvSpPr/>
          <p:nvPr/>
        </p:nvSpPr>
        <p:spPr>
          <a:xfrm>
            <a:off x="10513904" y="2451772"/>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Intent Detection</a:t>
            </a:r>
          </a:p>
        </p:txBody>
      </p:sp>
      <p:sp>
        <p:nvSpPr>
          <p:cNvPr id="47" name="Rectangle 46">
            <a:extLst>
              <a:ext uri="{FF2B5EF4-FFF2-40B4-BE49-F238E27FC236}">
                <a16:creationId xmlns:a16="http://schemas.microsoft.com/office/drawing/2014/main" id="{22691EA0-909E-0C4B-9337-AD89C42C5D42}"/>
              </a:ext>
            </a:extLst>
          </p:cNvPr>
          <p:cNvSpPr/>
          <p:nvPr/>
        </p:nvSpPr>
        <p:spPr>
          <a:xfrm>
            <a:off x="10513904" y="4355765"/>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Call</a:t>
            </a:r>
          </a:p>
          <a:p>
            <a:pPr algn="ctr"/>
            <a:r>
              <a:rPr lang="en-US" dirty="0"/>
              <a:t>Service</a:t>
            </a:r>
          </a:p>
        </p:txBody>
      </p:sp>
      <p:cxnSp>
        <p:nvCxnSpPr>
          <p:cNvPr id="48" name="Straight Arrow Connector 47">
            <a:extLst>
              <a:ext uri="{FF2B5EF4-FFF2-40B4-BE49-F238E27FC236}">
                <a16:creationId xmlns:a16="http://schemas.microsoft.com/office/drawing/2014/main" id="{78F4BF6E-5B5C-5744-AFB7-8B210A158A1D}"/>
              </a:ext>
            </a:extLst>
          </p:cNvPr>
          <p:cNvCxnSpPr>
            <a:cxnSpLocks/>
            <a:stCxn id="41" idx="2"/>
            <a:endCxn id="47" idx="0"/>
          </p:cNvCxnSpPr>
          <p:nvPr/>
        </p:nvCxnSpPr>
        <p:spPr>
          <a:xfrm>
            <a:off x="11402904" y="3880522"/>
            <a:ext cx="0" cy="475243"/>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A89638A-CD6E-8C4F-8085-A79CAF6C3393}"/>
              </a:ext>
            </a:extLst>
          </p:cNvPr>
          <p:cNvSpPr/>
          <p:nvPr/>
        </p:nvSpPr>
        <p:spPr>
          <a:xfrm>
            <a:off x="8080536" y="4374944"/>
            <a:ext cx="1778000" cy="1428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Generate</a:t>
            </a:r>
          </a:p>
          <a:p>
            <a:pPr algn="ctr"/>
            <a:r>
              <a:rPr lang="en-US" dirty="0"/>
              <a:t>Text</a:t>
            </a:r>
          </a:p>
        </p:txBody>
      </p:sp>
      <p:cxnSp>
        <p:nvCxnSpPr>
          <p:cNvPr id="52" name="Straight Arrow Connector 51">
            <a:extLst>
              <a:ext uri="{FF2B5EF4-FFF2-40B4-BE49-F238E27FC236}">
                <a16:creationId xmlns:a16="http://schemas.microsoft.com/office/drawing/2014/main" id="{46C20780-DDBE-B549-A195-8AA820C1D911}"/>
              </a:ext>
            </a:extLst>
          </p:cNvPr>
          <p:cNvCxnSpPr>
            <a:cxnSpLocks/>
            <a:stCxn id="51" idx="1"/>
            <a:endCxn id="6" idx="3"/>
          </p:cNvCxnSpPr>
          <p:nvPr/>
        </p:nvCxnSpPr>
        <p:spPr>
          <a:xfrm flipH="1">
            <a:off x="5426788" y="5089319"/>
            <a:ext cx="2653748" cy="4151"/>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1879C93-39AA-1848-8FAE-6934A11E9644}"/>
              </a:ext>
            </a:extLst>
          </p:cNvPr>
          <p:cNvCxnSpPr>
            <a:cxnSpLocks/>
            <a:stCxn id="47" idx="1"/>
            <a:endCxn id="51" idx="3"/>
          </p:cNvCxnSpPr>
          <p:nvPr/>
        </p:nvCxnSpPr>
        <p:spPr>
          <a:xfrm flipH="1">
            <a:off x="9858536" y="5070140"/>
            <a:ext cx="655368" cy="19179"/>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8" name="Can 67">
            <a:extLst>
              <a:ext uri="{FF2B5EF4-FFF2-40B4-BE49-F238E27FC236}">
                <a16:creationId xmlns:a16="http://schemas.microsoft.com/office/drawing/2014/main" id="{1FCC0F87-BE0B-5040-B148-165F9AB442FE}"/>
              </a:ext>
            </a:extLst>
          </p:cNvPr>
          <p:cNvSpPr/>
          <p:nvPr/>
        </p:nvSpPr>
        <p:spPr>
          <a:xfrm>
            <a:off x="15154989" y="2692117"/>
            <a:ext cx="1482437" cy="1013859"/>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Chat</a:t>
            </a:r>
          </a:p>
          <a:p>
            <a:pPr algn="ctr"/>
            <a:r>
              <a:rPr lang="en-US" dirty="0"/>
              <a:t>History</a:t>
            </a:r>
          </a:p>
        </p:txBody>
      </p:sp>
      <p:cxnSp>
        <p:nvCxnSpPr>
          <p:cNvPr id="69" name="Straight Arrow Connector 68">
            <a:extLst>
              <a:ext uri="{FF2B5EF4-FFF2-40B4-BE49-F238E27FC236}">
                <a16:creationId xmlns:a16="http://schemas.microsoft.com/office/drawing/2014/main" id="{8BEB50CF-C9F3-3342-9C2E-5EE2F8426359}"/>
              </a:ext>
            </a:extLst>
          </p:cNvPr>
          <p:cNvCxnSpPr>
            <a:cxnSpLocks/>
            <a:endCxn id="41" idx="3"/>
          </p:cNvCxnSpPr>
          <p:nvPr/>
        </p:nvCxnSpPr>
        <p:spPr>
          <a:xfrm flipH="1">
            <a:off x="12291904" y="3155094"/>
            <a:ext cx="659757" cy="11053"/>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6E2DAFAA-07A5-0F40-9630-B3A1EDE921C3}"/>
              </a:ext>
            </a:extLst>
          </p:cNvPr>
          <p:cNvPicPr>
            <a:picLocks noChangeAspect="1"/>
          </p:cNvPicPr>
          <p:nvPr/>
        </p:nvPicPr>
        <p:blipFill>
          <a:blip r:embed="rId3"/>
          <a:stretch>
            <a:fillRect/>
          </a:stretch>
        </p:blipFill>
        <p:spPr>
          <a:xfrm flipH="1">
            <a:off x="12951661" y="2543433"/>
            <a:ext cx="1543571" cy="1311228"/>
          </a:xfrm>
          <a:prstGeom prst="rect">
            <a:avLst/>
          </a:prstGeom>
          <a:ln w="12700">
            <a:solidFill>
              <a:schemeClr val="tx1">
                <a:lumMod val="50000"/>
              </a:schemeClr>
            </a:solidFill>
          </a:ln>
        </p:spPr>
      </p:pic>
      <p:cxnSp>
        <p:nvCxnSpPr>
          <p:cNvPr id="77" name="Straight Arrow Connector 76">
            <a:extLst>
              <a:ext uri="{FF2B5EF4-FFF2-40B4-BE49-F238E27FC236}">
                <a16:creationId xmlns:a16="http://schemas.microsoft.com/office/drawing/2014/main" id="{3CAA2116-0952-2C49-AE82-3B65B11D614C}"/>
              </a:ext>
            </a:extLst>
          </p:cNvPr>
          <p:cNvCxnSpPr>
            <a:cxnSpLocks/>
            <a:stCxn id="68" idx="2"/>
            <a:endCxn id="76" idx="1"/>
          </p:cNvCxnSpPr>
          <p:nvPr/>
        </p:nvCxnSpPr>
        <p:spPr>
          <a:xfrm flipH="1">
            <a:off x="14495232" y="3199047"/>
            <a:ext cx="659757" cy="0"/>
          </a:xfrm>
          <a:prstGeom prst="straightConnector1">
            <a:avLst/>
          </a:prstGeom>
          <a:ln w="57150" cap="rnd">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F988F15-5C2E-7C4C-880F-2F4FF9B9F701}"/>
              </a:ext>
            </a:extLst>
          </p:cNvPr>
          <p:cNvSpPr txBox="1"/>
          <p:nvPr/>
        </p:nvSpPr>
        <p:spPr>
          <a:xfrm>
            <a:off x="12460443" y="2128026"/>
            <a:ext cx="2526005" cy="338554"/>
          </a:xfrm>
          <a:prstGeom prst="rect">
            <a:avLst/>
          </a:prstGeom>
          <a:noFill/>
        </p:spPr>
        <p:txBody>
          <a:bodyPr wrap="square" rtlCol="0">
            <a:spAutoFit/>
          </a:bodyPr>
          <a:lstStyle/>
          <a:p>
            <a:pPr algn="ctr"/>
            <a:r>
              <a:rPr lang="en-US" sz="1600" b="1" dirty="0"/>
              <a:t>Deep Neural Network</a:t>
            </a:r>
          </a:p>
        </p:txBody>
      </p:sp>
      <p:sp>
        <p:nvSpPr>
          <p:cNvPr id="87" name="Rectangle 86">
            <a:extLst>
              <a:ext uri="{FF2B5EF4-FFF2-40B4-BE49-F238E27FC236}">
                <a16:creationId xmlns:a16="http://schemas.microsoft.com/office/drawing/2014/main" id="{EABAF628-5EC8-7047-896B-B450A244F477}"/>
              </a:ext>
            </a:extLst>
          </p:cNvPr>
          <p:cNvSpPr/>
          <p:nvPr/>
        </p:nvSpPr>
        <p:spPr>
          <a:xfrm>
            <a:off x="7766670" y="2046163"/>
            <a:ext cx="2319268" cy="19662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88" name="Heptagon 87">
            <a:extLst>
              <a:ext uri="{FF2B5EF4-FFF2-40B4-BE49-F238E27FC236}">
                <a16:creationId xmlns:a16="http://schemas.microsoft.com/office/drawing/2014/main" id="{2A4A91F3-1945-AB41-9E5C-658C5CBFC692}"/>
              </a:ext>
            </a:extLst>
          </p:cNvPr>
          <p:cNvSpPr/>
          <p:nvPr/>
        </p:nvSpPr>
        <p:spPr>
          <a:xfrm>
            <a:off x="5612785" y="2461992"/>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1</a:t>
            </a:r>
          </a:p>
        </p:txBody>
      </p:sp>
      <p:sp>
        <p:nvSpPr>
          <p:cNvPr id="89" name="Heptagon 88">
            <a:extLst>
              <a:ext uri="{FF2B5EF4-FFF2-40B4-BE49-F238E27FC236}">
                <a16:creationId xmlns:a16="http://schemas.microsoft.com/office/drawing/2014/main" id="{ACC9A6B0-84FF-DB44-B525-0B86182CF3A7}"/>
              </a:ext>
            </a:extLst>
          </p:cNvPr>
          <p:cNvSpPr/>
          <p:nvPr/>
        </p:nvSpPr>
        <p:spPr>
          <a:xfrm>
            <a:off x="8043330" y="2458716"/>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2</a:t>
            </a:r>
          </a:p>
        </p:txBody>
      </p:sp>
      <p:sp>
        <p:nvSpPr>
          <p:cNvPr id="90" name="Heptagon 89">
            <a:extLst>
              <a:ext uri="{FF2B5EF4-FFF2-40B4-BE49-F238E27FC236}">
                <a16:creationId xmlns:a16="http://schemas.microsoft.com/office/drawing/2014/main" id="{DEE2905B-EBE7-4E47-94AA-E9844F9E6D3A}"/>
              </a:ext>
            </a:extLst>
          </p:cNvPr>
          <p:cNvSpPr/>
          <p:nvPr/>
        </p:nvSpPr>
        <p:spPr>
          <a:xfrm>
            <a:off x="11256021" y="2451772"/>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3</a:t>
            </a:r>
          </a:p>
        </p:txBody>
      </p:sp>
      <p:sp>
        <p:nvSpPr>
          <p:cNvPr id="91" name="Heptagon 90">
            <a:extLst>
              <a:ext uri="{FF2B5EF4-FFF2-40B4-BE49-F238E27FC236}">
                <a16:creationId xmlns:a16="http://schemas.microsoft.com/office/drawing/2014/main" id="{D49B72D2-96A6-3645-96F4-5824BBAD2BF9}"/>
              </a:ext>
            </a:extLst>
          </p:cNvPr>
          <p:cNvSpPr/>
          <p:nvPr/>
        </p:nvSpPr>
        <p:spPr>
          <a:xfrm>
            <a:off x="11224673" y="4333801"/>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4</a:t>
            </a:r>
          </a:p>
        </p:txBody>
      </p:sp>
      <p:sp>
        <p:nvSpPr>
          <p:cNvPr id="92" name="Heptagon 91">
            <a:extLst>
              <a:ext uri="{FF2B5EF4-FFF2-40B4-BE49-F238E27FC236}">
                <a16:creationId xmlns:a16="http://schemas.microsoft.com/office/drawing/2014/main" id="{C1B42BFF-C527-E947-A31E-6AD1D27CDE33}"/>
              </a:ext>
            </a:extLst>
          </p:cNvPr>
          <p:cNvSpPr/>
          <p:nvPr/>
        </p:nvSpPr>
        <p:spPr>
          <a:xfrm>
            <a:off x="8851741" y="4371714"/>
            <a:ext cx="356461" cy="369533"/>
          </a:xfrm>
          <a:prstGeom prst="heptagon">
            <a:avLst/>
          </a:prstGeom>
          <a:solidFill>
            <a:srgbClr val="FFFF0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5</a:t>
            </a:r>
          </a:p>
        </p:txBody>
      </p:sp>
    </p:spTree>
    <p:extLst>
      <p:ext uri="{BB962C8B-B14F-4D97-AF65-F5344CB8AC3E}">
        <p14:creationId xmlns:p14="http://schemas.microsoft.com/office/powerpoint/2010/main" val="30907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B01E9-CA09-DE45-822D-6210E0511F0E}"/>
              </a:ext>
            </a:extLst>
          </p:cNvPr>
          <p:cNvSpPr>
            <a:spLocks noGrp="1"/>
          </p:cNvSpPr>
          <p:nvPr>
            <p:ph type="title"/>
          </p:nvPr>
        </p:nvSpPr>
        <p:spPr/>
        <p:txBody>
          <a:bodyPr/>
          <a:lstStyle/>
          <a:p>
            <a:r>
              <a:rPr lang="en-US" dirty="0"/>
              <a:t>How do we represent connected knowledge?</a:t>
            </a:r>
          </a:p>
        </p:txBody>
      </p:sp>
      <p:sp>
        <p:nvSpPr>
          <p:cNvPr id="5" name="Slide Number Placeholder 4">
            <a:extLst>
              <a:ext uri="{FF2B5EF4-FFF2-40B4-BE49-F238E27FC236}">
                <a16:creationId xmlns:a16="http://schemas.microsoft.com/office/drawing/2014/main" id="{D0F0FD51-D3C8-8442-A945-9D41FF7304BE}"/>
              </a:ext>
            </a:extLst>
          </p:cNvPr>
          <p:cNvSpPr>
            <a:spLocks noGrp="1"/>
          </p:cNvSpPr>
          <p:nvPr>
            <p:ph type="sldNum" sz="quarter" idx="12"/>
          </p:nvPr>
        </p:nvSpPr>
        <p:spPr/>
        <p:txBody>
          <a:bodyPr/>
          <a:lstStyle/>
          <a:p>
            <a:fld id="{3310D8EA-3107-4873-B9AB-DD7D3E79053A}" type="slidenum">
              <a:rPr lang="en-US" smtClean="0"/>
              <a:t>9</a:t>
            </a:fld>
            <a:endParaRPr lang="en-US"/>
          </a:p>
        </p:txBody>
      </p:sp>
      <p:pic>
        <p:nvPicPr>
          <p:cNvPr id="10" name="Picture 9">
            <a:extLst>
              <a:ext uri="{FF2B5EF4-FFF2-40B4-BE49-F238E27FC236}">
                <a16:creationId xmlns:a16="http://schemas.microsoft.com/office/drawing/2014/main" id="{4CB628CA-D635-9142-B3B4-8C559103D8C4}"/>
              </a:ext>
            </a:extLst>
          </p:cNvPr>
          <p:cNvPicPr>
            <a:picLocks noChangeAspect="1"/>
          </p:cNvPicPr>
          <p:nvPr/>
        </p:nvPicPr>
        <p:blipFill>
          <a:blip r:embed="rId2"/>
          <a:stretch>
            <a:fillRect/>
          </a:stretch>
        </p:blipFill>
        <p:spPr>
          <a:xfrm>
            <a:off x="1091125" y="2806512"/>
            <a:ext cx="2463800" cy="3835400"/>
          </a:xfrm>
          <a:prstGeom prst="rect">
            <a:avLst/>
          </a:prstGeom>
        </p:spPr>
      </p:pic>
      <p:sp>
        <p:nvSpPr>
          <p:cNvPr id="11" name="TextBox 10">
            <a:extLst>
              <a:ext uri="{FF2B5EF4-FFF2-40B4-BE49-F238E27FC236}">
                <a16:creationId xmlns:a16="http://schemas.microsoft.com/office/drawing/2014/main" id="{B038C587-418C-E84E-BD7C-2CECBC7B42C4}"/>
              </a:ext>
            </a:extLst>
          </p:cNvPr>
          <p:cNvSpPr txBox="1"/>
          <p:nvPr/>
        </p:nvSpPr>
        <p:spPr>
          <a:xfrm>
            <a:off x="3832280" y="4016326"/>
            <a:ext cx="13163155" cy="707886"/>
          </a:xfrm>
          <a:prstGeom prst="rect">
            <a:avLst/>
          </a:prstGeom>
          <a:noFill/>
        </p:spPr>
        <p:txBody>
          <a:bodyPr wrap="none" rtlCol="0">
            <a:spAutoFit/>
          </a:bodyPr>
          <a:lstStyle/>
          <a:p>
            <a:r>
              <a:rPr lang="en-US" sz="4000" dirty="0"/>
              <a:t>Algorithms (Machine Learning) + Knowledge Graphs = </a:t>
            </a:r>
            <a:r>
              <a:rPr lang="en-US" sz="4000" b="1" dirty="0"/>
              <a:t>AI</a:t>
            </a:r>
          </a:p>
        </p:txBody>
      </p:sp>
    </p:spTree>
    <p:extLst>
      <p:ext uri="{BB962C8B-B14F-4D97-AF65-F5344CB8AC3E}">
        <p14:creationId xmlns:p14="http://schemas.microsoft.com/office/powerpoint/2010/main" val="1724113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TC-Simple" id="{7B348A84-04E3-7647-B698-CDCDB31A4D7D}" vid="{B950B42E-3CA1-124C-A872-88D829885C82}"/>
    </a:ext>
  </a:extLst>
</a:theme>
</file>

<file path=ppt/theme/theme3.xml><?xml version="1.0" encoding="utf-8"?>
<a:theme xmlns:a="http://schemas.openxmlformats.org/drawingml/2006/main" name="1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0297D7-6120-4AEC-BD90-27546ED06F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136949</TotalTime>
  <Words>5785</Words>
  <Application>Microsoft Macintosh PowerPoint</Application>
  <PresentationFormat>Custom</PresentationFormat>
  <Paragraphs>799</Paragraphs>
  <Slides>65</Slides>
  <Notes>19</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75" baseType="lpstr">
      <vt:lpstr>Apple Chancery</vt:lpstr>
      <vt:lpstr>Arial</vt:lpstr>
      <vt:lpstr>Arial Narrow</vt:lpstr>
      <vt:lpstr>Calibri</vt:lpstr>
      <vt:lpstr>Calibri,Bold</vt:lpstr>
      <vt:lpstr>Calibri,Italic</vt:lpstr>
      <vt:lpstr>Optum WIdescreen 2017</vt:lpstr>
      <vt:lpstr>1_Office Theme</vt:lpstr>
      <vt:lpstr>1_Optum WIdescreen 2017</vt:lpstr>
      <vt:lpstr>think-cell Slide</vt:lpstr>
      <vt:lpstr>PowerPoint Presentation</vt:lpstr>
      <vt:lpstr>Talk Description</vt:lpstr>
      <vt:lpstr>Hello, my name is</vt:lpstr>
      <vt:lpstr>A Thought Experiment</vt:lpstr>
      <vt:lpstr>PowerPoint Presentation</vt:lpstr>
      <vt:lpstr>Questions to Consider for Education Technology? </vt:lpstr>
      <vt:lpstr>Three Circles of Experience</vt:lpstr>
      <vt:lpstr>Typical Chatbot Architecture Today</vt:lpstr>
      <vt:lpstr>How do we represent connected knowledge?</vt:lpstr>
      <vt:lpstr>Graph Databases are HOT!</vt:lpstr>
      <vt:lpstr>Graph Timeline</vt:lpstr>
      <vt:lpstr>The Birth of the Semantic Web</vt:lpstr>
      <vt:lpstr>2005: On Intelligence</vt:lpstr>
      <vt:lpstr>2010 Neo4j 1.0 Released</vt:lpstr>
      <vt:lpstr>2012 Google Introduces the Knowledge Graph</vt:lpstr>
      <vt:lpstr>Google Knowledge Summary</vt:lpstr>
      <vt:lpstr>Topics</vt:lpstr>
      <vt:lpstr>PowerPoint Presentation</vt:lpstr>
      <vt:lpstr>The World is “Not Only SQL” (a.k.a. NoSQL)</vt:lpstr>
      <vt:lpstr>Role of the Solution Architect</vt:lpstr>
      <vt:lpstr>Graph Databases as an Architectural Approach</vt:lpstr>
      <vt:lpstr>Definition: Graph Databases</vt:lpstr>
      <vt:lpstr>Charts vs. Graphs</vt:lpstr>
      <vt:lpstr>Note that a Graph Databases are Different from a Graphics Cards</vt:lpstr>
      <vt:lpstr>Relational vs. Graph</vt:lpstr>
      <vt:lpstr>Example: Learning Embeddings Via Random Walk</vt:lpstr>
      <vt:lpstr>Three Eras of Computing</vt:lpstr>
      <vt:lpstr>Incredible Gains in Chatbot Effectiveness in the Last 18 Months</vt:lpstr>
      <vt:lpstr>Power to Train Neural Networks Doubling Every 3-4 Months</vt:lpstr>
      <vt:lpstr>Neural Network – The Perceptron</vt:lpstr>
      <vt:lpstr>Neural Network Parameter Counting Example</vt:lpstr>
      <vt:lpstr>Unsupervised NLP Learning with BERT, Transformer and Attention</vt:lpstr>
      <vt:lpstr>Demonstration of Generative Text</vt:lpstr>
      <vt:lpstr>GPT-3 Paper</vt:lpstr>
      <vt:lpstr>State of the art Speech / NLP models are large</vt:lpstr>
      <vt:lpstr>Speech &amp; NLP Technologies are Evolving Quickly</vt:lpstr>
      <vt:lpstr>Generative Pre-Trained (GPT) Models</vt:lpstr>
      <vt:lpstr>Demonstration: Talk to Transformer </vt:lpstr>
      <vt:lpstr>Sample NLP Questions from SuperGLUE</vt:lpstr>
      <vt:lpstr>Example of Prompting</vt:lpstr>
      <vt:lpstr>What is an F1 Measure?</vt:lpstr>
      <vt:lpstr>Sample F1 Measures (from 2019 GPT-2 paper)</vt:lpstr>
      <vt:lpstr>General Language Understanding Evaluation (GLUE) Benchmarks</vt:lpstr>
      <vt:lpstr>Open AI GPT-3 Paper</vt:lpstr>
      <vt:lpstr>Accuracy vs. Context Examples</vt:lpstr>
      <vt:lpstr>Guessing the Real Article</vt:lpstr>
      <vt:lpstr>Positive Ways to Use High-Quality Language Models</vt:lpstr>
      <vt:lpstr>Measuring Complexity in Graphs and Networks</vt:lpstr>
      <vt:lpstr>Key Questions</vt:lpstr>
      <vt:lpstr>Six Levels of Self-Driving Cars</vt:lpstr>
      <vt:lpstr>Can we predict student success?</vt:lpstr>
      <vt:lpstr>Evolution of Online Learning</vt:lpstr>
      <vt:lpstr>Level 1: Initial Formative Online Learning</vt:lpstr>
      <vt:lpstr>PowerPoint Presentation</vt:lpstr>
      <vt:lpstr>Level 2: Managed Coordinated</vt:lpstr>
      <vt:lpstr>Level 3: Defined Concept Driven Learning</vt:lpstr>
      <vt:lpstr>Level 4: Predictable Recommendation Driven</vt:lpstr>
      <vt:lpstr>Level 5: Optimized AI-Agent Driven</vt:lpstr>
      <vt:lpstr>Level 6: Fully Autonomous AI-Learning Agent Clubs</vt:lpstr>
      <vt:lpstr>Role of Teacher and Mentor</vt:lpstr>
      <vt:lpstr>Challenges</vt:lpstr>
      <vt:lpstr>Positive Impact for Society</vt:lpstr>
      <vt:lpstr>Skills Necessary</vt:lpstr>
      <vt:lpstr>Content Licensing Information is Creating Commons BY-NC-SA 3.0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McCreary, Dan G</cp:lastModifiedBy>
  <cp:revision>604</cp:revision>
  <cp:lastPrinted>2017-10-10T15:38:39Z</cp:lastPrinted>
  <dcterms:created xsi:type="dcterms:W3CDTF">2017-07-17T15:17:37Z</dcterms:created>
  <dcterms:modified xsi:type="dcterms:W3CDTF">2021-03-18T00:20:34Z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